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drawings/drawing2.xml" ContentType="application/vnd.openxmlformats-officedocument.drawingml.chartshapes+xml"/>
  <Override PartName="/ppt/charts/chart25.xml" ContentType="application/vnd.openxmlformats-officedocument.drawingml.chart+xml"/>
  <Override PartName="/ppt/drawings/drawing3.xml" ContentType="application/vnd.openxmlformats-officedocument.drawingml.chartshapes+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2.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717" r:id="rId6"/>
    <p:sldMasterId id="2147483731" r:id="rId7"/>
  </p:sldMasterIdLst>
  <p:notesMasterIdLst>
    <p:notesMasterId r:id="rId87"/>
  </p:notesMasterIdLst>
  <p:sldIdLst>
    <p:sldId id="285" r:id="rId8"/>
    <p:sldId id="315" r:id="rId9"/>
    <p:sldId id="316" r:id="rId10"/>
    <p:sldId id="317" r:id="rId11"/>
    <p:sldId id="318" r:id="rId12"/>
    <p:sldId id="319" r:id="rId13"/>
    <p:sldId id="1099" r:id="rId14"/>
    <p:sldId id="320" r:id="rId15"/>
    <p:sldId id="322" r:id="rId16"/>
    <p:sldId id="323" r:id="rId17"/>
    <p:sldId id="1106" r:id="rId18"/>
    <p:sldId id="1107" r:id="rId19"/>
    <p:sldId id="321" r:id="rId20"/>
    <p:sldId id="327" r:id="rId21"/>
    <p:sldId id="329" r:id="rId22"/>
    <p:sldId id="1129" r:id="rId23"/>
    <p:sldId id="1119" r:id="rId24"/>
    <p:sldId id="297" r:id="rId25"/>
    <p:sldId id="331" r:id="rId26"/>
    <p:sldId id="333" r:id="rId27"/>
    <p:sldId id="334" r:id="rId28"/>
    <p:sldId id="1102" r:id="rId29"/>
    <p:sldId id="1103" r:id="rId30"/>
    <p:sldId id="1109" r:id="rId31"/>
    <p:sldId id="335" r:id="rId32"/>
    <p:sldId id="792" r:id="rId33"/>
    <p:sldId id="1121" r:id="rId34"/>
    <p:sldId id="1025" r:id="rId35"/>
    <p:sldId id="1122" r:id="rId36"/>
    <p:sldId id="1123" r:id="rId37"/>
    <p:sldId id="1028" r:id="rId38"/>
    <p:sldId id="1029" r:id="rId39"/>
    <p:sldId id="1030" r:id="rId40"/>
    <p:sldId id="1071" r:id="rId41"/>
    <p:sldId id="1031" r:id="rId42"/>
    <p:sldId id="1032" r:id="rId43"/>
    <p:sldId id="1033" r:id="rId44"/>
    <p:sldId id="1130" r:id="rId45"/>
    <p:sldId id="1034" r:id="rId46"/>
    <p:sldId id="1120" r:id="rId47"/>
    <p:sldId id="1035" r:id="rId48"/>
    <p:sldId id="1037" r:id="rId49"/>
    <p:sldId id="1038" r:id="rId50"/>
    <p:sldId id="1039" r:id="rId51"/>
    <p:sldId id="1072" r:id="rId52"/>
    <p:sldId id="1073" r:id="rId53"/>
    <p:sldId id="1074" r:id="rId54"/>
    <p:sldId id="1075" r:id="rId55"/>
    <p:sldId id="1077" r:id="rId56"/>
    <p:sldId id="1078" r:id="rId57"/>
    <p:sldId id="1079" r:id="rId58"/>
    <p:sldId id="1080" r:id="rId59"/>
    <p:sldId id="1081" r:id="rId60"/>
    <p:sldId id="1082" r:id="rId61"/>
    <p:sldId id="1083" r:id="rId62"/>
    <p:sldId id="1084" r:id="rId63"/>
    <p:sldId id="1085" r:id="rId64"/>
    <p:sldId id="1086" r:id="rId65"/>
    <p:sldId id="1087" r:id="rId66"/>
    <p:sldId id="1088" r:id="rId67"/>
    <p:sldId id="1089" r:id="rId68"/>
    <p:sldId id="1090" r:id="rId69"/>
    <p:sldId id="1091" r:id="rId70"/>
    <p:sldId id="1092" r:id="rId71"/>
    <p:sldId id="1093" r:id="rId72"/>
    <p:sldId id="1094" r:id="rId73"/>
    <p:sldId id="1095" r:id="rId74"/>
    <p:sldId id="1096" r:id="rId75"/>
    <p:sldId id="1097" r:id="rId76"/>
    <p:sldId id="1066" r:id="rId77"/>
    <p:sldId id="1111" r:id="rId78"/>
    <p:sldId id="1112" r:id="rId79"/>
    <p:sldId id="1113" r:id="rId80"/>
    <p:sldId id="1114" r:id="rId81"/>
    <p:sldId id="1115" r:id="rId82"/>
    <p:sldId id="1116" r:id="rId83"/>
    <p:sldId id="1117" r:id="rId84"/>
    <p:sldId id="1118" r:id="rId85"/>
    <p:sldId id="298"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en McCarty" initials="GM" lastIdx="11" clrIdx="0"/>
  <p:cmAuthor id="2" name="Ria Goble" initials="RG"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F9B"/>
    <a:srgbClr val="DC0015"/>
    <a:srgbClr val="218535"/>
    <a:srgbClr val="9C13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56" autoAdjust="0"/>
    <p:restoredTop sz="94674"/>
  </p:normalViewPr>
  <p:slideViewPr>
    <p:cSldViewPr snapToGrid="0" snapToObjects="1">
      <p:cViewPr varScale="1">
        <p:scale>
          <a:sx n="119" d="100"/>
          <a:sy n="119" d="100"/>
        </p:scale>
        <p:origin x="926" y="106"/>
      </p:cViewPr>
      <p:guideLst>
        <p:guide orient="horz" pos="2160"/>
        <p:guide pos="347"/>
      </p:guideLst>
    </p:cSldViewPr>
  </p:slideViewPr>
  <p:notesTextViewPr>
    <p:cViewPr>
      <p:scale>
        <a:sx n="1" d="1"/>
        <a:sy n="1" d="1"/>
      </p:scale>
      <p:origin x="0" y="0"/>
    </p:cViewPr>
  </p:notesTextViewPr>
  <p:sorterViewPr>
    <p:cViewPr>
      <p:scale>
        <a:sx n="100" d="100"/>
        <a:sy n="100" d="100"/>
      </p:scale>
      <p:origin x="0" y="-336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presProps" Target="pres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90" Type="http://schemas.openxmlformats.org/officeDocument/2006/relationships/viewProps" Target="viewProps.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notesMaster" Target="notesMasters/notesMaster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xml"/><Relationship Id="rId1" Type="http://schemas.microsoft.com/office/2011/relationships/chartStyle" Target="style3.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Macro-Enabled_Worksheet19.xlsm"/></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22.xlsm"/></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23.xlsm"/></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0.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Waka ama 2020</c:v>
                </c:pt>
              </c:strCache>
            </c:strRef>
          </c:tx>
          <c:spPr>
            <a:solidFill>
              <a:schemeClr val="accent5"/>
            </a:solidFill>
            <a:ln>
              <a:noFill/>
            </a:ln>
          </c:spPr>
          <c:invertIfNegative val="0"/>
          <c:dPt>
            <c:idx val="0"/>
            <c:invertIfNegative val="0"/>
            <c:bubble3D val="0"/>
            <c:extLst>
              <c:ext xmlns:c16="http://schemas.microsoft.com/office/drawing/2014/chart" uri="{C3380CC4-5D6E-409C-BE32-E72D297353CC}">
                <c16:uniqueId val="{00000000-4B7F-428F-B78A-073ED6B36704}"/>
              </c:ext>
            </c:extLst>
          </c:dPt>
          <c:dPt>
            <c:idx val="2"/>
            <c:invertIfNegative val="0"/>
            <c:bubble3D val="0"/>
            <c:extLst>
              <c:ext xmlns:c16="http://schemas.microsoft.com/office/drawing/2014/chart" uri="{C3380CC4-5D6E-409C-BE32-E72D297353CC}">
                <c16:uniqueId val="{00000001-4B7F-428F-B78A-073ED6B36704}"/>
              </c:ext>
            </c:extLst>
          </c:dPt>
          <c:dPt>
            <c:idx val="3"/>
            <c:invertIfNegative val="0"/>
            <c:bubble3D val="0"/>
            <c:extLst>
              <c:ext xmlns:c16="http://schemas.microsoft.com/office/drawing/2014/chart" uri="{C3380CC4-5D6E-409C-BE32-E72D297353CC}">
                <c16:uniqueId val="{00000002-4B7F-428F-B78A-073ED6B36704}"/>
              </c:ext>
            </c:extLst>
          </c:dPt>
          <c:dPt>
            <c:idx val="4"/>
            <c:invertIfNegative val="0"/>
            <c:bubble3D val="0"/>
            <c:extLst>
              <c:ext xmlns:c16="http://schemas.microsoft.com/office/drawing/2014/chart" uri="{C3380CC4-5D6E-409C-BE32-E72D297353CC}">
                <c16:uniqueId val="{00000003-4B7F-428F-B78A-073ED6B36704}"/>
              </c:ext>
            </c:extLst>
          </c:dPt>
          <c:dLbls>
            <c:dLbl>
              <c:idx val="0"/>
              <c:layout>
                <c:manualLayout>
                  <c:x val="0"/>
                  <c:y val="-2.27272727272727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7F-428F-B78A-073ED6B36704}"/>
                </c:ext>
              </c:extLst>
            </c:dLbl>
            <c:dLbl>
              <c:idx val="1"/>
              <c:layout>
                <c:manualLayout>
                  <c:x val="0"/>
                  <c:y val="5.5775987451391661E-3"/>
                </c:manualLayout>
              </c:layout>
              <c:tx>
                <c:rich>
                  <a:bodyPr/>
                  <a:lstStyle/>
                  <a:p>
                    <a:r>
                      <a:rPr lang="en-US" sz="800" b="1" dirty="0"/>
                      <a:t>+55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B7F-428F-B78A-073ED6B36704}"/>
                </c:ext>
              </c:extLst>
            </c:dLbl>
            <c:dLbl>
              <c:idx val="2"/>
              <c:layout>
                <c:manualLayout>
                  <c:x val="0"/>
                  <c:y val="-2.2727272727272693E-2"/>
                </c:manualLayout>
              </c:layout>
              <c:tx>
                <c:rich>
                  <a:bodyPr/>
                  <a:lstStyle/>
                  <a:p>
                    <a:r>
                      <a:rPr lang="en-US" dirty="0"/>
                      <a:t>85%</a:t>
                    </a:r>
                    <a:r>
                      <a:rPr lang="en-US" sz="800" b="1" i="0" u="none" strike="noStrike" baseline="0" dirty="0">
                        <a:effectLst/>
                        <a:sym typeface="Wingdings 3"/>
                      </a:rPr>
                      <a:t></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B7F-428F-B78A-073ED6B36704}"/>
                </c:ext>
              </c:extLst>
            </c:dLbl>
            <c:dLbl>
              <c:idx val="3"/>
              <c:layout>
                <c:manualLayout>
                  <c:x val="-3.7081130905028958E-3"/>
                  <c:y val="-8.3757214263193054E-3"/>
                </c:manualLayout>
              </c:layout>
              <c:tx>
                <c:rich>
                  <a:bodyPr/>
                  <a:lstStyle/>
                  <a:p>
                    <a:r>
                      <a:rPr lang="en-US" dirty="0"/>
                      <a:t>88%</a:t>
                    </a:r>
                    <a:r>
                      <a:rPr lang="en-US" sz="800" b="1" i="0" u="none" strike="noStrike" baseline="0" dirty="0">
                        <a:effectLst/>
                        <a:sym typeface="Wingdings 3"/>
                      </a:rPr>
                      <a:t></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B7F-428F-B78A-073ED6B36704}"/>
                </c:ext>
              </c:extLst>
            </c:dLbl>
            <c:dLbl>
              <c:idx val="4"/>
              <c:layout>
                <c:manualLayout>
                  <c:x val="0"/>
                  <c:y val="-2.27272727272726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7F-428F-B78A-073ED6B36704}"/>
                </c:ext>
              </c:extLst>
            </c:dLbl>
            <c:dLbl>
              <c:idx val="5"/>
              <c:layout>
                <c:manualLayout>
                  <c:x val="-2.007136171945736E-7"/>
                  <c:y val="-2.27272727272727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7F-428F-B78A-073ED6B36704}"/>
                </c:ext>
              </c:extLst>
            </c:dLbl>
            <c:dLbl>
              <c:idx val="6"/>
              <c:layout>
                <c:manualLayout>
                  <c:x val="0"/>
                  <c:y val="-3.03030303030303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B7F-428F-B78A-073ED6B36704}"/>
                </c:ext>
              </c:extLst>
            </c:dLbl>
            <c:spPr>
              <a:noFill/>
              <a:ln>
                <a:noFill/>
              </a:ln>
              <a:effectLst/>
            </c:spPr>
            <c:txPr>
              <a:bodyPr/>
              <a:lstStyle/>
              <a:p>
                <a:pPr>
                  <a:defRPr sz="800" b="1">
                    <a:solidFill>
                      <a:schemeClr val="tx1"/>
                    </a:solidFill>
                    <a:latin typeface="Barl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SATISFACTION</c:v>
                </c:pt>
                <c:pt idx="1">
                  <c:v>NPS</c:v>
                </c:pt>
                <c:pt idx="2">
                  <c:v>VALUE FOR MONEY</c:v>
                </c:pt>
                <c:pt idx="3">
                  <c:v>LIKELIHOOD TO REJOIN</c:v>
                </c:pt>
                <c:pt idx="4">
                  <c:v>JOINING PROCESS</c:v>
                </c:pt>
              </c:strCache>
            </c:strRef>
          </c:cat>
          <c:val>
            <c:numRef>
              <c:f>Sheet1!$B$2:$B$6</c:f>
              <c:numCache>
                <c:formatCode>0%</c:formatCode>
                <c:ptCount val="5"/>
                <c:pt idx="0">
                  <c:v>0.7</c:v>
                </c:pt>
                <c:pt idx="1">
                  <c:v>0.55000000000000004</c:v>
                </c:pt>
                <c:pt idx="2">
                  <c:v>0.85</c:v>
                </c:pt>
                <c:pt idx="3">
                  <c:v>0.88</c:v>
                </c:pt>
                <c:pt idx="4">
                  <c:v>0.62</c:v>
                </c:pt>
              </c:numCache>
            </c:numRef>
          </c:val>
          <c:extLst>
            <c:ext xmlns:c16="http://schemas.microsoft.com/office/drawing/2014/chart" uri="{C3380CC4-5D6E-409C-BE32-E72D297353CC}">
              <c16:uniqueId val="{00000007-4B7F-428F-B78A-073ED6B36704}"/>
            </c:ext>
          </c:extLst>
        </c:ser>
        <c:ser>
          <c:idx val="1"/>
          <c:order val="1"/>
          <c:tx>
            <c:strRef>
              <c:f>Sheet1!$C$1</c:f>
              <c:strCache>
                <c:ptCount val="1"/>
                <c:pt idx="0">
                  <c:v>Total Waka ama 2018</c:v>
                </c:pt>
              </c:strCache>
            </c:strRef>
          </c:tx>
          <c:spPr>
            <a:solidFill>
              <a:schemeClr val="bg1">
                <a:lumMod val="75000"/>
              </a:schemeClr>
            </a:solidFill>
          </c:spPr>
          <c:invertIfNegative val="0"/>
          <c:dLbls>
            <c:dLbl>
              <c:idx val="1"/>
              <c:tx>
                <c:rich>
                  <a:bodyPr/>
                  <a:lstStyle/>
                  <a:p>
                    <a:r>
                      <a:rPr lang="en-US" sz="800" b="1" dirty="0"/>
                      <a:t>+48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B7F-428F-B78A-073ED6B36704}"/>
                </c:ext>
              </c:extLst>
            </c:dLbl>
            <c:dLbl>
              <c:idx val="2"/>
              <c:tx>
                <c:rich>
                  <a:bodyPr/>
                  <a:lstStyle/>
                  <a:p>
                    <a:r>
                      <a:rPr lang="en-US" dirty="0"/>
                      <a:t>79%</a:t>
                    </a:r>
                    <a:endParaRPr lang="en-US" sz="1000"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263-4EEC-B4DE-977E4C122EF4}"/>
                </c:ext>
              </c:extLst>
            </c:dLbl>
            <c:dLbl>
              <c:idx val="3"/>
              <c:layout>
                <c:manualLayout>
                  <c:x val="2.30133749386159E-2"/>
                  <c:y val="0"/>
                </c:manualLayout>
              </c:layout>
              <c:tx>
                <c:rich>
                  <a:bodyPr/>
                  <a:lstStyle/>
                  <a:p>
                    <a:r>
                      <a:rPr lang="en-US" dirty="0"/>
                      <a:t>83%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B7F-428F-B78A-073ED6B36704}"/>
                </c:ext>
              </c:extLst>
            </c:dLbl>
            <c:spPr>
              <a:noFill/>
              <a:ln>
                <a:noFill/>
              </a:ln>
              <a:effectLst/>
            </c:spPr>
            <c:txPr>
              <a:bodyPr wrap="square" lIns="38100" tIns="19050" rIns="38100" bIns="19050" anchor="ctr">
                <a:spAutoFit/>
              </a:bodyPr>
              <a:lstStyle/>
              <a:p>
                <a:pPr>
                  <a:defRPr sz="800" b="1">
                    <a:latin typeface="Barl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SATISFACTION</c:v>
                </c:pt>
                <c:pt idx="1">
                  <c:v>NPS</c:v>
                </c:pt>
                <c:pt idx="2">
                  <c:v>VALUE FOR MONEY</c:v>
                </c:pt>
                <c:pt idx="3">
                  <c:v>LIKELIHOOD TO REJOIN</c:v>
                </c:pt>
                <c:pt idx="4">
                  <c:v>JOINING PROCESS</c:v>
                </c:pt>
              </c:strCache>
            </c:strRef>
          </c:cat>
          <c:val>
            <c:numRef>
              <c:f>Sheet1!$C$2:$C$6</c:f>
              <c:numCache>
                <c:formatCode>0%</c:formatCode>
                <c:ptCount val="5"/>
                <c:pt idx="0">
                  <c:v>0.67</c:v>
                </c:pt>
                <c:pt idx="1">
                  <c:v>0.48</c:v>
                </c:pt>
                <c:pt idx="2">
                  <c:v>0.79</c:v>
                </c:pt>
                <c:pt idx="3">
                  <c:v>0.83</c:v>
                </c:pt>
                <c:pt idx="4">
                  <c:v>0.64</c:v>
                </c:pt>
              </c:numCache>
            </c:numRef>
          </c:val>
          <c:extLst>
            <c:ext xmlns:c16="http://schemas.microsoft.com/office/drawing/2014/chart" uri="{C3380CC4-5D6E-409C-BE32-E72D297353CC}">
              <c16:uniqueId val="{0000000A-4B7F-428F-B78A-073ED6B36704}"/>
            </c:ext>
          </c:extLst>
        </c:ser>
        <c:dLbls>
          <c:dLblPos val="outEnd"/>
          <c:showLegendKey val="0"/>
          <c:showVal val="1"/>
          <c:showCatName val="0"/>
          <c:showSerName val="0"/>
          <c:showPercent val="0"/>
          <c:showBubbleSize val="0"/>
        </c:dLbls>
        <c:gapWidth val="150"/>
        <c:axId val="705222240"/>
        <c:axId val="705228120"/>
      </c:barChart>
      <c:catAx>
        <c:axId val="705222240"/>
        <c:scaling>
          <c:orientation val="minMax"/>
        </c:scaling>
        <c:delete val="0"/>
        <c:axPos val="b"/>
        <c:numFmt formatCode="General" sourceLinked="0"/>
        <c:majorTickMark val="none"/>
        <c:minorTickMark val="none"/>
        <c:tickLblPos val="nextTo"/>
        <c:spPr>
          <a:ln>
            <a:noFill/>
          </a:ln>
        </c:spPr>
        <c:txPr>
          <a:bodyPr/>
          <a:lstStyle/>
          <a:p>
            <a:pPr>
              <a:defRPr sz="600">
                <a:solidFill>
                  <a:schemeClr val="tx1"/>
                </a:solidFill>
                <a:latin typeface="Barlow"/>
                <a:cs typeface="Arial" panose="020B0604020202020204" pitchFamily="34" charset="0"/>
              </a:defRPr>
            </a:pPr>
            <a:endParaRPr lang="en-US"/>
          </a:p>
        </c:txPr>
        <c:crossAx val="705228120"/>
        <c:crosses val="autoZero"/>
        <c:auto val="1"/>
        <c:lblAlgn val="ctr"/>
        <c:lblOffset val="100"/>
        <c:noMultiLvlLbl val="0"/>
      </c:catAx>
      <c:valAx>
        <c:axId val="705228120"/>
        <c:scaling>
          <c:orientation val="minMax"/>
          <c:max val="1.1000000000000001"/>
          <c:min val="0"/>
        </c:scaling>
        <c:delete val="1"/>
        <c:axPos val="l"/>
        <c:numFmt formatCode="0%" sourceLinked="1"/>
        <c:majorTickMark val="out"/>
        <c:minorTickMark val="none"/>
        <c:tickLblPos val="nextTo"/>
        <c:crossAx val="705222240"/>
        <c:crosses val="autoZero"/>
        <c:crossBetween val="between"/>
      </c:valAx>
    </c:plotArea>
    <c:legend>
      <c:legendPos val="t"/>
      <c:layout>
        <c:manualLayout>
          <c:xMode val="edge"/>
          <c:yMode val="edge"/>
          <c:x val="3.2884465973779205E-2"/>
          <c:y val="2.8704489540377836E-2"/>
          <c:w val="0.88231852288079005"/>
          <c:h val="0.15564783433667201"/>
        </c:manualLayout>
      </c:layout>
      <c:overlay val="0"/>
      <c:txPr>
        <a:bodyPr/>
        <a:lstStyle/>
        <a:p>
          <a:pPr>
            <a:defRPr sz="800">
              <a:latin typeface="Barlow"/>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203526902887138"/>
          <c:y val="7.3792328709120392E-2"/>
          <c:w val="0.49242831364829398"/>
          <c:h val="0.89736700122223223"/>
        </c:manualLayout>
      </c:layout>
      <c:barChart>
        <c:barDir val="bar"/>
        <c:grouping val="stacked"/>
        <c:varyColors val="0"/>
        <c:ser>
          <c:idx val="2"/>
          <c:order val="0"/>
          <c:tx>
            <c:strRef>
              <c:f>Sheet1!$D$1</c:f>
              <c:strCache>
                <c:ptCount val="1"/>
                <c:pt idx="0">
                  <c:v>Satisfied</c:v>
                </c:pt>
              </c:strCache>
            </c:strRef>
          </c:tx>
          <c:spPr>
            <a:solidFill>
              <a:schemeClr val="bg2"/>
            </a:solidFill>
            <a:ln>
              <a:noFill/>
            </a:ln>
            <a:effectLst/>
          </c:spPr>
          <c:invertIfNegative val="0"/>
          <c:dLbls>
            <c:dLbl>
              <c:idx val="6"/>
              <c:layout>
                <c:manualLayout>
                  <c:x val="7.638800644811996E-17"/>
                  <c:y val="-1.28333870163006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CC-4F08-AF67-2E339B9E3B90}"/>
                </c:ext>
              </c:extLst>
            </c:dLbl>
            <c:dLbl>
              <c:idx val="8"/>
              <c:layout>
                <c:manualLayout>
                  <c:x val="4.1666666666667429E-3"/>
                  <c:y val="2.331614311821704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CC-4F08-AF67-2E339B9E3B90}"/>
                </c:ext>
              </c:extLst>
            </c:dLbl>
            <c:dLbl>
              <c:idx val="9"/>
              <c:layout>
                <c:manualLayout>
                  <c:x val="1.458333333333333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CC-4F08-AF67-2E339B9E3B90}"/>
                </c:ext>
              </c:extLst>
            </c:dLbl>
            <c:numFmt formatCode="##%;##%"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0"/>
                <c:pt idx="0">
                  <c:v>Allowing me/ them to fulfil my/ their potential (n=462)</c:v>
                </c:pt>
                <c:pt idx="1">
                  <c:v>Having well maintained paddling/ training venues/ fields/ courts (n=420)</c:v>
                </c:pt>
                <c:pt idx="2">
                  <c:v>Having qualified / experienced officials available when I/ they compete (n=416)</c:v>
                </c:pt>
                <c:pt idx="3">
                  <c:v>Providing me/ them the information I/ they need when I/ they need it (n=466)</c:v>
                </c:pt>
                <c:pt idx="4">
                  <c:v>The quality of the coaches or instructors (n=450)</c:v>
                </c:pt>
                <c:pt idx="5">
                  <c:v>The social environment at the club (n=464)</c:v>
                </c:pt>
                <c:pt idx="6">
                  <c:v>Encouraging good sportsmanship and fair play (n=467)</c:v>
                </c:pt>
                <c:pt idx="7">
                  <c:v>Fostering a sense of pride in our/ their club (n=456)</c:v>
                </c:pt>
                <c:pt idx="8">
                  <c:v>Providing a safe environment for adults and children (n=472)</c:v>
                </c:pt>
                <c:pt idx="9">
                  <c:v>Being friendly and welcoming (n=471)</c:v>
                </c:pt>
              </c:strCache>
            </c:strRef>
          </c:cat>
          <c:val>
            <c:numRef>
              <c:f>Sheet1!$D$2:$D$17</c:f>
              <c:numCache>
                <c:formatCode>0%</c:formatCode>
                <c:ptCount val="10"/>
                <c:pt idx="0">
                  <c:v>-0.27</c:v>
                </c:pt>
                <c:pt idx="1">
                  <c:v>-0.25</c:v>
                </c:pt>
                <c:pt idx="2">
                  <c:v>-0.24</c:v>
                </c:pt>
                <c:pt idx="3">
                  <c:v>-0.25</c:v>
                </c:pt>
                <c:pt idx="4">
                  <c:v>-0.22</c:v>
                </c:pt>
                <c:pt idx="5">
                  <c:v>-0.22</c:v>
                </c:pt>
                <c:pt idx="6">
                  <c:v>-0.22</c:v>
                </c:pt>
                <c:pt idx="7">
                  <c:v>-0.21</c:v>
                </c:pt>
                <c:pt idx="8">
                  <c:v>-0.22</c:v>
                </c:pt>
                <c:pt idx="9">
                  <c:v>-0.19</c:v>
                </c:pt>
              </c:numCache>
            </c:numRef>
          </c:val>
          <c:extLst>
            <c:ext xmlns:c16="http://schemas.microsoft.com/office/drawing/2014/chart" uri="{C3380CC4-5D6E-409C-BE32-E72D297353CC}">
              <c16:uniqueId val="{00000003-A3CC-4F08-AF67-2E339B9E3B90}"/>
            </c:ext>
          </c:extLst>
        </c:ser>
        <c:ser>
          <c:idx val="1"/>
          <c:order val="1"/>
          <c:tx>
            <c:strRef>
              <c:f>Sheet1!$C$1</c:f>
              <c:strCache>
                <c:ptCount val="1"/>
                <c:pt idx="0">
                  <c:v>Dissatisfied</c:v>
                </c:pt>
              </c:strCache>
            </c:strRef>
          </c:tx>
          <c:spPr>
            <a:solidFill>
              <a:schemeClr val="bg1">
                <a:lumMod val="75000"/>
              </a:schemeClr>
            </a:solidFill>
            <a:ln>
              <a:noFill/>
            </a:ln>
            <a:effectLst/>
          </c:spPr>
          <c:invertIfNegative val="0"/>
          <c:dLbls>
            <c:dLbl>
              <c:idx val="0"/>
              <c:layout>
                <c:manualLayout>
                  <c:x val="1.250000000000000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CC-4F08-AF67-2E339B9E3B90}"/>
                </c:ext>
              </c:extLst>
            </c:dLbl>
            <c:dLbl>
              <c:idx val="1"/>
              <c:layout>
                <c:manualLayout>
                  <c:x val="0"/>
                  <c:y val="1.33279737292352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CC-4F08-AF67-2E339B9E3B90}"/>
                </c:ext>
              </c:extLst>
            </c:dLbl>
            <c:dLbl>
              <c:idx val="2"/>
              <c:layout>
                <c:manualLayout>
                  <c:x val="0"/>
                  <c:y val="1.60417337703758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CC-4F08-AF67-2E339B9E3B90}"/>
                </c:ext>
              </c:extLst>
            </c:dLbl>
            <c:dLbl>
              <c:idx val="3"/>
              <c:layout>
                <c:manualLayout>
                  <c:x val="1.0416666666666666E-2"/>
                  <c:y val="1.38227422862037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CC-4F08-AF67-2E339B9E3B90}"/>
                </c:ext>
              </c:extLst>
            </c:dLbl>
            <c:dLbl>
              <c:idx val="5"/>
              <c:layout>
                <c:manualLayout>
                  <c:x val="0"/>
                  <c:y val="1.94974251983154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3CC-4F08-AF67-2E339B9E3B90}"/>
                </c:ext>
              </c:extLst>
            </c:dLbl>
            <c:dLbl>
              <c:idx val="6"/>
              <c:layout>
                <c:manualLayout>
                  <c:x val="6.2498359580052494E-3"/>
                  <c:y val="1.5445789676449597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6.3093667979002621E-2"/>
                      <c:h val="4.3777674439076174E-2"/>
                    </c:manualLayout>
                  </c15:layout>
                </c:ext>
                <c:ext xmlns:c16="http://schemas.microsoft.com/office/drawing/2014/chart" uri="{C3380CC4-5D6E-409C-BE32-E72D297353CC}">
                  <c16:uniqueId val="{00000009-A3CC-4F08-AF67-2E339B9E3B90}"/>
                </c:ext>
              </c:extLst>
            </c:dLbl>
            <c:dLbl>
              <c:idx val="8"/>
              <c:layout>
                <c:manualLayout>
                  <c:x val="6.2500000000000003E-3"/>
                  <c:y val="1.38225091247726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3CC-4F08-AF67-2E339B9E3B90}"/>
                </c:ext>
              </c:extLst>
            </c:dLbl>
            <c:dLbl>
              <c:idx val="9"/>
              <c:layout>
                <c:manualLayout>
                  <c:x val="0"/>
                  <c:y val="2.24584272785261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3CC-4F08-AF67-2E339B9E3B90}"/>
                </c:ext>
              </c:extLst>
            </c:dLbl>
            <c:numFmt formatCode="##%;##%"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0"/>
                <c:pt idx="0">
                  <c:v>Allowing me/ them to fulfil my/ their potential (n=462)</c:v>
                </c:pt>
                <c:pt idx="1">
                  <c:v>Having well maintained paddling/ training venues/ fields/ courts (n=420)</c:v>
                </c:pt>
                <c:pt idx="2">
                  <c:v>Having qualified / experienced officials available when I/ they compete (n=416)</c:v>
                </c:pt>
                <c:pt idx="3">
                  <c:v>Providing me/ them the information I/ they need when I/ they need it (n=466)</c:v>
                </c:pt>
                <c:pt idx="4">
                  <c:v>The quality of the coaches or instructors (n=450)</c:v>
                </c:pt>
                <c:pt idx="5">
                  <c:v>The social environment at the club (n=464)</c:v>
                </c:pt>
                <c:pt idx="6">
                  <c:v>Encouraging good sportsmanship and fair play (n=467)</c:v>
                </c:pt>
                <c:pt idx="7">
                  <c:v>Fostering a sense of pride in our/ their club (n=456)</c:v>
                </c:pt>
                <c:pt idx="8">
                  <c:v>Providing a safe environment for adults and children (n=472)</c:v>
                </c:pt>
                <c:pt idx="9">
                  <c:v>Being friendly and welcoming (n=471)</c:v>
                </c:pt>
              </c:strCache>
            </c:strRef>
          </c:cat>
          <c:val>
            <c:numRef>
              <c:f>Sheet1!$C$2:$C$17</c:f>
              <c:numCache>
                <c:formatCode>0%</c:formatCode>
                <c:ptCount val="10"/>
                <c:pt idx="0">
                  <c:v>-7.0000000000000007E-2</c:v>
                </c:pt>
                <c:pt idx="1">
                  <c:v>-0.06</c:v>
                </c:pt>
                <c:pt idx="2">
                  <c:v>-7.0000000000000007E-2</c:v>
                </c:pt>
                <c:pt idx="3">
                  <c:v>-0.05</c:v>
                </c:pt>
                <c:pt idx="4">
                  <c:v>-7.0000000000000007E-2</c:v>
                </c:pt>
                <c:pt idx="5">
                  <c:v>-0.06</c:v>
                </c:pt>
                <c:pt idx="6">
                  <c:v>-0.06</c:v>
                </c:pt>
                <c:pt idx="7">
                  <c:v>-0.06</c:v>
                </c:pt>
                <c:pt idx="8">
                  <c:v>-0.03</c:v>
                </c:pt>
                <c:pt idx="9">
                  <c:v>-0.02</c:v>
                </c:pt>
              </c:numCache>
            </c:numRef>
          </c:val>
          <c:extLst>
            <c:ext xmlns:c16="http://schemas.microsoft.com/office/drawing/2014/chart" uri="{C3380CC4-5D6E-409C-BE32-E72D297353CC}">
              <c16:uniqueId val="{0000000C-A3CC-4F08-AF67-2E339B9E3B90}"/>
            </c:ext>
          </c:extLst>
        </c:ser>
        <c:ser>
          <c:idx val="0"/>
          <c:order val="2"/>
          <c:tx>
            <c:strRef>
              <c:f>Sheet1!$B$1</c:f>
              <c:strCache>
                <c:ptCount val="1"/>
                <c:pt idx="0">
                  <c:v>Extremely dissatisfied</c:v>
                </c:pt>
              </c:strCache>
            </c:strRef>
          </c:tx>
          <c:spPr>
            <a:solidFill>
              <a:schemeClr val="bg1">
                <a:lumMod val="50000"/>
              </a:schemeClr>
            </a:solidFill>
            <a:ln>
              <a:noFill/>
            </a:ln>
            <a:effectLst/>
          </c:spPr>
          <c:invertIfNegative val="0"/>
          <c:dLbls>
            <c:dLbl>
              <c:idx val="0"/>
              <c:layout>
                <c:manualLayout>
                  <c:x val="-9.518536745406824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3CC-4F08-AF67-2E339B9E3B90}"/>
                </c:ext>
              </c:extLst>
            </c:dLbl>
            <c:dLbl>
              <c:idx val="1"/>
              <c:layout>
                <c:manualLayout>
                  <c:x val="-1.1243602362204648E-2"/>
                  <c:y val="-1.28329720108354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3CC-4F08-AF67-2E339B9E3B90}"/>
                </c:ext>
              </c:extLst>
            </c:dLbl>
            <c:dLbl>
              <c:idx val="2"/>
              <c:layout>
                <c:manualLayout>
                  <c:x val="-1.1243602362204648E-2"/>
                  <c:y val="-6.415436778977419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3CC-4F08-AF67-2E339B9E3B90}"/>
                </c:ext>
              </c:extLst>
            </c:dLbl>
            <c:dLbl>
              <c:idx val="3"/>
              <c:layout>
                <c:manualLayout>
                  <c:x val="-4.993602362204648E-3"/>
                  <c:y val="-8.88321736660951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3CC-4F08-AF67-2E339B9E3B90}"/>
                </c:ext>
              </c:extLst>
            </c:dLbl>
            <c:dLbl>
              <c:idx val="4"/>
              <c:layout>
                <c:manualLayout>
                  <c:x val="-2.015436351706036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08-4411-8A98-C0DAC2BC838F}"/>
                </c:ext>
              </c:extLst>
            </c:dLbl>
            <c:dLbl>
              <c:idx val="5"/>
              <c:layout>
                <c:manualLayout>
                  <c:x val="-1.1243602362204648E-2"/>
                  <c:y val="-1.28332051722667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3CC-4F08-AF67-2E339B9E3B90}"/>
                </c:ext>
              </c:extLst>
            </c:dLbl>
            <c:dLbl>
              <c:idx val="6"/>
              <c:layout>
                <c:manualLayout>
                  <c:x val="-4.9936023622048006E-3"/>
                  <c:y val="-1.28333870163006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3CC-4F08-AF67-2E339B9E3B90}"/>
                </c:ext>
              </c:extLst>
            </c:dLbl>
            <c:dLbl>
              <c:idx val="7"/>
              <c:layout>
                <c:manualLayout>
                  <c:x val="-1.760318241469816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08-4411-8A98-C0DAC2BC838F}"/>
                </c:ext>
              </c:extLst>
            </c:dLbl>
            <c:dLbl>
              <c:idx val="8"/>
              <c:layout>
                <c:manualLayout>
                  <c:x val="-1.5410433070866142E-2"/>
                  <c:y val="-5.92206719059597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08-4411-8A98-C0DAC2BC838F}"/>
                </c:ext>
              </c:extLst>
            </c:dLbl>
            <c:dLbl>
              <c:idx val="9"/>
              <c:layout>
                <c:manualLayout>
                  <c:x val="-1.541026902887139E-2"/>
                  <c:y val="-8.882517882315964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3CC-4F08-AF67-2E339B9E3B90}"/>
                </c:ext>
              </c:extLst>
            </c:dLbl>
            <c:numFmt formatCode="##%;##%" sourceLinked="0"/>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0"/>
                <c:pt idx="0">
                  <c:v>Allowing me/ them to fulfil my/ their potential (n=462)</c:v>
                </c:pt>
                <c:pt idx="1">
                  <c:v>Having well maintained paddling/ training venues/ fields/ courts (n=420)</c:v>
                </c:pt>
                <c:pt idx="2">
                  <c:v>Having qualified / experienced officials available when I/ they compete (n=416)</c:v>
                </c:pt>
                <c:pt idx="3">
                  <c:v>Providing me/ them the information I/ they need when I/ they need it (n=466)</c:v>
                </c:pt>
                <c:pt idx="4">
                  <c:v>The quality of the coaches or instructors (n=450)</c:v>
                </c:pt>
                <c:pt idx="5">
                  <c:v>The social environment at the club (n=464)</c:v>
                </c:pt>
                <c:pt idx="6">
                  <c:v>Encouraging good sportsmanship and fair play (n=467)</c:v>
                </c:pt>
                <c:pt idx="7">
                  <c:v>Fostering a sense of pride in our/ their club (n=456)</c:v>
                </c:pt>
                <c:pt idx="8">
                  <c:v>Providing a safe environment for adults and children (n=472)</c:v>
                </c:pt>
                <c:pt idx="9">
                  <c:v>Being friendly and welcoming (n=471)</c:v>
                </c:pt>
              </c:strCache>
            </c:strRef>
          </c:cat>
          <c:val>
            <c:numRef>
              <c:f>Sheet1!$B$2:$B$17</c:f>
              <c:numCache>
                <c:formatCode>0%</c:formatCode>
                <c:ptCount val="10"/>
                <c:pt idx="0">
                  <c:v>-0.02</c:v>
                </c:pt>
                <c:pt idx="1">
                  <c:v>-0.03</c:v>
                </c:pt>
                <c:pt idx="2">
                  <c:v>-0.02</c:v>
                </c:pt>
                <c:pt idx="3">
                  <c:v>-0.02</c:v>
                </c:pt>
                <c:pt idx="4">
                  <c:v>-0.02</c:v>
                </c:pt>
                <c:pt idx="5">
                  <c:v>-0.01</c:v>
                </c:pt>
                <c:pt idx="6">
                  <c:v>-0.01</c:v>
                </c:pt>
                <c:pt idx="7">
                  <c:v>-0.01</c:v>
                </c:pt>
                <c:pt idx="8">
                  <c:v>-0.01</c:v>
                </c:pt>
                <c:pt idx="9">
                  <c:v>-0.01</c:v>
                </c:pt>
              </c:numCache>
            </c:numRef>
          </c:val>
          <c:extLst>
            <c:ext xmlns:c16="http://schemas.microsoft.com/office/drawing/2014/chart" uri="{C3380CC4-5D6E-409C-BE32-E72D297353CC}">
              <c16:uniqueId val="{00000015-A3CC-4F08-AF67-2E339B9E3B90}"/>
            </c:ext>
          </c:extLst>
        </c:ser>
        <c:ser>
          <c:idx val="3"/>
          <c:order val="3"/>
          <c:tx>
            <c:strRef>
              <c:f>Sheet1!$E$1</c:f>
              <c:strCache>
                <c:ptCount val="1"/>
                <c:pt idx="0">
                  <c:v>Very Satisfied</c:v>
                </c:pt>
              </c:strCache>
            </c:strRef>
          </c:tx>
          <c:spPr>
            <a:solidFill>
              <a:schemeClr val="accent5"/>
            </a:solidFill>
            <a:ln>
              <a:noFill/>
            </a:ln>
            <a:effectLst/>
          </c:spPr>
          <c:invertIfNegative val="0"/>
          <c:dLbls>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0"/>
                <c:pt idx="0">
                  <c:v>Allowing me/ them to fulfil my/ their potential (n=462)</c:v>
                </c:pt>
                <c:pt idx="1">
                  <c:v>Having well maintained paddling/ training venues/ fields/ courts (n=420)</c:v>
                </c:pt>
                <c:pt idx="2">
                  <c:v>Having qualified / experienced officials available when I/ they compete (n=416)</c:v>
                </c:pt>
                <c:pt idx="3">
                  <c:v>Providing me/ them the information I/ they need when I/ they need it (n=466)</c:v>
                </c:pt>
                <c:pt idx="4">
                  <c:v>The quality of the coaches or instructors (n=450)</c:v>
                </c:pt>
                <c:pt idx="5">
                  <c:v>The social environment at the club (n=464)</c:v>
                </c:pt>
                <c:pt idx="6">
                  <c:v>Encouraging good sportsmanship and fair play (n=467)</c:v>
                </c:pt>
                <c:pt idx="7">
                  <c:v>Fostering a sense of pride in our/ their club (n=456)</c:v>
                </c:pt>
                <c:pt idx="8">
                  <c:v>Providing a safe environment for adults and children (n=472)</c:v>
                </c:pt>
                <c:pt idx="9">
                  <c:v>Being friendly and welcoming (n=471)</c:v>
                </c:pt>
              </c:strCache>
            </c:strRef>
          </c:cat>
          <c:val>
            <c:numRef>
              <c:f>Sheet1!$E$2:$E$17</c:f>
              <c:numCache>
                <c:formatCode>0%</c:formatCode>
                <c:ptCount val="10"/>
                <c:pt idx="0">
                  <c:v>0.27</c:v>
                </c:pt>
                <c:pt idx="1">
                  <c:v>0.34</c:v>
                </c:pt>
                <c:pt idx="2">
                  <c:v>0.28999999999999998</c:v>
                </c:pt>
                <c:pt idx="3">
                  <c:v>0.3</c:v>
                </c:pt>
                <c:pt idx="4">
                  <c:v>0.25</c:v>
                </c:pt>
                <c:pt idx="5">
                  <c:v>0.32</c:v>
                </c:pt>
                <c:pt idx="6">
                  <c:v>0.3</c:v>
                </c:pt>
                <c:pt idx="7">
                  <c:v>0.27</c:v>
                </c:pt>
                <c:pt idx="8">
                  <c:v>0.31</c:v>
                </c:pt>
                <c:pt idx="9">
                  <c:v>0.24</c:v>
                </c:pt>
              </c:numCache>
            </c:numRef>
          </c:val>
          <c:extLst>
            <c:ext xmlns:c16="http://schemas.microsoft.com/office/drawing/2014/chart" uri="{C3380CC4-5D6E-409C-BE32-E72D297353CC}">
              <c16:uniqueId val="{00000016-A3CC-4F08-AF67-2E339B9E3B90}"/>
            </c:ext>
          </c:extLst>
        </c:ser>
        <c:ser>
          <c:idx val="4"/>
          <c:order val="4"/>
          <c:tx>
            <c:strRef>
              <c:f>Sheet1!$F$1</c:f>
              <c:strCache>
                <c:ptCount val="1"/>
                <c:pt idx="0">
                  <c:v>Extremely Satisfied</c:v>
                </c:pt>
              </c:strCache>
            </c:strRef>
          </c:tx>
          <c:spPr>
            <a:solidFill>
              <a:schemeClr val="accent6"/>
            </a:solidFill>
            <a:ln>
              <a:noFill/>
            </a:ln>
            <a:effectLst/>
          </c:spPr>
          <c:invertIfNegative val="0"/>
          <c:dLbls>
            <c:spPr>
              <a:noFill/>
              <a:ln>
                <a:noFill/>
              </a:ln>
              <a:effectLst/>
            </c:spPr>
            <c:txPr>
              <a:bodyPr/>
              <a:lstStyle/>
              <a:p>
                <a:pPr algn="ct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0"/>
                <c:pt idx="0">
                  <c:v>Allowing me/ them to fulfil my/ their potential (n=462)</c:v>
                </c:pt>
                <c:pt idx="1">
                  <c:v>Having well maintained paddling/ training venues/ fields/ courts (n=420)</c:v>
                </c:pt>
                <c:pt idx="2">
                  <c:v>Having qualified / experienced officials available when I/ they compete (n=416)</c:v>
                </c:pt>
                <c:pt idx="3">
                  <c:v>Providing me/ them the information I/ they need when I/ they need it (n=466)</c:v>
                </c:pt>
                <c:pt idx="4">
                  <c:v>The quality of the coaches or instructors (n=450)</c:v>
                </c:pt>
                <c:pt idx="5">
                  <c:v>The social environment at the club (n=464)</c:v>
                </c:pt>
                <c:pt idx="6">
                  <c:v>Encouraging good sportsmanship and fair play (n=467)</c:v>
                </c:pt>
                <c:pt idx="7">
                  <c:v>Fostering a sense of pride in our/ their club (n=456)</c:v>
                </c:pt>
                <c:pt idx="8">
                  <c:v>Providing a safe environment for adults and children (n=472)</c:v>
                </c:pt>
                <c:pt idx="9">
                  <c:v>Being friendly and welcoming (n=471)</c:v>
                </c:pt>
              </c:strCache>
            </c:strRef>
          </c:cat>
          <c:val>
            <c:numRef>
              <c:f>Sheet1!$F$2:$F$17</c:f>
              <c:numCache>
                <c:formatCode>0%</c:formatCode>
                <c:ptCount val="10"/>
                <c:pt idx="0">
                  <c:v>0.38</c:v>
                </c:pt>
                <c:pt idx="1">
                  <c:v>0.32</c:v>
                </c:pt>
                <c:pt idx="2">
                  <c:v>0.38</c:v>
                </c:pt>
                <c:pt idx="3">
                  <c:v>0.38</c:v>
                </c:pt>
                <c:pt idx="4">
                  <c:v>0.44</c:v>
                </c:pt>
                <c:pt idx="5">
                  <c:v>0.4</c:v>
                </c:pt>
                <c:pt idx="6">
                  <c:v>0.42</c:v>
                </c:pt>
                <c:pt idx="7">
                  <c:v>0.45</c:v>
                </c:pt>
                <c:pt idx="8">
                  <c:v>0.43</c:v>
                </c:pt>
                <c:pt idx="9">
                  <c:v>0.54</c:v>
                </c:pt>
              </c:numCache>
            </c:numRef>
          </c:val>
          <c:extLst>
            <c:ext xmlns:c16="http://schemas.microsoft.com/office/drawing/2014/chart" uri="{C3380CC4-5D6E-409C-BE32-E72D297353CC}">
              <c16:uniqueId val="{0000001F-A3CC-4F08-AF67-2E339B9E3B90}"/>
            </c:ext>
          </c:extLst>
        </c:ser>
        <c:dLbls>
          <c:dLblPos val="ctr"/>
          <c:showLegendKey val="0"/>
          <c:showVal val="1"/>
          <c:showCatName val="0"/>
          <c:showSerName val="0"/>
          <c:showPercent val="0"/>
          <c:showBubbleSize val="0"/>
        </c:dLbls>
        <c:gapWidth val="69"/>
        <c:overlap val="100"/>
        <c:axId val="768907408"/>
        <c:axId val="768907800"/>
      </c:barChart>
      <c:catAx>
        <c:axId val="768907408"/>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vert="horz"/>
          <a:lstStyle/>
          <a:p>
            <a:pPr>
              <a:defRPr/>
            </a:pPr>
            <a:endParaRPr lang="en-US"/>
          </a:p>
        </c:txPr>
        <c:crossAx val="768907800"/>
        <c:crosses val="autoZero"/>
        <c:auto val="1"/>
        <c:lblAlgn val="ctr"/>
        <c:lblOffset val="100"/>
        <c:noMultiLvlLbl val="0"/>
      </c:catAx>
      <c:valAx>
        <c:axId val="768907800"/>
        <c:scaling>
          <c:orientation val="minMax"/>
        </c:scaling>
        <c:delete val="1"/>
        <c:axPos val="b"/>
        <c:numFmt formatCode="0%" sourceLinked="1"/>
        <c:majorTickMark val="none"/>
        <c:minorTickMark val="none"/>
        <c:tickLblPos val="nextTo"/>
        <c:crossAx val="7689074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Barlow"/>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203526902887138"/>
          <c:y val="7.3792328709120392E-2"/>
          <c:w val="0.49242831364829398"/>
          <c:h val="0.89736700122223223"/>
        </c:manualLayout>
      </c:layout>
      <c:barChart>
        <c:barDir val="bar"/>
        <c:grouping val="stacked"/>
        <c:varyColors val="0"/>
        <c:ser>
          <c:idx val="2"/>
          <c:order val="0"/>
          <c:tx>
            <c:strRef>
              <c:f>Sheet1!$D$1</c:f>
              <c:strCache>
                <c:ptCount val="1"/>
                <c:pt idx="0">
                  <c:v>Satisfied</c:v>
                </c:pt>
              </c:strCache>
            </c:strRef>
          </c:tx>
          <c:spPr>
            <a:solidFill>
              <a:schemeClr val="bg2"/>
            </a:solidFill>
            <a:ln>
              <a:noFill/>
            </a:ln>
            <a:effectLst/>
          </c:spPr>
          <c:invertIfNegative val="0"/>
          <c:dLbls>
            <c:dLbl>
              <c:idx val="6"/>
              <c:layout>
                <c:manualLayout>
                  <c:x val="7.638800644811996E-17"/>
                  <c:y val="-1.28333870163006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CC-4F08-AF67-2E339B9E3B90}"/>
                </c:ext>
              </c:extLst>
            </c:dLbl>
            <c:dLbl>
              <c:idx val="8"/>
              <c:layout>
                <c:manualLayout>
                  <c:x val="1.6666666666666743E-2"/>
                  <c:y val="-1.470475275228592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CC-4F08-AF67-2E339B9E3B90}"/>
                </c:ext>
              </c:extLst>
            </c:dLbl>
            <c:dLbl>
              <c:idx val="9"/>
              <c:layout>
                <c:manualLayout>
                  <c:x val="1.458333333333333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CC-4F08-AF67-2E339B9E3B90}"/>
                </c:ext>
              </c:extLst>
            </c:dLbl>
            <c:numFmt formatCode="##%;##%"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6"/>
                <c:pt idx="0">
                  <c:v>Having clean and well maintained facilities e.g. clubrooms, changing rooms, toilets (n=361)</c:v>
                </c:pt>
                <c:pt idx="1">
                  <c:v>Is fair and provides equal opportunities for all paddlers (n=464)</c:v>
                </c:pt>
                <c:pt idx="2">
                  <c:v>Being responsive to my/ their needs and requirements (n=465)</c:v>
                </c:pt>
                <c:pt idx="3">
                  <c:v>Being professional and well managed (n=468)</c:v>
                </c:pt>
                <c:pt idx="4">
                  <c:v>Engaging with the local community (n=446)</c:v>
                </c:pt>
                <c:pt idx="5">
                  <c:v>The ease of accessing the clubs venues/ fields/ courts for training or casual paddling (n=451)</c:v>
                </c:pt>
              </c:strCache>
            </c:strRef>
          </c:cat>
          <c:val>
            <c:numRef>
              <c:f>Sheet1!$D$2:$D$17</c:f>
              <c:numCache>
                <c:formatCode>0%</c:formatCode>
                <c:ptCount val="6"/>
                <c:pt idx="0">
                  <c:v>-0.33</c:v>
                </c:pt>
                <c:pt idx="1">
                  <c:v>-0.27</c:v>
                </c:pt>
                <c:pt idx="2">
                  <c:v>-0.3</c:v>
                </c:pt>
                <c:pt idx="3">
                  <c:v>-0.27</c:v>
                </c:pt>
                <c:pt idx="4">
                  <c:v>-0.27</c:v>
                </c:pt>
                <c:pt idx="5">
                  <c:v>-0.28999999999999998</c:v>
                </c:pt>
              </c:numCache>
            </c:numRef>
          </c:val>
          <c:extLst>
            <c:ext xmlns:c16="http://schemas.microsoft.com/office/drawing/2014/chart" uri="{C3380CC4-5D6E-409C-BE32-E72D297353CC}">
              <c16:uniqueId val="{00000003-A3CC-4F08-AF67-2E339B9E3B90}"/>
            </c:ext>
          </c:extLst>
        </c:ser>
        <c:ser>
          <c:idx val="1"/>
          <c:order val="1"/>
          <c:tx>
            <c:strRef>
              <c:f>Sheet1!$C$1</c:f>
              <c:strCache>
                <c:ptCount val="1"/>
                <c:pt idx="0">
                  <c:v>Dissatisfied</c:v>
                </c:pt>
              </c:strCache>
            </c:strRef>
          </c:tx>
          <c:spPr>
            <a:solidFill>
              <a:schemeClr val="bg1">
                <a:lumMod val="75000"/>
              </a:schemeClr>
            </a:solidFill>
            <a:ln>
              <a:noFill/>
            </a:ln>
            <a:effectLst/>
          </c:spPr>
          <c:invertIfNegative val="0"/>
          <c:dLbls>
            <c:dLbl>
              <c:idx val="0"/>
              <c:layout>
                <c:manualLayout>
                  <c:x val="6.2500000000000767E-3"/>
                  <c:y val="2.331614311821704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CC-4F08-AF67-2E339B9E3B90}"/>
                </c:ext>
              </c:extLst>
            </c:dLbl>
            <c:dLbl>
              <c:idx val="1"/>
              <c:layout>
                <c:manualLayout>
                  <c:x val="7.638800644811996E-17"/>
                  <c:y val="1.92500805244510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CC-4F08-AF67-2E339B9E3B90}"/>
                </c:ext>
              </c:extLst>
            </c:dLbl>
            <c:dLbl>
              <c:idx val="2"/>
              <c:layout>
                <c:manualLayout>
                  <c:x val="0"/>
                  <c:y val="1.60417337703758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CC-4F08-AF67-2E339B9E3B90}"/>
                </c:ext>
              </c:extLst>
            </c:dLbl>
            <c:dLbl>
              <c:idx val="3"/>
              <c:layout>
                <c:manualLayout>
                  <c:x val="2.0833333333333333E-3"/>
                  <c:y val="2.27061928142444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CC-4F08-AF67-2E339B9E3B90}"/>
                </c:ext>
              </c:extLst>
            </c:dLbl>
            <c:dLbl>
              <c:idx val="5"/>
              <c:layout>
                <c:manualLayout>
                  <c:x val="2.0831692913385828E-3"/>
                  <c:y val="1.65362750223018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3CC-4F08-AF67-2E339B9E3B90}"/>
                </c:ext>
              </c:extLst>
            </c:dLbl>
            <c:dLbl>
              <c:idx val="6"/>
              <c:layout>
                <c:manualLayout>
                  <c:x val="6.2498359580052494E-3"/>
                  <c:y val="1.5445789676449597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6.3093667979002621E-2"/>
                      <c:h val="4.3777674439076174E-2"/>
                    </c:manualLayout>
                  </c15:layout>
                </c:ext>
                <c:ext xmlns:c16="http://schemas.microsoft.com/office/drawing/2014/chart" uri="{C3380CC4-5D6E-409C-BE32-E72D297353CC}">
                  <c16:uniqueId val="{00000009-A3CC-4F08-AF67-2E339B9E3B90}"/>
                </c:ext>
              </c:extLst>
            </c:dLbl>
            <c:dLbl>
              <c:idx val="8"/>
              <c:layout>
                <c:manualLayout>
                  <c:x val="7.638800644811996E-17"/>
                  <c:y val="2.56667740326013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3CC-4F08-AF67-2E339B9E3B90}"/>
                </c:ext>
              </c:extLst>
            </c:dLbl>
            <c:dLbl>
              <c:idx val="9"/>
              <c:layout>
                <c:manualLayout>
                  <c:x val="0"/>
                  <c:y val="2.24584272785261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3CC-4F08-AF67-2E339B9E3B90}"/>
                </c:ext>
              </c:extLst>
            </c:dLbl>
            <c:numFmt formatCode="##%;##%"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6"/>
                <c:pt idx="0">
                  <c:v>Having clean and well maintained facilities e.g. clubrooms, changing rooms, toilets (n=361)</c:v>
                </c:pt>
                <c:pt idx="1">
                  <c:v>Is fair and provides equal opportunities for all paddlers (n=464)</c:v>
                </c:pt>
                <c:pt idx="2">
                  <c:v>Being responsive to my/ their needs and requirements (n=465)</c:v>
                </c:pt>
                <c:pt idx="3">
                  <c:v>Being professional and well managed (n=468)</c:v>
                </c:pt>
                <c:pt idx="4">
                  <c:v>Engaging with the local community (n=446)</c:v>
                </c:pt>
                <c:pt idx="5">
                  <c:v>The ease of accessing the clubs venues/ fields/ courts for training or casual paddling (n=451)</c:v>
                </c:pt>
              </c:strCache>
            </c:strRef>
          </c:cat>
          <c:val>
            <c:numRef>
              <c:f>Sheet1!$C$2:$C$17</c:f>
              <c:numCache>
                <c:formatCode>0%</c:formatCode>
                <c:ptCount val="6"/>
                <c:pt idx="0">
                  <c:v>-0.11</c:v>
                </c:pt>
                <c:pt idx="1">
                  <c:v>-0.09</c:v>
                </c:pt>
                <c:pt idx="2">
                  <c:v>-0.06</c:v>
                </c:pt>
                <c:pt idx="3">
                  <c:v>-0.06</c:v>
                </c:pt>
                <c:pt idx="4">
                  <c:v>-0.06</c:v>
                </c:pt>
                <c:pt idx="5">
                  <c:v>-0.05</c:v>
                </c:pt>
              </c:numCache>
            </c:numRef>
          </c:val>
          <c:extLst>
            <c:ext xmlns:c16="http://schemas.microsoft.com/office/drawing/2014/chart" uri="{C3380CC4-5D6E-409C-BE32-E72D297353CC}">
              <c16:uniqueId val="{0000000C-A3CC-4F08-AF67-2E339B9E3B90}"/>
            </c:ext>
          </c:extLst>
        </c:ser>
        <c:ser>
          <c:idx val="0"/>
          <c:order val="2"/>
          <c:tx>
            <c:strRef>
              <c:f>Sheet1!$B$1</c:f>
              <c:strCache>
                <c:ptCount val="1"/>
                <c:pt idx="0">
                  <c:v>Extremely dissatisfied</c:v>
                </c:pt>
              </c:strCache>
            </c:strRef>
          </c:tx>
          <c:spPr>
            <a:solidFill>
              <a:schemeClr val="bg1">
                <a:lumMod val="50000"/>
              </a:schemeClr>
            </a:solidFill>
            <a:ln>
              <a:noFill/>
            </a:ln>
            <a:effectLst/>
          </c:spPr>
          <c:invertIfNegative val="0"/>
          <c:dLbls>
            <c:dLbl>
              <c:idx val="0"/>
              <c:layout>
                <c:manualLayout>
                  <c:x val="-9.518536745406824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3CC-4F08-AF67-2E339B9E3B90}"/>
                </c:ext>
              </c:extLst>
            </c:dLbl>
            <c:dLbl>
              <c:idx val="1"/>
              <c:layout>
                <c:manualLayout>
                  <c:x val="-1.1243602362204725E-2"/>
                  <c:y val="-1.875527236286260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3CC-4F08-AF67-2E339B9E3B90}"/>
                </c:ext>
              </c:extLst>
            </c:dLbl>
            <c:dLbl>
              <c:idx val="2"/>
              <c:layout>
                <c:manualLayout>
                  <c:x val="-1.7493602362204725E-2"/>
                  <c:y val="-9.37705327785334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3CC-4F08-AF67-2E339B9E3B90}"/>
                </c:ext>
              </c:extLst>
            </c:dLbl>
            <c:dLbl>
              <c:idx val="3"/>
              <c:layout>
                <c:manualLayout>
                  <c:x val="-4.9936023622047243E-3"/>
                  <c:y val="-1.18441343811918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3CC-4F08-AF67-2E339B9E3B90}"/>
                </c:ext>
              </c:extLst>
            </c:dLbl>
            <c:dLbl>
              <c:idx val="5"/>
              <c:layout>
                <c:manualLayout>
                  <c:x val="-1.3326935695538058E-2"/>
                  <c:y val="-1.87555055242937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3CC-4F08-AF67-2E339B9E3B90}"/>
                </c:ext>
              </c:extLst>
            </c:dLbl>
            <c:dLbl>
              <c:idx val="6"/>
              <c:layout>
                <c:manualLayout>
                  <c:x val="-4.9936023622048006E-3"/>
                  <c:y val="-1.28333870163006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3CC-4F08-AF67-2E339B9E3B90}"/>
                </c:ext>
              </c:extLst>
            </c:dLbl>
            <c:dLbl>
              <c:idx val="8"/>
              <c:layout>
                <c:manualLayout>
                  <c:x val="3.3397309711286852E-3"/>
                  <c:y val="-1.470475275228592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3CC-4F08-AF67-2E339B9E3B90}"/>
                </c:ext>
              </c:extLst>
            </c:dLbl>
            <c:dLbl>
              <c:idx val="9"/>
              <c:layout>
                <c:manualLayout>
                  <c:x val="3.3397309711286089E-3"/>
                  <c:y val="2.526257286673361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3CC-4F08-AF67-2E339B9E3B90}"/>
                </c:ext>
              </c:extLst>
            </c:dLbl>
            <c:numFmt formatCode="##%;##%" sourceLinked="0"/>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6"/>
                <c:pt idx="0">
                  <c:v>Having clean and well maintained facilities e.g. clubrooms, changing rooms, toilets (n=361)</c:v>
                </c:pt>
                <c:pt idx="1">
                  <c:v>Is fair and provides equal opportunities for all paddlers (n=464)</c:v>
                </c:pt>
                <c:pt idx="2">
                  <c:v>Being responsive to my/ their needs and requirements (n=465)</c:v>
                </c:pt>
                <c:pt idx="3">
                  <c:v>Being professional and well managed (n=468)</c:v>
                </c:pt>
                <c:pt idx="4">
                  <c:v>Engaging with the local community (n=446)</c:v>
                </c:pt>
                <c:pt idx="5">
                  <c:v>The ease of accessing the clubs venues/ fields/ courts for training or casual paddling (n=451)</c:v>
                </c:pt>
              </c:strCache>
            </c:strRef>
          </c:cat>
          <c:val>
            <c:numRef>
              <c:f>Sheet1!$B$2:$B$17</c:f>
              <c:numCache>
                <c:formatCode>0%</c:formatCode>
                <c:ptCount val="6"/>
                <c:pt idx="0">
                  <c:v>-0.05</c:v>
                </c:pt>
                <c:pt idx="1">
                  <c:v>-0.02</c:v>
                </c:pt>
                <c:pt idx="2">
                  <c:v>-0.02</c:v>
                </c:pt>
                <c:pt idx="3">
                  <c:v>-0.02</c:v>
                </c:pt>
                <c:pt idx="4">
                  <c:v>-0.02</c:v>
                </c:pt>
                <c:pt idx="5">
                  <c:v>-0.01</c:v>
                </c:pt>
              </c:numCache>
            </c:numRef>
          </c:val>
          <c:extLst>
            <c:ext xmlns:c16="http://schemas.microsoft.com/office/drawing/2014/chart" uri="{C3380CC4-5D6E-409C-BE32-E72D297353CC}">
              <c16:uniqueId val="{00000015-A3CC-4F08-AF67-2E339B9E3B90}"/>
            </c:ext>
          </c:extLst>
        </c:ser>
        <c:ser>
          <c:idx val="3"/>
          <c:order val="3"/>
          <c:tx>
            <c:strRef>
              <c:f>Sheet1!$E$1</c:f>
              <c:strCache>
                <c:ptCount val="1"/>
                <c:pt idx="0">
                  <c:v>Very Satisfied</c:v>
                </c:pt>
              </c:strCache>
            </c:strRef>
          </c:tx>
          <c:spPr>
            <a:solidFill>
              <a:schemeClr val="accent5"/>
            </a:solidFill>
            <a:ln>
              <a:noFill/>
            </a:ln>
            <a:effectLst/>
          </c:spPr>
          <c:invertIfNegative val="0"/>
          <c:dLbls>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6"/>
                <c:pt idx="0">
                  <c:v>Having clean and well maintained facilities e.g. clubrooms, changing rooms, toilets (n=361)</c:v>
                </c:pt>
                <c:pt idx="1">
                  <c:v>Is fair and provides equal opportunities for all paddlers (n=464)</c:v>
                </c:pt>
                <c:pt idx="2">
                  <c:v>Being responsive to my/ their needs and requirements (n=465)</c:v>
                </c:pt>
                <c:pt idx="3">
                  <c:v>Being professional and well managed (n=468)</c:v>
                </c:pt>
                <c:pt idx="4">
                  <c:v>Engaging with the local community (n=446)</c:v>
                </c:pt>
                <c:pt idx="5">
                  <c:v>The ease of accessing the clubs venues/ fields/ courts for training or casual paddling (n=451)</c:v>
                </c:pt>
              </c:strCache>
            </c:strRef>
          </c:cat>
          <c:val>
            <c:numRef>
              <c:f>Sheet1!$E$2:$E$17</c:f>
              <c:numCache>
                <c:formatCode>0%</c:formatCode>
                <c:ptCount val="6"/>
                <c:pt idx="0">
                  <c:v>0.25</c:v>
                </c:pt>
                <c:pt idx="1">
                  <c:v>0.25</c:v>
                </c:pt>
                <c:pt idx="2">
                  <c:v>0.3</c:v>
                </c:pt>
                <c:pt idx="3">
                  <c:v>0.31</c:v>
                </c:pt>
                <c:pt idx="4">
                  <c:v>0.32</c:v>
                </c:pt>
                <c:pt idx="5">
                  <c:v>0.28999999999999998</c:v>
                </c:pt>
              </c:numCache>
            </c:numRef>
          </c:val>
          <c:extLst>
            <c:ext xmlns:c16="http://schemas.microsoft.com/office/drawing/2014/chart" uri="{C3380CC4-5D6E-409C-BE32-E72D297353CC}">
              <c16:uniqueId val="{00000016-A3CC-4F08-AF67-2E339B9E3B90}"/>
            </c:ext>
          </c:extLst>
        </c:ser>
        <c:ser>
          <c:idx val="4"/>
          <c:order val="4"/>
          <c:tx>
            <c:strRef>
              <c:f>Sheet1!$F$1</c:f>
              <c:strCache>
                <c:ptCount val="1"/>
                <c:pt idx="0">
                  <c:v>Extremely Satisfied</c:v>
                </c:pt>
              </c:strCache>
            </c:strRef>
          </c:tx>
          <c:spPr>
            <a:solidFill>
              <a:schemeClr val="accent6"/>
            </a:solidFill>
            <a:ln>
              <a:noFill/>
            </a:ln>
            <a:effectLst/>
          </c:spPr>
          <c:invertIfNegative val="0"/>
          <c:dLbls>
            <c:spPr>
              <a:noFill/>
              <a:ln>
                <a:noFill/>
              </a:ln>
              <a:effectLst/>
            </c:spPr>
            <c:txPr>
              <a:bodyPr/>
              <a:lstStyle/>
              <a:p>
                <a:pPr algn="ct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6"/>
                <c:pt idx="0">
                  <c:v>Having clean and well maintained facilities e.g. clubrooms, changing rooms, toilets (n=361)</c:v>
                </c:pt>
                <c:pt idx="1">
                  <c:v>Is fair and provides equal opportunities for all paddlers (n=464)</c:v>
                </c:pt>
                <c:pt idx="2">
                  <c:v>Being responsive to my/ their needs and requirements (n=465)</c:v>
                </c:pt>
                <c:pt idx="3">
                  <c:v>Being professional and well managed (n=468)</c:v>
                </c:pt>
                <c:pt idx="4">
                  <c:v>Engaging with the local community (n=446)</c:v>
                </c:pt>
                <c:pt idx="5">
                  <c:v>The ease of accessing the clubs venues/ fields/ courts for training or casual paddling (n=451)</c:v>
                </c:pt>
              </c:strCache>
            </c:strRef>
          </c:cat>
          <c:val>
            <c:numRef>
              <c:f>Sheet1!$F$2:$F$17</c:f>
              <c:numCache>
                <c:formatCode>0%</c:formatCode>
                <c:ptCount val="6"/>
                <c:pt idx="0">
                  <c:v>0.25</c:v>
                </c:pt>
                <c:pt idx="1">
                  <c:v>0.38</c:v>
                </c:pt>
                <c:pt idx="2">
                  <c:v>0.32</c:v>
                </c:pt>
                <c:pt idx="3">
                  <c:v>0.34</c:v>
                </c:pt>
                <c:pt idx="4">
                  <c:v>0.34</c:v>
                </c:pt>
                <c:pt idx="5">
                  <c:v>0.37</c:v>
                </c:pt>
              </c:numCache>
            </c:numRef>
          </c:val>
          <c:extLst>
            <c:ext xmlns:c16="http://schemas.microsoft.com/office/drawing/2014/chart" uri="{C3380CC4-5D6E-409C-BE32-E72D297353CC}">
              <c16:uniqueId val="{0000001F-A3CC-4F08-AF67-2E339B9E3B90}"/>
            </c:ext>
          </c:extLst>
        </c:ser>
        <c:dLbls>
          <c:dLblPos val="ctr"/>
          <c:showLegendKey val="0"/>
          <c:showVal val="1"/>
          <c:showCatName val="0"/>
          <c:showSerName val="0"/>
          <c:showPercent val="0"/>
          <c:showBubbleSize val="0"/>
        </c:dLbls>
        <c:gapWidth val="69"/>
        <c:overlap val="100"/>
        <c:axId val="768908192"/>
        <c:axId val="768904664"/>
      </c:barChart>
      <c:catAx>
        <c:axId val="768908192"/>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vert="horz"/>
          <a:lstStyle/>
          <a:p>
            <a:pPr>
              <a:defRPr/>
            </a:pPr>
            <a:endParaRPr lang="en-US"/>
          </a:p>
        </c:txPr>
        <c:crossAx val="768904664"/>
        <c:crosses val="autoZero"/>
        <c:auto val="1"/>
        <c:lblAlgn val="ctr"/>
        <c:lblOffset val="100"/>
        <c:noMultiLvlLbl val="0"/>
      </c:catAx>
      <c:valAx>
        <c:axId val="768904664"/>
        <c:scaling>
          <c:orientation val="minMax"/>
        </c:scaling>
        <c:delete val="1"/>
        <c:axPos val="b"/>
        <c:numFmt formatCode="0%" sourceLinked="1"/>
        <c:majorTickMark val="none"/>
        <c:minorTickMark val="none"/>
        <c:tickLblPos val="nextTo"/>
        <c:crossAx val="76890819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Barlow"/>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709578539018288"/>
          <c:y val="2.3437498558224745E-2"/>
          <c:w val="0.46290421460981712"/>
          <c:h val="0.90693725966183192"/>
        </c:manualLayout>
      </c:layout>
      <c:barChart>
        <c:barDir val="bar"/>
        <c:grouping val="clustered"/>
        <c:varyColors val="0"/>
        <c:ser>
          <c:idx val="0"/>
          <c:order val="0"/>
          <c:tx>
            <c:strRef>
              <c:f>Sheet1!$B$1</c:f>
              <c:strCache>
                <c:ptCount val="1"/>
                <c:pt idx="0">
                  <c:v>% of importance</c:v>
                </c:pt>
              </c:strCache>
            </c:strRef>
          </c:tx>
          <c:spPr>
            <a:solidFill>
              <a:schemeClr val="tx2"/>
            </a:solidFill>
            <a:ln>
              <a:noFill/>
            </a:ln>
            <a:effectLst/>
          </c:spPr>
          <c:invertIfNegative val="0"/>
          <c:cat>
            <c:strRef>
              <c:f>Sheet1!$A$2:$A$18</c:f>
              <c:strCache>
                <c:ptCount val="17"/>
                <c:pt idx="0">
                  <c:v>Having clean and well maintained facilities </c:v>
                </c:pt>
                <c:pt idx="1">
                  <c:v>Having well maintained paddling/ training venues/ fields/ courts</c:v>
                </c:pt>
                <c:pt idx="2">
                  <c:v>The ease of accessing the clubs venues for training or casual paddling</c:v>
                </c:pt>
                <c:pt idx="3">
                  <c:v>The quality of the coaches or instructors</c:v>
                </c:pt>
                <c:pt idx="4">
                  <c:v>Having qualified / experienced officials available when I compete</c:v>
                </c:pt>
                <c:pt idx="5">
                  <c:v>Allowing me to fulfil my potential</c:v>
                </c:pt>
                <c:pt idx="6">
                  <c:v>The social environment at the club</c:v>
                </c:pt>
                <c:pt idx="7">
                  <c:v>Encouraging good sportsmanship and fair play</c:v>
                </c:pt>
                <c:pt idx="8">
                  <c:v>Is fair and provides equal opportunities for all paddlers</c:v>
                </c:pt>
                <c:pt idx="9">
                  <c:v>Being responsive to my needs and requirements</c:v>
                </c:pt>
                <c:pt idx="10">
                  <c:v>Being friendly and welcoming</c:v>
                </c:pt>
                <c:pt idx="11">
                  <c:v>Providing a safe environment for adults and children</c:v>
                </c:pt>
                <c:pt idx="12">
                  <c:v>Engaging with the local community</c:v>
                </c:pt>
                <c:pt idx="13">
                  <c:v>Being professional and well managed</c:v>
                </c:pt>
                <c:pt idx="14">
                  <c:v>Providing me the information I need when I need it</c:v>
                </c:pt>
                <c:pt idx="15">
                  <c:v>Fostering a sense of pride in our club</c:v>
                </c:pt>
                <c:pt idx="16">
                  <c:v>Value for money</c:v>
                </c:pt>
              </c:strCache>
            </c:strRef>
          </c:cat>
          <c:val>
            <c:numRef>
              <c:f>Sheet1!$B$2:$B$18</c:f>
              <c:numCache>
                <c:formatCode>#0.0</c:formatCode>
                <c:ptCount val="17"/>
                <c:pt idx="0">
                  <c:v>1.14625630211393</c:v>
                </c:pt>
                <c:pt idx="1">
                  <c:v>1.32381782839777</c:v>
                </c:pt>
                <c:pt idx="2">
                  <c:v>1.67279152250981</c:v>
                </c:pt>
                <c:pt idx="3">
                  <c:v>2.4526583881126198</c:v>
                </c:pt>
                <c:pt idx="4">
                  <c:v>3.0433140078538199</c:v>
                </c:pt>
                <c:pt idx="5">
                  <c:v>3.5228964327880798</c:v>
                </c:pt>
                <c:pt idx="6">
                  <c:v>4.1398516654047999</c:v>
                </c:pt>
                <c:pt idx="7">
                  <c:v>4.5684597881444002</c:v>
                </c:pt>
                <c:pt idx="8">
                  <c:v>5.5443092671367902</c:v>
                </c:pt>
                <c:pt idx="9">
                  <c:v>5.6629010589597701</c:v>
                </c:pt>
                <c:pt idx="10">
                  <c:v>5.9327637176426498</c:v>
                </c:pt>
                <c:pt idx="11">
                  <c:v>5.9496489040820499</c:v>
                </c:pt>
                <c:pt idx="12">
                  <c:v>8.1261030316599392</c:v>
                </c:pt>
                <c:pt idx="13">
                  <c:v>8.7963763242835995</c:v>
                </c:pt>
                <c:pt idx="14">
                  <c:v>8.9775859983693405</c:v>
                </c:pt>
                <c:pt idx="15">
                  <c:v>12.4766931102937</c:v>
                </c:pt>
                <c:pt idx="16">
                  <c:v>16.663572652247002</c:v>
                </c:pt>
              </c:numCache>
            </c:numRef>
          </c:val>
          <c:extLst>
            <c:ext xmlns:c16="http://schemas.microsoft.com/office/drawing/2014/chart" uri="{C3380CC4-5D6E-409C-BE32-E72D297353CC}">
              <c16:uniqueId val="{00000000-AC74-4861-BEA1-69DCCCD21C96}"/>
            </c:ext>
          </c:extLst>
        </c:ser>
        <c:dLbls>
          <c:showLegendKey val="0"/>
          <c:showVal val="0"/>
          <c:showCatName val="0"/>
          <c:showSerName val="0"/>
          <c:showPercent val="0"/>
          <c:showBubbleSize val="0"/>
        </c:dLbls>
        <c:gapWidth val="182"/>
        <c:axId val="768908584"/>
        <c:axId val="768908976"/>
      </c:barChart>
      <c:catAx>
        <c:axId val="768908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908976"/>
        <c:crosses val="autoZero"/>
        <c:auto val="0"/>
        <c:lblAlgn val="ctr"/>
        <c:lblOffset val="100"/>
        <c:tickLblSkip val="1"/>
        <c:noMultiLvlLbl val="0"/>
      </c:catAx>
      <c:valAx>
        <c:axId val="768908976"/>
        <c:scaling>
          <c:orientation val="minMax"/>
        </c:scaling>
        <c:delete val="1"/>
        <c:axPos val="b"/>
        <c:numFmt formatCode="#0.0" sourceLinked="1"/>
        <c:majorTickMark val="none"/>
        <c:minorTickMark val="none"/>
        <c:tickLblPos val="nextTo"/>
        <c:crossAx val="768908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22652102132086"/>
          <c:y val="4.6153842659460598E-2"/>
          <c:w val="0.52687094866493689"/>
          <c:h val="0.86692770541128905"/>
        </c:manualLayout>
      </c:layout>
      <c:barChart>
        <c:barDir val="bar"/>
        <c:grouping val="clustered"/>
        <c:varyColors val="0"/>
        <c:ser>
          <c:idx val="0"/>
          <c:order val="0"/>
          <c:tx>
            <c:strRef>
              <c:f>Sheet1!$B$1</c:f>
              <c:strCache>
                <c:ptCount val="1"/>
                <c:pt idx="0">
                  <c:v>Total Waka Ama 2018</c:v>
                </c:pt>
              </c:strCache>
            </c:strRef>
          </c:tx>
          <c:spPr>
            <a:solidFill>
              <a:schemeClr val="accent3"/>
            </a:solidFill>
            <a:ln>
              <a:solidFill>
                <a:schemeClr val="bg1"/>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Other</c:v>
                </c:pt>
                <c:pt idx="1">
                  <c:v>Management of the club</c:v>
                </c:pt>
                <c:pt idx="2">
                  <c:v>Quality of coaching or instructors</c:v>
                </c:pt>
                <c:pt idx="3">
                  <c:v>Access to equipment</c:v>
                </c:pt>
                <c:pt idx="4">
                  <c:v>Number of coaches or instructors</c:v>
                </c:pt>
                <c:pt idx="5">
                  <c:v>Paddler development programmes</c:v>
                </c:pt>
                <c:pt idx="6">
                  <c:v>Facilities e.g. club rooms, changing rooms, toilets</c:v>
                </c:pt>
              </c:strCache>
            </c:strRef>
          </c:cat>
          <c:val>
            <c:numRef>
              <c:f>Sheet1!$B$2:$B$8</c:f>
              <c:numCache>
                <c:formatCode>0%</c:formatCode>
                <c:ptCount val="7"/>
                <c:pt idx="0">
                  <c:v>0.08</c:v>
                </c:pt>
                <c:pt idx="1">
                  <c:v>0.08</c:v>
                </c:pt>
                <c:pt idx="2">
                  <c:v>0.1</c:v>
                </c:pt>
                <c:pt idx="3">
                  <c:v>0.08</c:v>
                </c:pt>
                <c:pt idx="4">
                  <c:v>0.11</c:v>
                </c:pt>
                <c:pt idx="5">
                  <c:v>0.24</c:v>
                </c:pt>
                <c:pt idx="6">
                  <c:v>0.24</c:v>
                </c:pt>
              </c:numCache>
            </c:numRef>
          </c:val>
          <c:extLst>
            <c:ext xmlns:c16="http://schemas.microsoft.com/office/drawing/2014/chart" uri="{C3380CC4-5D6E-409C-BE32-E72D297353CC}">
              <c16:uniqueId val="{00000000-65E0-4B86-A104-1482FD30CB8C}"/>
            </c:ext>
          </c:extLst>
        </c:ser>
        <c:ser>
          <c:idx val="1"/>
          <c:order val="1"/>
          <c:tx>
            <c:strRef>
              <c:f>Sheet1!$C$1</c:f>
              <c:strCache>
                <c:ptCount val="1"/>
                <c:pt idx="0">
                  <c:v>Total Waka Ama 2020</c:v>
                </c:pt>
              </c:strCache>
            </c:strRef>
          </c:tx>
          <c:invertIfNegative val="0"/>
          <c:dLbls>
            <c:dLbl>
              <c:idx val="3"/>
              <c:spPr>
                <a:noFill/>
                <a:ln>
                  <a:solidFill>
                    <a:srgbClr val="00B050"/>
                  </a:solidFill>
                </a:ln>
                <a:effectLst/>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FFB-499D-AD9F-C97E220CF18C}"/>
                </c:ext>
              </c:extLst>
            </c:dLbl>
            <c:dLbl>
              <c:idx val="4"/>
              <c:spPr>
                <a:noFill/>
                <a:ln>
                  <a:solidFill>
                    <a:srgbClr val="00B050"/>
                  </a:solidFill>
                </a:ln>
                <a:effectLst/>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FFB-499D-AD9F-C97E220CF18C}"/>
                </c:ext>
              </c:extLst>
            </c:dLbl>
            <c:dLbl>
              <c:idx val="5"/>
              <c:spPr>
                <a:noFill/>
                <a:ln>
                  <a:solidFill>
                    <a:srgbClr val="FF0000"/>
                  </a:solidFill>
                </a:ln>
                <a:effectLst/>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FFB-499D-AD9F-C97E220CF18C}"/>
                </c:ext>
              </c:extLst>
            </c:dLbl>
            <c:dLbl>
              <c:idx val="6"/>
              <c:spPr>
                <a:noFill/>
                <a:ln>
                  <a:solidFill>
                    <a:srgbClr val="00B050"/>
                  </a:solidFill>
                </a:ln>
                <a:effectLst/>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FFB-499D-AD9F-C97E220CF18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Other</c:v>
                </c:pt>
                <c:pt idx="1">
                  <c:v>Management of the club</c:v>
                </c:pt>
                <c:pt idx="2">
                  <c:v>Quality of coaching or instructors</c:v>
                </c:pt>
                <c:pt idx="3">
                  <c:v>Access to equipment</c:v>
                </c:pt>
                <c:pt idx="4">
                  <c:v>Number of coaches or instructors</c:v>
                </c:pt>
                <c:pt idx="5">
                  <c:v>Paddler development programmes</c:v>
                </c:pt>
                <c:pt idx="6">
                  <c:v>Facilities e.g. club rooms, changing rooms, toilets</c:v>
                </c:pt>
              </c:strCache>
            </c:strRef>
          </c:cat>
          <c:val>
            <c:numRef>
              <c:f>Sheet1!$C$2:$C$8</c:f>
              <c:numCache>
                <c:formatCode>0%</c:formatCode>
                <c:ptCount val="7"/>
                <c:pt idx="0">
                  <c:v>0.1</c:v>
                </c:pt>
                <c:pt idx="1">
                  <c:v>0.06</c:v>
                </c:pt>
                <c:pt idx="2">
                  <c:v>7.0000000000000007E-2</c:v>
                </c:pt>
                <c:pt idx="3">
                  <c:v>0.1</c:v>
                </c:pt>
                <c:pt idx="4">
                  <c:v>0.12</c:v>
                </c:pt>
                <c:pt idx="5">
                  <c:v>0.19</c:v>
                </c:pt>
                <c:pt idx="6">
                  <c:v>0.26</c:v>
                </c:pt>
              </c:numCache>
            </c:numRef>
          </c:val>
          <c:extLst>
            <c:ext xmlns:c16="http://schemas.microsoft.com/office/drawing/2014/chart" uri="{C3380CC4-5D6E-409C-BE32-E72D297353CC}">
              <c16:uniqueId val="{00000000-5162-49F2-A318-BCAA1BF7D150}"/>
            </c:ext>
          </c:extLst>
        </c:ser>
        <c:dLbls>
          <c:showLegendKey val="0"/>
          <c:showVal val="1"/>
          <c:showCatName val="0"/>
          <c:showSerName val="0"/>
          <c:showPercent val="0"/>
          <c:showBubbleSize val="0"/>
        </c:dLbls>
        <c:gapWidth val="150"/>
        <c:axId val="765240896"/>
        <c:axId val="765232664"/>
      </c:barChart>
      <c:catAx>
        <c:axId val="765240896"/>
        <c:scaling>
          <c:orientation val="minMax"/>
        </c:scaling>
        <c:delete val="0"/>
        <c:axPos val="l"/>
        <c:numFmt formatCode="General" sourceLinked="0"/>
        <c:majorTickMark val="out"/>
        <c:minorTickMark val="none"/>
        <c:tickLblPos val="nextTo"/>
        <c:spPr>
          <a:ln>
            <a:solidFill>
              <a:srgbClr val="8C8C8C"/>
            </a:solidFill>
          </a:ln>
        </c:spPr>
        <c:crossAx val="765232664"/>
        <c:crosses val="autoZero"/>
        <c:auto val="1"/>
        <c:lblAlgn val="ctr"/>
        <c:lblOffset val="100"/>
        <c:noMultiLvlLbl val="0"/>
      </c:catAx>
      <c:valAx>
        <c:axId val="765232664"/>
        <c:scaling>
          <c:orientation val="minMax"/>
        </c:scaling>
        <c:delete val="0"/>
        <c:axPos val="b"/>
        <c:numFmt formatCode="0%" sourceLinked="1"/>
        <c:majorTickMark val="out"/>
        <c:minorTickMark val="none"/>
        <c:tickLblPos val="nextTo"/>
        <c:spPr>
          <a:ln>
            <a:solidFill>
              <a:srgbClr val="8C8C8C"/>
            </a:solidFill>
          </a:ln>
        </c:spPr>
        <c:crossAx val="765240896"/>
        <c:crosses val="autoZero"/>
        <c:crossBetween val="between"/>
      </c:valAx>
    </c:plotArea>
    <c:legend>
      <c:legendPos val="tr"/>
      <c:layout>
        <c:manualLayout>
          <c:xMode val="edge"/>
          <c:yMode val="edge"/>
          <c:x val="0.71830741453252933"/>
          <c:y val="0.35310872362390311"/>
          <c:w val="0.26265639922467371"/>
          <c:h val="0.11253138073956349"/>
        </c:manualLayout>
      </c:layout>
      <c:overlay val="1"/>
    </c:legend>
    <c:plotVisOnly val="1"/>
    <c:dispBlanksAs val="gap"/>
    <c:showDLblsOverMax val="0"/>
  </c:chart>
  <c:txPr>
    <a:bodyPr/>
    <a:lstStyle/>
    <a:p>
      <a:pPr>
        <a:defRPr sz="1100">
          <a:latin typeface="Barlow"/>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197997254088559"/>
          <c:y val="6.6125077141561281E-2"/>
          <c:w val="0.64802002745911447"/>
          <c:h val="0.83903281211661573"/>
        </c:manualLayout>
      </c:layout>
      <c:barChart>
        <c:barDir val="bar"/>
        <c:grouping val="percentStacked"/>
        <c:varyColors val="0"/>
        <c:ser>
          <c:idx val="0"/>
          <c:order val="0"/>
          <c:tx>
            <c:strRef>
              <c:f>Sheet1!$B$1</c:f>
              <c:strCache>
                <c:ptCount val="1"/>
                <c:pt idx="0">
                  <c:v>Extremely dissatisfied</c:v>
                </c:pt>
              </c:strCache>
            </c:strRef>
          </c:tx>
          <c:spPr>
            <a:solidFill>
              <a:schemeClr val="bg1">
                <a:lumMod val="50000"/>
              </a:schemeClr>
            </a:solidFill>
          </c:spPr>
          <c:invertIfNegative val="0"/>
          <c:dLbls>
            <c:dLbl>
              <c:idx val="0"/>
              <c:spPr/>
              <c:txPr>
                <a:bodyPr/>
                <a:lstStyle/>
                <a:p>
                  <a:pPr>
                    <a:defRPr sz="100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0DD1-47D5-B51C-3D424E6F1E6F}"/>
                </c:ext>
              </c:extLst>
            </c:dLbl>
            <c:dLbl>
              <c:idx val="1"/>
              <c:spPr/>
              <c:txPr>
                <a:bodyPr/>
                <a:lstStyle/>
                <a:p>
                  <a:pPr>
                    <a:defRPr sz="100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0DD1-47D5-B51C-3D424E6F1E6F}"/>
                </c:ext>
              </c:extLst>
            </c:dLbl>
            <c:dLbl>
              <c:idx val="2"/>
              <c:spPr/>
              <c:txPr>
                <a:bodyPr/>
                <a:lstStyle/>
                <a:p>
                  <a:pPr>
                    <a:defRPr sz="100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0DD1-47D5-B51C-3D424E6F1E6F}"/>
                </c:ext>
              </c:extLst>
            </c:dLbl>
            <c:dLbl>
              <c:idx val="3"/>
              <c:spPr/>
              <c:txPr>
                <a:bodyPr/>
                <a:lstStyle/>
                <a:p>
                  <a:pPr>
                    <a:defRPr sz="100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DD1-47D5-B51C-3D424E6F1E6F}"/>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The overall process of joining the club (n=58)</c:v>
                </c:pt>
              </c:strCache>
            </c:strRef>
          </c:cat>
          <c:val>
            <c:numRef>
              <c:f>Sheet1!$B$2</c:f>
              <c:numCache>
                <c:formatCode>0%</c:formatCode>
                <c:ptCount val="1"/>
                <c:pt idx="0">
                  <c:v>0.03</c:v>
                </c:pt>
              </c:numCache>
            </c:numRef>
          </c:val>
          <c:extLst>
            <c:ext xmlns:c16="http://schemas.microsoft.com/office/drawing/2014/chart" uri="{C3380CC4-5D6E-409C-BE32-E72D297353CC}">
              <c16:uniqueId val="{00000004-2344-424C-9176-C6136537C3B8}"/>
            </c:ext>
          </c:extLst>
        </c:ser>
        <c:ser>
          <c:idx val="1"/>
          <c:order val="1"/>
          <c:tx>
            <c:strRef>
              <c:f>Sheet1!$C$1</c:f>
              <c:strCache>
                <c:ptCount val="1"/>
                <c:pt idx="0">
                  <c:v>Dissatisfied</c:v>
                </c:pt>
              </c:strCache>
            </c:strRef>
          </c:tx>
          <c:spPr>
            <a:solidFill>
              <a:schemeClr val="bg2">
                <a:lumMod val="75000"/>
              </a:schemeClr>
            </a:solidFill>
          </c:spPr>
          <c:invertIfNegative val="0"/>
          <c:dLbls>
            <c:spPr>
              <a:noFill/>
              <a:ln>
                <a:noFill/>
              </a:ln>
              <a:effectLst/>
            </c:spPr>
            <c:txPr>
              <a:bodyPr/>
              <a:lstStyle/>
              <a:p>
                <a:pPr>
                  <a:defRPr sz="10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The overall process of joining the club (n=58)</c:v>
                </c:pt>
              </c:strCache>
            </c:strRef>
          </c:cat>
          <c:val>
            <c:numRef>
              <c:f>Sheet1!$C$2</c:f>
              <c:numCache>
                <c:formatCode>0%</c:formatCode>
                <c:ptCount val="1"/>
                <c:pt idx="0">
                  <c:v>0.03</c:v>
                </c:pt>
              </c:numCache>
            </c:numRef>
          </c:val>
          <c:extLst>
            <c:ext xmlns:c16="http://schemas.microsoft.com/office/drawing/2014/chart" uri="{C3380CC4-5D6E-409C-BE32-E72D297353CC}">
              <c16:uniqueId val="{00000005-2344-424C-9176-C6136537C3B8}"/>
            </c:ext>
          </c:extLst>
        </c:ser>
        <c:ser>
          <c:idx val="2"/>
          <c:order val="2"/>
          <c:tx>
            <c:strRef>
              <c:f>Sheet1!$D$1</c:f>
              <c:strCache>
                <c:ptCount val="1"/>
                <c:pt idx="0">
                  <c:v>Satisfied</c:v>
                </c:pt>
              </c:strCache>
            </c:strRef>
          </c:tx>
          <c:spPr>
            <a:solidFill>
              <a:schemeClr val="bg2"/>
            </a:solidFill>
          </c:spPr>
          <c:invertIfNegative val="0"/>
          <c:dLbls>
            <c:spPr>
              <a:noFill/>
              <a:ln>
                <a:noFill/>
              </a:ln>
              <a:effectLst/>
            </c:spPr>
            <c:txPr>
              <a:bodyPr/>
              <a:lstStyle/>
              <a:p>
                <a:pPr>
                  <a:defRPr sz="10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The overall process of joining the club (n=58)</c:v>
                </c:pt>
              </c:strCache>
            </c:strRef>
          </c:cat>
          <c:val>
            <c:numRef>
              <c:f>Sheet1!$D$2</c:f>
              <c:numCache>
                <c:formatCode>0%</c:formatCode>
                <c:ptCount val="1"/>
                <c:pt idx="0">
                  <c:v>0.31</c:v>
                </c:pt>
              </c:numCache>
            </c:numRef>
          </c:val>
          <c:extLst>
            <c:ext xmlns:c16="http://schemas.microsoft.com/office/drawing/2014/chart" uri="{C3380CC4-5D6E-409C-BE32-E72D297353CC}">
              <c16:uniqueId val="{00000006-2344-424C-9176-C6136537C3B8}"/>
            </c:ext>
          </c:extLst>
        </c:ser>
        <c:ser>
          <c:idx val="3"/>
          <c:order val="3"/>
          <c:tx>
            <c:strRef>
              <c:f>Sheet1!$E$1</c:f>
              <c:strCache>
                <c:ptCount val="1"/>
                <c:pt idx="0">
                  <c:v>Very Satisfied</c:v>
                </c:pt>
              </c:strCache>
            </c:strRef>
          </c:tx>
          <c:spPr>
            <a:solidFill>
              <a:schemeClr val="accent2"/>
            </a:solidFill>
            <a:ln>
              <a:noFill/>
            </a:ln>
          </c:spPr>
          <c:invertIfNegative val="0"/>
          <c:dLbls>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The overall process of joining the club (n=58)</c:v>
                </c:pt>
              </c:strCache>
            </c:strRef>
          </c:cat>
          <c:val>
            <c:numRef>
              <c:f>Sheet1!$E$2</c:f>
              <c:numCache>
                <c:formatCode>0%</c:formatCode>
                <c:ptCount val="1"/>
                <c:pt idx="0">
                  <c:v>0.26</c:v>
                </c:pt>
              </c:numCache>
            </c:numRef>
          </c:val>
          <c:extLst>
            <c:ext xmlns:c16="http://schemas.microsoft.com/office/drawing/2014/chart" uri="{C3380CC4-5D6E-409C-BE32-E72D297353CC}">
              <c16:uniqueId val="{00000007-2344-424C-9176-C6136537C3B8}"/>
            </c:ext>
          </c:extLst>
        </c:ser>
        <c:ser>
          <c:idx val="4"/>
          <c:order val="4"/>
          <c:tx>
            <c:strRef>
              <c:f>Sheet1!$F$1</c:f>
              <c:strCache>
                <c:ptCount val="1"/>
                <c:pt idx="0">
                  <c:v>Extremely Satisfied</c:v>
                </c:pt>
              </c:strCache>
            </c:strRef>
          </c:tx>
          <c:spPr>
            <a:solidFill>
              <a:schemeClr val="tx2"/>
            </a:solidFill>
            <a:ln>
              <a:noFill/>
            </a:ln>
          </c:spPr>
          <c:invertIfNegative val="0"/>
          <c:dLbls>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The overall process of joining the club (n=58)</c:v>
                </c:pt>
              </c:strCache>
            </c:strRef>
          </c:cat>
          <c:val>
            <c:numRef>
              <c:f>Sheet1!$F$2</c:f>
              <c:numCache>
                <c:formatCode>0%</c:formatCode>
                <c:ptCount val="1"/>
                <c:pt idx="0">
                  <c:v>0.36</c:v>
                </c:pt>
              </c:numCache>
            </c:numRef>
          </c:val>
          <c:extLst>
            <c:ext xmlns:c16="http://schemas.microsoft.com/office/drawing/2014/chart" uri="{C3380CC4-5D6E-409C-BE32-E72D297353CC}">
              <c16:uniqueId val="{00000008-2344-424C-9176-C6136537C3B8}"/>
            </c:ext>
          </c:extLst>
        </c:ser>
        <c:dLbls>
          <c:showLegendKey val="0"/>
          <c:showVal val="1"/>
          <c:showCatName val="0"/>
          <c:showSerName val="0"/>
          <c:showPercent val="0"/>
          <c:showBubbleSize val="0"/>
        </c:dLbls>
        <c:gapWidth val="99"/>
        <c:overlap val="100"/>
        <c:axId val="705241840"/>
        <c:axId val="705239096"/>
      </c:barChart>
      <c:catAx>
        <c:axId val="705241840"/>
        <c:scaling>
          <c:orientation val="maxMin"/>
        </c:scaling>
        <c:delete val="0"/>
        <c:axPos val="l"/>
        <c:numFmt formatCode="General" sourceLinked="1"/>
        <c:majorTickMark val="none"/>
        <c:minorTickMark val="none"/>
        <c:tickLblPos val="nextTo"/>
        <c:spPr>
          <a:ln w="25400" cmpd="sng">
            <a:solidFill>
              <a:srgbClr val="000000"/>
            </a:solidFill>
          </a:ln>
        </c:spPr>
        <c:txPr>
          <a:bodyPr/>
          <a:lstStyle/>
          <a:p>
            <a:pPr>
              <a:defRPr sz="1050">
                <a:latin typeface="Barlow"/>
              </a:defRPr>
            </a:pPr>
            <a:endParaRPr lang="en-US"/>
          </a:p>
        </c:txPr>
        <c:crossAx val="705239096"/>
        <c:crosses val="autoZero"/>
        <c:auto val="1"/>
        <c:lblAlgn val="ctr"/>
        <c:lblOffset val="100"/>
        <c:noMultiLvlLbl val="0"/>
      </c:catAx>
      <c:valAx>
        <c:axId val="705239096"/>
        <c:scaling>
          <c:orientation val="minMax"/>
        </c:scaling>
        <c:delete val="1"/>
        <c:axPos val="t"/>
        <c:numFmt formatCode="0%" sourceLinked="0"/>
        <c:majorTickMark val="out"/>
        <c:minorTickMark val="none"/>
        <c:tickLblPos val="none"/>
        <c:crossAx val="705241840"/>
        <c:crosses val="autoZero"/>
        <c:crossBetween val="between"/>
      </c:valAx>
      <c:spPr>
        <a:noFill/>
        <a:ln w="25395">
          <a:noFill/>
        </a:ln>
      </c:spPr>
    </c:plotArea>
    <c:legend>
      <c:legendPos val="b"/>
      <c:layout>
        <c:manualLayout>
          <c:xMode val="edge"/>
          <c:yMode val="edge"/>
          <c:x val="0.28764639054740837"/>
          <c:y val="0.91853256303302022"/>
          <c:w val="0.71235360945259152"/>
          <c:h val="6.4234223074395733E-2"/>
        </c:manualLayout>
      </c:layout>
      <c:overlay val="0"/>
      <c:txPr>
        <a:bodyPr/>
        <a:lstStyle/>
        <a:p>
          <a:pPr>
            <a:defRPr>
              <a:latin typeface="Barlow"/>
            </a:defRPr>
          </a:pPr>
          <a:endParaRPr lang="en-US"/>
        </a:p>
      </c:txPr>
    </c:legend>
    <c:plotVisOnly val="1"/>
    <c:dispBlanksAs val="gap"/>
    <c:showDLblsOverMax val="0"/>
  </c:chart>
  <c:txPr>
    <a:bodyPr/>
    <a:lstStyle/>
    <a:p>
      <a:pPr>
        <a:defRPr sz="800" baseline="0">
          <a:latin typeface="+mn-lt"/>
          <a:cs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Barlow"/>
                <a:ea typeface="+mn-ea"/>
                <a:cs typeface="+mn-cs"/>
              </a:defRPr>
            </a:pPr>
            <a:r>
              <a:rPr lang="en-US" dirty="0"/>
              <a:t>How people heard about Waka Ama before they joined a club</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Barlow"/>
              <a:ea typeface="+mn-ea"/>
              <a:cs typeface="+mn-cs"/>
            </a:defRPr>
          </a:pPr>
          <a:endParaRPr lang="en-US"/>
        </a:p>
      </c:txPr>
    </c:title>
    <c:autoTitleDeleted val="0"/>
    <c:plotArea>
      <c:layout>
        <c:manualLayout>
          <c:layoutTarget val="inner"/>
          <c:xMode val="edge"/>
          <c:yMode val="edge"/>
          <c:x val="0.49604184190136602"/>
          <c:y val="0.12988224130274553"/>
          <c:w val="0.4450019287330379"/>
          <c:h val="0.84084102397737326"/>
        </c:manualLayout>
      </c:layout>
      <c:barChart>
        <c:barDir val="bar"/>
        <c:grouping val="clustered"/>
        <c:varyColors val="0"/>
        <c:ser>
          <c:idx val="0"/>
          <c:order val="0"/>
          <c:tx>
            <c:strRef>
              <c:f>Sheet1!$B$1</c:f>
              <c:strCache>
                <c:ptCount val="1"/>
                <c:pt idx="0">
                  <c:v>How people heard about waka ama before they joined a club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 (please specify)</c:v>
                </c:pt>
                <c:pt idx="1">
                  <c:v>Saw it on mainstream media (TV, radio, newspapers)</c:v>
                </c:pt>
                <c:pt idx="2">
                  <c:v>Saw it on community noticeboards</c:v>
                </c:pt>
                <c:pt idx="3">
                  <c:v>Saw it on social media (Facebook, Instagram etc.)</c:v>
                </c:pt>
                <c:pt idx="4">
                  <c:v>I did it at school</c:v>
                </c:pt>
                <c:pt idx="5">
                  <c:v>Saw people paddling (e.g. at an event)</c:v>
                </c:pt>
                <c:pt idx="6">
                  <c:v>Family and friends do it</c:v>
                </c:pt>
              </c:strCache>
            </c:strRef>
          </c:cat>
          <c:val>
            <c:numRef>
              <c:f>Sheet1!$B$2:$B$8</c:f>
              <c:numCache>
                <c:formatCode>0%</c:formatCode>
                <c:ptCount val="7"/>
                <c:pt idx="0">
                  <c:v>0.24</c:v>
                </c:pt>
                <c:pt idx="1">
                  <c:v>0.01</c:v>
                </c:pt>
                <c:pt idx="2">
                  <c:v>0.01</c:v>
                </c:pt>
                <c:pt idx="3">
                  <c:v>0.03</c:v>
                </c:pt>
                <c:pt idx="4">
                  <c:v>7.0000000000000007E-2</c:v>
                </c:pt>
                <c:pt idx="5">
                  <c:v>0.09</c:v>
                </c:pt>
                <c:pt idx="6">
                  <c:v>0.55000000000000004</c:v>
                </c:pt>
              </c:numCache>
            </c:numRef>
          </c:val>
          <c:extLst>
            <c:ext xmlns:c16="http://schemas.microsoft.com/office/drawing/2014/chart" uri="{C3380CC4-5D6E-409C-BE32-E72D297353CC}">
              <c16:uniqueId val="{00000000-6CE7-41FF-8FE0-427E8BF344C7}"/>
            </c:ext>
          </c:extLst>
        </c:ser>
        <c:dLbls>
          <c:showLegendKey val="0"/>
          <c:showVal val="0"/>
          <c:showCatName val="0"/>
          <c:showSerName val="0"/>
          <c:showPercent val="0"/>
          <c:showBubbleSize val="0"/>
        </c:dLbls>
        <c:gapWidth val="182"/>
        <c:axId val="705242232"/>
        <c:axId val="705245368"/>
      </c:barChart>
      <c:catAx>
        <c:axId val="705242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Barlow"/>
                <a:ea typeface="+mn-ea"/>
                <a:cs typeface="+mn-cs"/>
              </a:defRPr>
            </a:pPr>
            <a:endParaRPr lang="en-US"/>
          </a:p>
        </c:txPr>
        <c:crossAx val="705245368"/>
        <c:crosses val="autoZero"/>
        <c:auto val="1"/>
        <c:lblAlgn val="ctr"/>
        <c:lblOffset val="100"/>
        <c:noMultiLvlLbl val="0"/>
      </c:catAx>
      <c:valAx>
        <c:axId val="705245368"/>
        <c:scaling>
          <c:orientation val="minMax"/>
        </c:scaling>
        <c:delete val="1"/>
        <c:axPos val="b"/>
        <c:numFmt formatCode="0%" sourceLinked="1"/>
        <c:majorTickMark val="none"/>
        <c:minorTickMark val="none"/>
        <c:tickLblPos val="nextTo"/>
        <c:crossAx val="705242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37623331772838"/>
          <c:y val="3.5288802134615119E-2"/>
          <c:w val="0.79935360032009339"/>
          <c:h val="0.77188217645263502"/>
        </c:manualLayout>
      </c:layout>
      <c:barChart>
        <c:barDir val="bar"/>
        <c:grouping val="stacked"/>
        <c:varyColors val="0"/>
        <c:ser>
          <c:idx val="0"/>
          <c:order val="0"/>
          <c:tx>
            <c:strRef>
              <c:f>Sheet2!$A$2</c:f>
              <c:strCache>
                <c:ptCount val="1"/>
                <c:pt idx="0">
                  <c:v>Never</c:v>
                </c:pt>
              </c:strCache>
            </c:strRef>
          </c:tx>
          <c:spPr>
            <a:solidFill>
              <a:schemeClr val="tx1">
                <a:lumMod val="50000"/>
                <a:lumOff val="50000"/>
              </a:schemeClr>
            </a:solidFill>
          </c:spPr>
          <c:invertIfNegative val="0"/>
          <c:dPt>
            <c:idx val="0"/>
            <c:invertIfNegative val="0"/>
            <c:bubble3D val="0"/>
            <c:extLst>
              <c:ext xmlns:c16="http://schemas.microsoft.com/office/drawing/2014/chart" uri="{C3380CC4-5D6E-409C-BE32-E72D297353CC}">
                <c16:uniqueId val="{00000000-3BB4-4DC6-9699-98B9D1EAB2CC}"/>
              </c:ext>
            </c:extLst>
          </c:dPt>
          <c:dLbls>
            <c:dLbl>
              <c:idx val="1"/>
              <c:spPr>
                <a:noFill/>
                <a:ln w="19050">
                  <a:noFill/>
                </a:ln>
                <a:effectLst/>
              </c:spPr>
              <c:txPr>
                <a:bodyPr/>
                <a:lstStyle/>
                <a:p>
                  <a:pPr>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F3EC-404B-ACA0-3986D14826F0}"/>
                </c:ext>
              </c:extLst>
            </c:dLbl>
            <c:dLbl>
              <c:idx val="2"/>
              <c:spPr>
                <a:noFill/>
                <a:ln w="19050">
                  <a:noFill/>
                </a:ln>
                <a:effectLst/>
              </c:spPr>
              <c:txPr>
                <a:bodyPr/>
                <a:lstStyle/>
                <a:p>
                  <a:pPr>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F3EC-404B-ACA0-3986D14826F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Sheet2!$B$1:$C$1</c:f>
              <c:strCache>
                <c:ptCount val="2"/>
                <c:pt idx="0">
                  <c:v>All Sports 2019/20</c:v>
                </c:pt>
                <c:pt idx="1">
                  <c:v>Waka Ama 2020</c:v>
                </c:pt>
              </c:strCache>
            </c:strRef>
          </c:cat>
          <c:val>
            <c:numRef>
              <c:f>Sheet2!$B$2:$C$2</c:f>
              <c:numCache>
                <c:formatCode>0%</c:formatCode>
                <c:ptCount val="2"/>
                <c:pt idx="0">
                  <c:v>0.37</c:v>
                </c:pt>
                <c:pt idx="1">
                  <c:v>0.47</c:v>
                </c:pt>
              </c:numCache>
            </c:numRef>
          </c:val>
          <c:extLst>
            <c:ext xmlns:c16="http://schemas.microsoft.com/office/drawing/2014/chart" uri="{C3380CC4-5D6E-409C-BE32-E72D297353CC}">
              <c16:uniqueId val="{00000003-3BB4-4DC6-9699-98B9D1EAB2CC}"/>
            </c:ext>
          </c:extLst>
        </c:ser>
        <c:ser>
          <c:idx val="1"/>
          <c:order val="1"/>
          <c:tx>
            <c:strRef>
              <c:f>Sheet2!$A$3</c:f>
              <c:strCache>
                <c:ptCount val="1"/>
                <c:pt idx="0">
                  <c:v>Almost never</c:v>
                </c:pt>
              </c:strCache>
            </c:strRef>
          </c:tx>
          <c:spPr>
            <a:solidFill>
              <a:schemeClr val="bg1">
                <a:lumMod val="75000"/>
              </a:schemeClr>
            </a:solidFill>
          </c:spPr>
          <c:invertIfNegative val="0"/>
          <c:dLbls>
            <c:dLbl>
              <c:idx val="1"/>
              <c:spPr>
                <a:noFill/>
                <a:ln w="19050">
                  <a:noFill/>
                </a:ln>
                <a:effectLst/>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B4-4DC6-9699-98B9D1EAB2CC}"/>
                </c:ext>
              </c:extLst>
            </c:dLbl>
            <c:dLbl>
              <c:idx val="2"/>
              <c:spPr>
                <a:noFill/>
                <a:ln w="19050">
                  <a:noFill/>
                </a:ln>
                <a:effectLst/>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3EC-404B-ACA0-3986D14826F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Sheet2!$B$1:$C$1</c:f>
              <c:strCache>
                <c:ptCount val="2"/>
                <c:pt idx="0">
                  <c:v>All Sports 2019/20</c:v>
                </c:pt>
                <c:pt idx="1">
                  <c:v>Waka Ama 2020</c:v>
                </c:pt>
              </c:strCache>
            </c:strRef>
          </c:cat>
          <c:val>
            <c:numRef>
              <c:f>Sheet2!$B$3:$C$3</c:f>
              <c:numCache>
                <c:formatCode>0%</c:formatCode>
                <c:ptCount val="2"/>
                <c:pt idx="0">
                  <c:v>0.31</c:v>
                </c:pt>
                <c:pt idx="1">
                  <c:v>0.28000000000000003</c:v>
                </c:pt>
              </c:numCache>
            </c:numRef>
          </c:val>
          <c:extLst>
            <c:ext xmlns:c16="http://schemas.microsoft.com/office/drawing/2014/chart" uri="{C3380CC4-5D6E-409C-BE32-E72D297353CC}">
              <c16:uniqueId val="{00000006-3BB4-4DC6-9699-98B9D1EAB2CC}"/>
            </c:ext>
          </c:extLst>
        </c:ser>
        <c:ser>
          <c:idx val="2"/>
          <c:order val="2"/>
          <c:tx>
            <c:strRef>
              <c:f>Sheet2!$A$4</c:f>
              <c:strCache>
                <c:ptCount val="1"/>
                <c:pt idx="0">
                  <c:v>Occassionally/sometimes</c:v>
                </c:pt>
              </c:strCache>
            </c:strRef>
          </c:tx>
          <c:spPr>
            <a:solidFill>
              <a:schemeClr val="accent1"/>
            </a:solidFill>
          </c:spPr>
          <c:invertIfNegative val="0"/>
          <c:dLbls>
            <c:dLbl>
              <c:idx val="1"/>
              <c:spPr>
                <a:noFill/>
                <a:ln w="19050">
                  <a:noFill/>
                </a:ln>
                <a:effectLst/>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B4-4DC6-9699-98B9D1EAB2CC}"/>
                </c:ext>
              </c:extLst>
            </c:dLbl>
            <c:dLbl>
              <c:idx val="2"/>
              <c:spPr>
                <a:noFill/>
                <a:ln w="19050">
                  <a:noFill/>
                </a:ln>
                <a:effectLst/>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F3EC-404B-ACA0-3986D14826F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Sheet2!$B$1:$C$1</c:f>
              <c:strCache>
                <c:ptCount val="2"/>
                <c:pt idx="0">
                  <c:v>All Sports 2019/20</c:v>
                </c:pt>
                <c:pt idx="1">
                  <c:v>Waka Ama 2020</c:v>
                </c:pt>
              </c:strCache>
            </c:strRef>
          </c:cat>
          <c:val>
            <c:numRef>
              <c:f>Sheet2!$B$4:$C$4</c:f>
              <c:numCache>
                <c:formatCode>0%</c:formatCode>
                <c:ptCount val="2"/>
                <c:pt idx="0">
                  <c:v>0.27</c:v>
                </c:pt>
                <c:pt idx="1">
                  <c:v>0.22</c:v>
                </c:pt>
              </c:numCache>
            </c:numRef>
          </c:val>
          <c:extLst>
            <c:ext xmlns:c16="http://schemas.microsoft.com/office/drawing/2014/chart" uri="{C3380CC4-5D6E-409C-BE32-E72D297353CC}">
              <c16:uniqueId val="{00000009-3BB4-4DC6-9699-98B9D1EAB2CC}"/>
            </c:ext>
          </c:extLst>
        </c:ser>
        <c:ser>
          <c:idx val="3"/>
          <c:order val="3"/>
          <c:tx>
            <c:strRef>
              <c:f>Sheet2!$A$5</c:f>
              <c:strCache>
                <c:ptCount val="1"/>
                <c:pt idx="0">
                  <c:v>Almost every time</c:v>
                </c:pt>
              </c:strCache>
            </c:strRef>
          </c:tx>
          <c:spPr>
            <a:solidFill>
              <a:schemeClr val="accent5"/>
            </a:solidFill>
          </c:spPr>
          <c:invertIfNegative val="0"/>
          <c:dLbls>
            <c:dLbl>
              <c:idx val="0"/>
              <c:layout>
                <c:manualLayout>
                  <c:x val="-1.578099949022401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BB4-4DC6-9699-98B9D1EAB2CC}"/>
                </c:ext>
              </c:extLst>
            </c:dLbl>
            <c:dLbl>
              <c:idx val="1"/>
              <c:layout>
                <c:manualLayout>
                  <c:x val="-5.917874808834005E-3"/>
                  <c:y val="4.93294113214494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BB4-4DC6-9699-98B9D1EAB2C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Sheet2!$B$1:$C$1</c:f>
              <c:strCache>
                <c:ptCount val="2"/>
                <c:pt idx="0">
                  <c:v>All Sports 2019/20</c:v>
                </c:pt>
                <c:pt idx="1">
                  <c:v>Waka Ama 2020</c:v>
                </c:pt>
              </c:strCache>
            </c:strRef>
          </c:cat>
          <c:val>
            <c:numRef>
              <c:f>Sheet2!$B$5:$C$5</c:f>
              <c:numCache>
                <c:formatCode>0%</c:formatCode>
                <c:ptCount val="2"/>
                <c:pt idx="0">
                  <c:v>0.04</c:v>
                </c:pt>
                <c:pt idx="1">
                  <c:v>0.02</c:v>
                </c:pt>
              </c:numCache>
            </c:numRef>
          </c:val>
          <c:extLst>
            <c:ext xmlns:c16="http://schemas.microsoft.com/office/drawing/2014/chart" uri="{C3380CC4-5D6E-409C-BE32-E72D297353CC}">
              <c16:uniqueId val="{0000000C-3BB4-4DC6-9699-98B9D1EAB2CC}"/>
            </c:ext>
          </c:extLst>
        </c:ser>
        <c:ser>
          <c:idx val="4"/>
          <c:order val="4"/>
          <c:tx>
            <c:strRef>
              <c:f>Sheet2!$A$6</c:f>
              <c:strCache>
                <c:ptCount val="1"/>
                <c:pt idx="0">
                  <c:v>Every time</c:v>
                </c:pt>
              </c:strCache>
            </c:strRef>
          </c:tx>
          <c:spPr>
            <a:solidFill>
              <a:schemeClr val="tx2"/>
            </a:solidFill>
          </c:spPr>
          <c:invertIfNegative val="0"/>
          <c:dLbls>
            <c:dLbl>
              <c:idx val="0"/>
              <c:layout>
                <c:manualLayout>
                  <c:x val="6.511195218321786E-3"/>
                  <c:y val="-6.172769834342584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BB4-4DC6-9699-98B9D1EAB2CC}"/>
                </c:ext>
              </c:extLst>
            </c:dLbl>
            <c:dLbl>
              <c:idx val="1"/>
              <c:layout>
                <c:manualLayout>
                  <c:x val="1.3808374553946011E-2"/>
                  <c:y val="-1.973176452857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BB4-4DC6-9699-98B9D1EAB2CC}"/>
                </c:ext>
              </c:extLst>
            </c:dLbl>
            <c:dLbl>
              <c:idx val="2"/>
              <c:delete val="1"/>
              <c:extLst>
                <c:ext xmlns:c15="http://schemas.microsoft.com/office/drawing/2012/chart" uri="{CE6537A1-D6FC-4f65-9D91-7224C49458BB}"/>
                <c:ext xmlns:c16="http://schemas.microsoft.com/office/drawing/2014/chart" uri="{C3380CC4-5D6E-409C-BE32-E72D297353CC}">
                  <c16:uniqueId val="{0000000F-3BB4-4DC6-9699-98B9D1EAB2C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Sheet2!$B$1:$C$1</c:f>
              <c:strCache>
                <c:ptCount val="2"/>
                <c:pt idx="0">
                  <c:v>All Sports 2019/20</c:v>
                </c:pt>
                <c:pt idx="1">
                  <c:v>Waka Ama 2020</c:v>
                </c:pt>
              </c:strCache>
            </c:strRef>
          </c:cat>
          <c:val>
            <c:numRef>
              <c:f>Sheet2!$B$6:$C$6</c:f>
              <c:numCache>
                <c:formatCode>0%</c:formatCode>
                <c:ptCount val="2"/>
                <c:pt idx="0">
                  <c:v>0.01</c:v>
                </c:pt>
                <c:pt idx="1">
                  <c:v>0</c:v>
                </c:pt>
              </c:numCache>
            </c:numRef>
          </c:val>
          <c:extLst>
            <c:ext xmlns:c16="http://schemas.microsoft.com/office/drawing/2014/chart" uri="{C3380CC4-5D6E-409C-BE32-E72D297353CC}">
              <c16:uniqueId val="{00000010-3BB4-4DC6-9699-98B9D1EAB2CC}"/>
            </c:ext>
          </c:extLst>
        </c:ser>
        <c:dLbls>
          <c:showLegendKey val="0"/>
          <c:showVal val="0"/>
          <c:showCatName val="0"/>
          <c:showSerName val="0"/>
          <c:showPercent val="0"/>
          <c:showBubbleSize val="0"/>
        </c:dLbls>
        <c:gapWidth val="60"/>
        <c:overlap val="100"/>
        <c:axId val="705240664"/>
        <c:axId val="705239880"/>
      </c:barChart>
      <c:catAx>
        <c:axId val="705240664"/>
        <c:scaling>
          <c:orientation val="minMax"/>
        </c:scaling>
        <c:delete val="0"/>
        <c:axPos val="l"/>
        <c:numFmt formatCode="General" sourceLinked="1"/>
        <c:majorTickMark val="none"/>
        <c:minorTickMark val="none"/>
        <c:tickLblPos val="nextTo"/>
        <c:spPr>
          <a:noFill/>
          <a:ln w="25400" cmpd="sng">
            <a:solidFill>
              <a:srgbClr val="000000"/>
            </a:solidFill>
          </a:ln>
        </c:spPr>
        <c:txPr>
          <a:bodyPr rot="0"/>
          <a:lstStyle/>
          <a:p>
            <a:pPr>
              <a:defRPr sz="1050"/>
            </a:pPr>
            <a:endParaRPr lang="en-US"/>
          </a:p>
        </c:txPr>
        <c:crossAx val="705239880"/>
        <c:crossesAt val="0"/>
        <c:auto val="1"/>
        <c:lblAlgn val="ctr"/>
        <c:lblOffset val="100"/>
        <c:noMultiLvlLbl val="0"/>
      </c:catAx>
      <c:valAx>
        <c:axId val="705239880"/>
        <c:scaling>
          <c:orientation val="minMax"/>
        </c:scaling>
        <c:delete val="1"/>
        <c:axPos val="b"/>
        <c:numFmt formatCode="General" sourceLinked="0"/>
        <c:majorTickMark val="out"/>
        <c:minorTickMark val="none"/>
        <c:tickLblPos val="nextTo"/>
        <c:crossAx val="705240664"/>
        <c:crosses val="autoZero"/>
        <c:crossBetween val="between"/>
      </c:valAx>
      <c:spPr>
        <a:noFill/>
        <a:ln w="25399">
          <a:noFill/>
        </a:ln>
      </c:spPr>
    </c:plotArea>
    <c:legend>
      <c:legendPos val="r"/>
      <c:layout>
        <c:manualLayout>
          <c:xMode val="edge"/>
          <c:yMode val="edge"/>
          <c:x val="1.3404374754004337E-2"/>
          <c:y val="0.79127949228771555"/>
          <c:w val="0.9628484828339694"/>
          <c:h val="0.1269257696271951"/>
        </c:manualLayout>
      </c:layout>
      <c:overlay val="0"/>
      <c:txPr>
        <a:bodyPr/>
        <a:lstStyle/>
        <a:p>
          <a:pPr>
            <a:defRPr sz="1100"/>
          </a:pPr>
          <a:endParaRPr lang="en-US"/>
        </a:p>
      </c:txPr>
    </c:legend>
    <c:plotVisOnly val="1"/>
    <c:dispBlanksAs val="gap"/>
    <c:showDLblsOverMax val="0"/>
  </c:chart>
  <c:spPr>
    <a:noFill/>
    <a:ln>
      <a:noFill/>
    </a:ln>
  </c:spPr>
  <c:txPr>
    <a:bodyPr/>
    <a:lstStyle/>
    <a:p>
      <a:pPr>
        <a:defRPr sz="1200" baseline="0">
          <a:latin typeface="Barlow"/>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194653419493586"/>
          <c:y val="1.0475393049633793E-2"/>
          <c:w val="0.60689316509391977"/>
          <c:h val="0.90317015376555509"/>
        </c:manualLayout>
      </c:layout>
      <c:barChart>
        <c:barDir val="bar"/>
        <c:grouping val="percentStacked"/>
        <c:varyColors val="0"/>
        <c:ser>
          <c:idx val="0"/>
          <c:order val="0"/>
          <c:tx>
            <c:strRef>
              <c:f>Sheet1!$B$1</c:f>
              <c:strCache>
                <c:ptCount val="1"/>
                <c:pt idx="0">
                  <c:v>Strongly disagree</c:v>
                </c:pt>
              </c:strCache>
            </c:strRef>
          </c:tx>
          <c:spPr>
            <a:solidFill>
              <a:schemeClr val="tx1">
                <a:lumMod val="50000"/>
                <a:lumOff val="50000"/>
              </a:schemeClr>
            </a:solidFill>
          </c:spPr>
          <c:invertIfNegative val="0"/>
          <c:dLbls>
            <c:dLbl>
              <c:idx val="2"/>
              <c:layout>
                <c:manualLayout>
                  <c:x val="8.7431704020962883E-3"/>
                  <c:y val="-2.97866432001078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31-423F-9E45-3506055C8B77}"/>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My/ My child's coach supports young people to grow their confidence^ (n=92)</c:v>
                </c:pt>
                <c:pt idx="1">
                  <c:v>My/ My child's club has an emphasis on fun and enjoyment^ (n=92)</c:v>
                </c:pt>
                <c:pt idx="2">
                  <c:v>My/ My child's coach has an emphasis on fun and enjoyment^ (n=90)</c:v>
                </c:pt>
                <c:pt idx="4">
                  <c:v>My/My child's club provides a supportive and encouraging environment (n=471)</c:v>
                </c:pt>
                <c:pt idx="5">
                  <c:v>My/My child's club has an inclusive environment (n=457)</c:v>
                </c:pt>
                <c:pt idx="6">
                  <c:v>My/ My child's club/ coach encourages and supports me/ them to take part in other sports during the season and/or off season (n=390)</c:v>
                </c:pt>
                <c:pt idx="7">
                  <c:v>My/ My child's club focuses too much on certain paddlers/ teams (n=446)</c:v>
                </c:pt>
                <c:pt idx="8">
                  <c:v>I/ My child fell/ feels pressure from my/ their club to train more than I/ they would like to (n=447)</c:v>
                </c:pt>
              </c:strCache>
            </c:strRef>
          </c:cat>
          <c:val>
            <c:numRef>
              <c:f>Sheet1!$B$2:$B$10</c:f>
              <c:numCache>
                <c:formatCode>0%</c:formatCode>
                <c:ptCount val="9"/>
                <c:pt idx="0">
                  <c:v>0.02</c:v>
                </c:pt>
                <c:pt idx="1">
                  <c:v>0.01</c:v>
                </c:pt>
                <c:pt idx="2">
                  <c:v>0.01</c:v>
                </c:pt>
                <c:pt idx="4">
                  <c:v>0.02</c:v>
                </c:pt>
                <c:pt idx="5">
                  <c:v>0.03</c:v>
                </c:pt>
                <c:pt idx="6">
                  <c:v>0.03</c:v>
                </c:pt>
                <c:pt idx="7">
                  <c:v>0.17</c:v>
                </c:pt>
                <c:pt idx="8">
                  <c:v>0.26</c:v>
                </c:pt>
              </c:numCache>
            </c:numRef>
          </c:val>
          <c:extLst>
            <c:ext xmlns:c16="http://schemas.microsoft.com/office/drawing/2014/chart" uri="{C3380CC4-5D6E-409C-BE32-E72D297353CC}">
              <c16:uniqueId val="{00000006-1431-423F-9E45-3506055C8B77}"/>
            </c:ext>
          </c:extLst>
        </c:ser>
        <c:ser>
          <c:idx val="1"/>
          <c:order val="1"/>
          <c:tx>
            <c:strRef>
              <c:f>Sheet1!$C$1</c:f>
              <c:strCache>
                <c:ptCount val="1"/>
                <c:pt idx="0">
                  <c:v>Disagree</c:v>
                </c:pt>
              </c:strCache>
            </c:strRef>
          </c:tx>
          <c:spPr>
            <a:solidFill>
              <a:schemeClr val="bg1">
                <a:lumMod val="75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My/ My child's coach supports young people to grow their confidence^ (n=92)</c:v>
                </c:pt>
                <c:pt idx="1">
                  <c:v>My/ My child's club has an emphasis on fun and enjoyment^ (n=92)</c:v>
                </c:pt>
                <c:pt idx="2">
                  <c:v>My/ My child's coach has an emphasis on fun and enjoyment^ (n=90)</c:v>
                </c:pt>
                <c:pt idx="4">
                  <c:v>My/My child's club provides a supportive and encouraging environment (n=471)</c:v>
                </c:pt>
                <c:pt idx="5">
                  <c:v>My/My child's club has an inclusive environment (n=457)</c:v>
                </c:pt>
                <c:pt idx="6">
                  <c:v>My/ My child's club/ coach encourages and supports me/ them to take part in other sports during the season and/or off season (n=390)</c:v>
                </c:pt>
                <c:pt idx="7">
                  <c:v>My/ My child's club focuses too much on certain paddlers/ teams (n=446)</c:v>
                </c:pt>
                <c:pt idx="8">
                  <c:v>I/ My child fell/ feels pressure from my/ their club to train more than I/ they would like to (n=447)</c:v>
                </c:pt>
              </c:strCache>
            </c:strRef>
          </c:cat>
          <c:val>
            <c:numRef>
              <c:f>Sheet1!$C$2:$C$10</c:f>
              <c:numCache>
                <c:formatCode>0%</c:formatCode>
                <c:ptCount val="9"/>
                <c:pt idx="0">
                  <c:v>0.02</c:v>
                </c:pt>
                <c:pt idx="1">
                  <c:v>0.01</c:v>
                </c:pt>
                <c:pt idx="2">
                  <c:v>0.03</c:v>
                </c:pt>
                <c:pt idx="4">
                  <c:v>0.03</c:v>
                </c:pt>
                <c:pt idx="5">
                  <c:v>0.05</c:v>
                </c:pt>
                <c:pt idx="6">
                  <c:v>0.11</c:v>
                </c:pt>
                <c:pt idx="7">
                  <c:v>0.31</c:v>
                </c:pt>
                <c:pt idx="8">
                  <c:v>0.49</c:v>
                </c:pt>
              </c:numCache>
            </c:numRef>
          </c:val>
          <c:extLst>
            <c:ext xmlns:c16="http://schemas.microsoft.com/office/drawing/2014/chart" uri="{C3380CC4-5D6E-409C-BE32-E72D297353CC}">
              <c16:uniqueId val="{0000000D-1431-423F-9E45-3506055C8B77}"/>
            </c:ext>
          </c:extLst>
        </c:ser>
        <c:ser>
          <c:idx val="2"/>
          <c:order val="2"/>
          <c:tx>
            <c:strRef>
              <c:f>Sheet1!$D$1</c:f>
              <c:strCache>
                <c:ptCount val="1"/>
                <c:pt idx="0">
                  <c:v>Neither agree nor disagree</c:v>
                </c:pt>
              </c:strCache>
            </c:strRef>
          </c:tx>
          <c:spPr>
            <a:solidFill>
              <a:schemeClr val="bg2"/>
            </a:solidFill>
          </c:spPr>
          <c:invertIfNegative val="0"/>
          <c:dLbls>
            <c:dLbl>
              <c:idx val="0"/>
              <c:layout>
                <c:manualLayout>
                  <c:x val="3.755784129357486E-3"/>
                  <c:y val="-3.03336945283729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431-423F-9E45-3506055C8B77}"/>
                </c:ext>
              </c:extLst>
            </c:dLbl>
            <c:dLbl>
              <c:idx val="1"/>
              <c:layout>
                <c:manualLayout>
                  <c:x val="1.3145259286537193E-2"/>
                  <c:y val="-3.309600962178937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431-423F-9E45-3506055C8B77}"/>
                </c:ext>
              </c:extLst>
            </c:dLbl>
            <c:dLbl>
              <c:idx val="4"/>
              <c:layout>
                <c:manualLayout>
                  <c:x val="-2.0029128977339483E-3"/>
                  <c:y val="-1.1914657280043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22-426B-B55D-746EADA8F3FB}"/>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My/ My child's coach supports young people to grow their confidence^ (n=92)</c:v>
                </c:pt>
                <c:pt idx="1">
                  <c:v>My/ My child's club has an emphasis on fun and enjoyment^ (n=92)</c:v>
                </c:pt>
                <c:pt idx="2">
                  <c:v>My/ My child's coach has an emphasis on fun and enjoyment^ (n=90)</c:v>
                </c:pt>
                <c:pt idx="4">
                  <c:v>My/My child's club provides a supportive and encouraging environment (n=471)</c:v>
                </c:pt>
                <c:pt idx="5">
                  <c:v>My/My child's club has an inclusive environment (n=457)</c:v>
                </c:pt>
                <c:pt idx="6">
                  <c:v>My/ My child's club/ coach encourages and supports me/ them to take part in other sports during the season and/or off season (n=390)</c:v>
                </c:pt>
                <c:pt idx="7">
                  <c:v>My/ My child's club focuses too much on certain paddlers/ teams (n=446)</c:v>
                </c:pt>
                <c:pt idx="8">
                  <c:v>I/ My child fell/ feels pressure from my/ their club to train more than I/ they would like to (n=447)</c:v>
                </c:pt>
              </c:strCache>
            </c:strRef>
          </c:cat>
          <c:val>
            <c:numRef>
              <c:f>Sheet1!$D$2:$D$10</c:f>
              <c:numCache>
                <c:formatCode>0%</c:formatCode>
                <c:ptCount val="9"/>
                <c:pt idx="0">
                  <c:v>7.0000000000000007E-2</c:v>
                </c:pt>
                <c:pt idx="1">
                  <c:v>0.16</c:v>
                </c:pt>
                <c:pt idx="2">
                  <c:v>0.21</c:v>
                </c:pt>
                <c:pt idx="4">
                  <c:v>0.08</c:v>
                </c:pt>
                <c:pt idx="5">
                  <c:v>0.14000000000000001</c:v>
                </c:pt>
                <c:pt idx="6">
                  <c:v>0.24</c:v>
                </c:pt>
                <c:pt idx="7">
                  <c:v>0.25</c:v>
                </c:pt>
                <c:pt idx="8">
                  <c:v>0.2</c:v>
                </c:pt>
              </c:numCache>
            </c:numRef>
          </c:val>
          <c:extLst>
            <c:ext xmlns:c16="http://schemas.microsoft.com/office/drawing/2014/chart" uri="{C3380CC4-5D6E-409C-BE32-E72D297353CC}">
              <c16:uniqueId val="{00000010-1431-423F-9E45-3506055C8B77}"/>
            </c:ext>
          </c:extLst>
        </c:ser>
        <c:ser>
          <c:idx val="3"/>
          <c:order val="3"/>
          <c:tx>
            <c:strRef>
              <c:f>Sheet1!$E$1</c:f>
              <c:strCache>
                <c:ptCount val="1"/>
                <c:pt idx="0">
                  <c:v>Agree</c:v>
                </c:pt>
              </c:strCache>
            </c:strRef>
          </c:tx>
          <c:spPr>
            <a:solidFill>
              <a:schemeClr val="accent5"/>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My/ My child's coach supports young people to grow their confidence^ (n=92)</c:v>
                </c:pt>
                <c:pt idx="1">
                  <c:v>My/ My child's club has an emphasis on fun and enjoyment^ (n=92)</c:v>
                </c:pt>
                <c:pt idx="2">
                  <c:v>My/ My child's coach has an emphasis on fun and enjoyment^ (n=90)</c:v>
                </c:pt>
                <c:pt idx="4">
                  <c:v>My/My child's club provides a supportive and encouraging environment (n=471)</c:v>
                </c:pt>
                <c:pt idx="5">
                  <c:v>My/My child's club has an inclusive environment (n=457)</c:v>
                </c:pt>
                <c:pt idx="6">
                  <c:v>My/ My child's club/ coach encourages and supports me/ them to take part in other sports during the season and/or off season (n=390)</c:v>
                </c:pt>
                <c:pt idx="7">
                  <c:v>My/ My child's club focuses too much on certain paddlers/ teams (n=446)</c:v>
                </c:pt>
                <c:pt idx="8">
                  <c:v>I/ My child fell/ feels pressure from my/ their club to train more than I/ they would like to (n=447)</c:v>
                </c:pt>
              </c:strCache>
            </c:strRef>
          </c:cat>
          <c:val>
            <c:numRef>
              <c:f>Sheet1!$E$2:$E$10</c:f>
              <c:numCache>
                <c:formatCode>0%</c:formatCode>
                <c:ptCount val="9"/>
                <c:pt idx="0">
                  <c:v>0.22</c:v>
                </c:pt>
                <c:pt idx="1">
                  <c:v>0.42</c:v>
                </c:pt>
                <c:pt idx="2">
                  <c:v>0.36</c:v>
                </c:pt>
                <c:pt idx="4">
                  <c:v>0.39</c:v>
                </c:pt>
                <c:pt idx="5">
                  <c:v>0.35</c:v>
                </c:pt>
                <c:pt idx="6">
                  <c:v>0.36</c:v>
                </c:pt>
                <c:pt idx="7">
                  <c:v>0.19</c:v>
                </c:pt>
                <c:pt idx="8">
                  <c:v>0.03</c:v>
                </c:pt>
              </c:numCache>
            </c:numRef>
          </c:val>
          <c:extLst>
            <c:ext xmlns:c16="http://schemas.microsoft.com/office/drawing/2014/chart" uri="{C3380CC4-5D6E-409C-BE32-E72D297353CC}">
              <c16:uniqueId val="{00000011-1431-423F-9E45-3506055C8B77}"/>
            </c:ext>
          </c:extLst>
        </c:ser>
        <c:ser>
          <c:idx val="4"/>
          <c:order val="4"/>
          <c:tx>
            <c:strRef>
              <c:f>Sheet1!$F$1</c:f>
              <c:strCache>
                <c:ptCount val="1"/>
                <c:pt idx="0">
                  <c:v>Strongly agree</c:v>
                </c:pt>
              </c:strCache>
            </c:strRef>
          </c:tx>
          <c:spPr>
            <a:solidFill>
              <a:schemeClr val="tx2"/>
            </a:solidFill>
            <a:ln>
              <a:noFill/>
            </a:ln>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My/ My child's coach supports young people to grow their confidence^ (n=92)</c:v>
                </c:pt>
                <c:pt idx="1">
                  <c:v>My/ My child's club has an emphasis on fun and enjoyment^ (n=92)</c:v>
                </c:pt>
                <c:pt idx="2">
                  <c:v>My/ My child's coach has an emphasis on fun and enjoyment^ (n=90)</c:v>
                </c:pt>
                <c:pt idx="4">
                  <c:v>My/My child's club provides a supportive and encouraging environment (n=471)</c:v>
                </c:pt>
                <c:pt idx="5">
                  <c:v>My/My child's club has an inclusive environment (n=457)</c:v>
                </c:pt>
                <c:pt idx="6">
                  <c:v>My/ My child's club/ coach encourages and supports me/ them to take part in other sports during the season and/or off season (n=390)</c:v>
                </c:pt>
                <c:pt idx="7">
                  <c:v>My/ My child's club focuses too much on certain paddlers/ teams (n=446)</c:v>
                </c:pt>
                <c:pt idx="8">
                  <c:v>I/ My child fell/ feels pressure from my/ their club to train more than I/ they would like to (n=447)</c:v>
                </c:pt>
              </c:strCache>
            </c:strRef>
          </c:cat>
          <c:val>
            <c:numRef>
              <c:f>Sheet1!$F$2:$F$10</c:f>
              <c:numCache>
                <c:formatCode>0%</c:formatCode>
                <c:ptCount val="9"/>
                <c:pt idx="0">
                  <c:v>0.67</c:v>
                </c:pt>
                <c:pt idx="1">
                  <c:v>0.39</c:v>
                </c:pt>
                <c:pt idx="2">
                  <c:v>0.39</c:v>
                </c:pt>
                <c:pt idx="4">
                  <c:v>0.48</c:v>
                </c:pt>
                <c:pt idx="5">
                  <c:v>0.44</c:v>
                </c:pt>
                <c:pt idx="6">
                  <c:v>0.26</c:v>
                </c:pt>
                <c:pt idx="7">
                  <c:v>0.08</c:v>
                </c:pt>
                <c:pt idx="8">
                  <c:v>0.02</c:v>
                </c:pt>
              </c:numCache>
            </c:numRef>
          </c:val>
          <c:extLst>
            <c:ext xmlns:c16="http://schemas.microsoft.com/office/drawing/2014/chart" uri="{C3380CC4-5D6E-409C-BE32-E72D297353CC}">
              <c16:uniqueId val="{00000012-1431-423F-9E45-3506055C8B77}"/>
            </c:ext>
          </c:extLst>
        </c:ser>
        <c:dLbls>
          <c:dLblPos val="ctr"/>
          <c:showLegendKey val="0"/>
          <c:showVal val="1"/>
          <c:showCatName val="0"/>
          <c:showSerName val="0"/>
          <c:showPercent val="0"/>
          <c:showBubbleSize val="0"/>
        </c:dLbls>
        <c:gapWidth val="50"/>
        <c:overlap val="100"/>
        <c:axId val="705242624"/>
        <c:axId val="705241056"/>
      </c:barChart>
      <c:catAx>
        <c:axId val="705242624"/>
        <c:scaling>
          <c:orientation val="maxMin"/>
        </c:scaling>
        <c:delete val="0"/>
        <c:axPos val="l"/>
        <c:numFmt formatCode="General" sourceLinked="1"/>
        <c:majorTickMark val="none"/>
        <c:minorTickMark val="none"/>
        <c:tickLblPos val="nextTo"/>
        <c:spPr>
          <a:ln w="25400" cmpd="sng">
            <a:solidFill>
              <a:srgbClr val="000000"/>
            </a:solidFill>
          </a:ln>
        </c:spPr>
        <c:txPr>
          <a:bodyPr/>
          <a:lstStyle/>
          <a:p>
            <a:pPr>
              <a:defRPr sz="900"/>
            </a:pPr>
            <a:endParaRPr lang="en-US"/>
          </a:p>
        </c:txPr>
        <c:crossAx val="705241056"/>
        <c:crosses val="autoZero"/>
        <c:auto val="1"/>
        <c:lblAlgn val="ctr"/>
        <c:lblOffset val="100"/>
        <c:noMultiLvlLbl val="0"/>
      </c:catAx>
      <c:valAx>
        <c:axId val="705241056"/>
        <c:scaling>
          <c:orientation val="minMax"/>
        </c:scaling>
        <c:delete val="1"/>
        <c:axPos val="t"/>
        <c:numFmt formatCode="0%" sourceLinked="0"/>
        <c:majorTickMark val="out"/>
        <c:minorTickMark val="none"/>
        <c:tickLblPos val="nextTo"/>
        <c:crossAx val="705242624"/>
        <c:crosses val="autoZero"/>
        <c:crossBetween val="between"/>
      </c:valAx>
      <c:spPr>
        <a:noFill/>
        <a:ln w="25395">
          <a:noFill/>
        </a:ln>
      </c:spPr>
    </c:plotArea>
    <c:legend>
      <c:legendPos val="b"/>
      <c:layout>
        <c:manualLayout>
          <c:xMode val="edge"/>
          <c:yMode val="edge"/>
          <c:x val="0.34948604126748922"/>
          <c:y val="0.90525286040281716"/>
          <c:w val="0.65051395873251094"/>
          <c:h val="5.8340882118552241E-2"/>
        </c:manualLayout>
      </c:layout>
      <c:overlay val="0"/>
    </c:legend>
    <c:plotVisOnly val="1"/>
    <c:dispBlanksAs val="gap"/>
    <c:showDLblsOverMax val="0"/>
  </c:chart>
  <c:txPr>
    <a:bodyPr/>
    <a:lstStyle/>
    <a:p>
      <a:pPr>
        <a:defRPr sz="1000" baseline="0">
          <a:latin typeface="Barlow"/>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131738038733249"/>
          <c:y val="1.3738311327191114E-3"/>
          <c:w val="0.66752236640976093"/>
          <c:h val="0.88531088091402166"/>
        </c:manualLayout>
      </c:layout>
      <c:barChart>
        <c:barDir val="bar"/>
        <c:grouping val="percentStacked"/>
        <c:varyColors val="0"/>
        <c:ser>
          <c:idx val="0"/>
          <c:order val="0"/>
          <c:tx>
            <c:strRef>
              <c:f>Sheet1!$B$1</c:f>
              <c:strCache>
                <c:ptCount val="1"/>
                <c:pt idx="0">
                  <c:v>Too much emphasis</c:v>
                </c:pt>
              </c:strCache>
            </c:strRef>
          </c:tx>
          <c:spPr>
            <a:solidFill>
              <a:schemeClr val="accent2"/>
            </a:solidFill>
          </c:spPr>
          <c:invertIfNegative val="0"/>
          <c:dLbls>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Developing skills (n=460)</c:v>
                </c:pt>
                <c:pt idx="1">
                  <c:v>Having fun (n=461)</c:v>
                </c:pt>
                <c:pt idx="2">
                  <c:v>Winning (n=442)</c:v>
                </c:pt>
              </c:strCache>
            </c:strRef>
          </c:cat>
          <c:val>
            <c:numRef>
              <c:f>Sheet1!$B$2:$B$4</c:f>
              <c:numCache>
                <c:formatCode>0%</c:formatCode>
                <c:ptCount val="3"/>
                <c:pt idx="0">
                  <c:v>0.01</c:v>
                </c:pt>
                <c:pt idx="1">
                  <c:v>0.03</c:v>
                </c:pt>
                <c:pt idx="2">
                  <c:v>0.05</c:v>
                </c:pt>
              </c:numCache>
            </c:numRef>
          </c:val>
          <c:extLst>
            <c:ext xmlns:c16="http://schemas.microsoft.com/office/drawing/2014/chart" uri="{C3380CC4-5D6E-409C-BE32-E72D297353CC}">
              <c16:uniqueId val="{00000006-1FD6-4716-BE16-8C4E1CA3E65E}"/>
            </c:ext>
          </c:extLst>
        </c:ser>
        <c:ser>
          <c:idx val="1"/>
          <c:order val="1"/>
          <c:tx>
            <c:strRef>
              <c:f>Sheet1!$C$1</c:f>
              <c:strCache>
                <c:ptCount val="1"/>
                <c:pt idx="0">
                  <c:v>About the right amount</c:v>
                </c:pt>
              </c:strCache>
            </c:strRef>
          </c:tx>
          <c:spPr>
            <a:solidFill>
              <a:schemeClr val="bg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Developing skills (n=460)</c:v>
                </c:pt>
                <c:pt idx="1">
                  <c:v>Having fun (n=461)</c:v>
                </c:pt>
                <c:pt idx="2">
                  <c:v>Winning (n=442)</c:v>
                </c:pt>
              </c:strCache>
            </c:strRef>
          </c:cat>
          <c:val>
            <c:numRef>
              <c:f>Sheet1!$C$2:$C$4</c:f>
              <c:numCache>
                <c:formatCode>0%</c:formatCode>
                <c:ptCount val="3"/>
                <c:pt idx="0">
                  <c:v>0.73</c:v>
                </c:pt>
                <c:pt idx="1">
                  <c:v>0.84</c:v>
                </c:pt>
                <c:pt idx="2">
                  <c:v>0.83</c:v>
                </c:pt>
              </c:numCache>
            </c:numRef>
          </c:val>
          <c:extLst>
            <c:ext xmlns:c16="http://schemas.microsoft.com/office/drawing/2014/chart" uri="{C3380CC4-5D6E-409C-BE32-E72D297353CC}">
              <c16:uniqueId val="{0000000D-1FD6-4716-BE16-8C4E1CA3E65E}"/>
            </c:ext>
          </c:extLst>
        </c:ser>
        <c:ser>
          <c:idx val="2"/>
          <c:order val="2"/>
          <c:tx>
            <c:strRef>
              <c:f>Sheet1!$D$1</c:f>
              <c:strCache>
                <c:ptCount val="1"/>
                <c:pt idx="0">
                  <c:v>Not enough emphasis</c:v>
                </c:pt>
              </c:strCache>
            </c:strRef>
          </c:tx>
          <c:spPr>
            <a:solidFill>
              <a:schemeClr val="tx2"/>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Developing skills (n=460)</c:v>
                </c:pt>
                <c:pt idx="1">
                  <c:v>Having fun (n=461)</c:v>
                </c:pt>
                <c:pt idx="2">
                  <c:v>Winning (n=442)</c:v>
                </c:pt>
              </c:strCache>
            </c:strRef>
          </c:cat>
          <c:val>
            <c:numRef>
              <c:f>Sheet1!$D$2:$D$4</c:f>
              <c:numCache>
                <c:formatCode>0%</c:formatCode>
                <c:ptCount val="3"/>
                <c:pt idx="0">
                  <c:v>0.26</c:v>
                </c:pt>
                <c:pt idx="1">
                  <c:v>0.13</c:v>
                </c:pt>
                <c:pt idx="2">
                  <c:v>0.12</c:v>
                </c:pt>
              </c:numCache>
            </c:numRef>
          </c:val>
          <c:extLst>
            <c:ext xmlns:c16="http://schemas.microsoft.com/office/drawing/2014/chart" uri="{C3380CC4-5D6E-409C-BE32-E72D297353CC}">
              <c16:uniqueId val="{00000010-1FD6-4716-BE16-8C4E1CA3E65E}"/>
            </c:ext>
          </c:extLst>
        </c:ser>
        <c:dLbls>
          <c:dLblPos val="ctr"/>
          <c:showLegendKey val="0"/>
          <c:showVal val="1"/>
          <c:showCatName val="0"/>
          <c:showSerName val="0"/>
          <c:showPercent val="0"/>
          <c:showBubbleSize val="0"/>
        </c:dLbls>
        <c:gapWidth val="50"/>
        <c:overlap val="100"/>
        <c:axId val="358885744"/>
        <c:axId val="358883784"/>
      </c:barChart>
      <c:catAx>
        <c:axId val="358885744"/>
        <c:scaling>
          <c:orientation val="maxMin"/>
        </c:scaling>
        <c:delete val="0"/>
        <c:axPos val="l"/>
        <c:numFmt formatCode="General" sourceLinked="1"/>
        <c:majorTickMark val="none"/>
        <c:minorTickMark val="none"/>
        <c:tickLblPos val="nextTo"/>
        <c:spPr>
          <a:ln w="25400" cmpd="sng">
            <a:solidFill>
              <a:srgbClr val="000000"/>
            </a:solidFill>
          </a:ln>
        </c:spPr>
        <c:crossAx val="358883784"/>
        <c:crosses val="autoZero"/>
        <c:auto val="1"/>
        <c:lblAlgn val="ctr"/>
        <c:lblOffset val="100"/>
        <c:noMultiLvlLbl val="0"/>
      </c:catAx>
      <c:valAx>
        <c:axId val="358883784"/>
        <c:scaling>
          <c:orientation val="minMax"/>
        </c:scaling>
        <c:delete val="1"/>
        <c:axPos val="t"/>
        <c:numFmt formatCode="0%" sourceLinked="0"/>
        <c:majorTickMark val="out"/>
        <c:minorTickMark val="none"/>
        <c:tickLblPos val="nextTo"/>
        <c:crossAx val="358885744"/>
        <c:crosses val="autoZero"/>
        <c:crossBetween val="between"/>
      </c:valAx>
      <c:spPr>
        <a:noFill/>
        <a:ln w="25395">
          <a:noFill/>
        </a:ln>
      </c:spPr>
    </c:plotArea>
    <c:legend>
      <c:legendPos val="b"/>
      <c:layout>
        <c:manualLayout>
          <c:xMode val="edge"/>
          <c:yMode val="edge"/>
          <c:x val="0.28186128924163067"/>
          <c:y val="0.90525286040281716"/>
          <c:w val="0.71813871075836921"/>
          <c:h val="5.8340882118552241E-2"/>
        </c:manualLayout>
      </c:layout>
      <c:overlay val="0"/>
      <c:txPr>
        <a:bodyPr/>
        <a:lstStyle/>
        <a:p>
          <a:pPr>
            <a:defRPr sz="900"/>
          </a:pPr>
          <a:endParaRPr lang="en-US"/>
        </a:p>
      </c:txPr>
    </c:legend>
    <c:plotVisOnly val="1"/>
    <c:dispBlanksAs val="gap"/>
    <c:showDLblsOverMax val="0"/>
  </c:chart>
  <c:txPr>
    <a:bodyPr/>
    <a:lstStyle/>
    <a:p>
      <a:pPr>
        <a:defRPr sz="1000" baseline="0">
          <a:latin typeface="Barlow"/>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194653419493586"/>
          <c:y val="1.0475393049633793E-2"/>
          <c:w val="0.60689316509391977"/>
          <c:h val="0.90317015376555509"/>
        </c:manualLayout>
      </c:layout>
      <c:barChart>
        <c:barDir val="bar"/>
        <c:grouping val="percentStacked"/>
        <c:varyColors val="0"/>
        <c:ser>
          <c:idx val="0"/>
          <c:order val="0"/>
          <c:tx>
            <c:strRef>
              <c:f>Sheet1!$B$1</c:f>
              <c:strCache>
                <c:ptCount val="1"/>
                <c:pt idx="0">
                  <c:v>Strongly disagree</c:v>
                </c:pt>
              </c:strCache>
            </c:strRef>
          </c:tx>
          <c:spPr>
            <a:solidFill>
              <a:schemeClr val="tx1">
                <a:lumMod val="50000"/>
                <a:lumOff val="50000"/>
              </a:schemeClr>
            </a:solidFill>
          </c:spPr>
          <c:invertIfNegative val="0"/>
          <c:dLbls>
            <c:dLbl>
              <c:idx val="0"/>
              <c:layout>
                <c:manualLayout>
                  <c:x val="7.5114910545551515E-3"/>
                  <c:y val="-2.12357361403347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D0-456D-B90B-FF5696B30595}"/>
                </c:ext>
              </c:extLst>
            </c:dLbl>
            <c:dLbl>
              <c:idx val="1"/>
              <c:layout>
                <c:manualLayout>
                  <c:x val="3.2984374467932721E-3"/>
                  <c:y val="-1.82023666874974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D0-456D-B90B-FF5696B30595}"/>
                </c:ext>
              </c:extLst>
            </c:dLbl>
            <c:dLbl>
              <c:idx val="2"/>
              <c:layout>
                <c:manualLayout>
                  <c:x val="7.5115682587149719E-3"/>
                  <c:y val="1.2135627781822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D0-456D-B90B-FF5696B30595}"/>
                </c:ext>
              </c:extLst>
            </c:dLbl>
            <c:dLbl>
              <c:idx val="4"/>
              <c:layout>
                <c:manualLayout>
                  <c:x val="5.6336761940362287E-3"/>
                  <c:y val="-1.51687583490520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D0-456D-B90B-FF5696B30595}"/>
                </c:ext>
              </c:extLst>
            </c:dLbl>
            <c:dLbl>
              <c:idx val="5"/>
              <c:layout>
                <c:manualLayout>
                  <c:x val="9.3894603233937151E-3"/>
                  <c:y val="-1.51687583490520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D0-456D-B90B-FF5696B30595}"/>
                </c:ext>
              </c:extLst>
            </c:dLbl>
            <c:dLbl>
              <c:idx val="6"/>
              <c:layout>
                <c:manualLayout>
                  <c:x val="1.1267352388072457E-2"/>
                  <c:y val="-9.1010639009446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D0-456D-B90B-FF5696B3059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There are equal opportunities for both men and women to assume leadership roles at my/ my child's club (n=449)</c:v>
                </c:pt>
                <c:pt idx="1">
                  <c:v>My/ my child's club treats all people equally regardless of gender (n=465)</c:v>
                </c:pt>
                <c:pt idx="2">
                  <c:v>There are appropriate programmes and/or opportunities in place for women and girls at my/ my child's club (n=435)</c:v>
                </c:pt>
              </c:strCache>
            </c:strRef>
          </c:cat>
          <c:val>
            <c:numRef>
              <c:f>Sheet1!$B$2:$B$4</c:f>
              <c:numCache>
                <c:formatCode>0%</c:formatCode>
                <c:ptCount val="3"/>
                <c:pt idx="0">
                  <c:v>0.02</c:v>
                </c:pt>
                <c:pt idx="1">
                  <c:v>0.03</c:v>
                </c:pt>
                <c:pt idx="2">
                  <c:v>0.02</c:v>
                </c:pt>
              </c:numCache>
            </c:numRef>
          </c:val>
          <c:extLst>
            <c:ext xmlns:c16="http://schemas.microsoft.com/office/drawing/2014/chart" uri="{C3380CC4-5D6E-409C-BE32-E72D297353CC}">
              <c16:uniqueId val="{00000006-F4D0-456D-B90B-FF5696B30595}"/>
            </c:ext>
          </c:extLst>
        </c:ser>
        <c:ser>
          <c:idx val="1"/>
          <c:order val="1"/>
          <c:tx>
            <c:strRef>
              <c:f>Sheet1!$C$1</c:f>
              <c:strCache>
                <c:ptCount val="1"/>
                <c:pt idx="0">
                  <c:v>Disagree</c:v>
                </c:pt>
              </c:strCache>
            </c:strRef>
          </c:tx>
          <c:spPr>
            <a:solidFill>
              <a:schemeClr val="bg1">
                <a:lumMod val="75000"/>
              </a:schemeClr>
            </a:solidFill>
          </c:spPr>
          <c:invertIfNegative val="0"/>
          <c:dLbls>
            <c:dLbl>
              <c:idx val="0"/>
              <c:layout>
                <c:manualLayout>
                  <c:x val="2.0303487579621245E-3"/>
                  <c:y val="4.24741000223596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D0-456D-B90B-FF5696B30595}"/>
                </c:ext>
              </c:extLst>
            </c:dLbl>
            <c:dLbl>
              <c:idx val="1"/>
              <c:layout>
                <c:manualLayout>
                  <c:x val="-1.2196480846057519E-3"/>
                  <c:y val="3.64068833454687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D0-456D-B90B-FF5696B30595}"/>
                </c:ext>
              </c:extLst>
            </c:dLbl>
            <c:dLbl>
              <c:idx val="2"/>
              <c:layout>
                <c:manualLayout>
                  <c:x val="3.2984374467932721E-3"/>
                  <c:y val="-2.73039083596585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4D0-456D-B90B-FF5696B30595}"/>
                </c:ext>
              </c:extLst>
            </c:dLbl>
            <c:dLbl>
              <c:idx val="4"/>
              <c:layout>
                <c:manualLayout>
                  <c:x val="9.3894603233937151E-3"/>
                  <c:y val="1.82033222299302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4D0-456D-B90B-FF5696B30595}"/>
                </c:ext>
              </c:extLst>
            </c:dLbl>
            <c:dLbl>
              <c:idx val="5"/>
              <c:layout>
                <c:manualLayout>
                  <c:x val="3.755784129357486E-3"/>
                  <c:y val="2.12374083395921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4D0-456D-B90B-FF5696B30595}"/>
                </c:ext>
              </c:extLst>
            </c:dLbl>
            <c:dLbl>
              <c:idx val="6"/>
              <c:layout>
                <c:manualLayout>
                  <c:x val="-1.877892064678743E-3"/>
                  <c:y val="1.82030833443220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4D0-456D-B90B-FF5696B3059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There are equal opportunities for both men and women to assume leadership roles at my/ my child's club (n=449)</c:v>
                </c:pt>
                <c:pt idx="1">
                  <c:v>My/ my child's club treats all people equally regardless of gender (n=465)</c:v>
                </c:pt>
                <c:pt idx="2">
                  <c:v>There are appropriate programmes and/or opportunities in place for women and girls at my/ my child's club (n=435)</c:v>
                </c:pt>
              </c:strCache>
            </c:strRef>
          </c:cat>
          <c:val>
            <c:numRef>
              <c:f>Sheet1!$C$2:$C$4</c:f>
              <c:numCache>
                <c:formatCode>0%</c:formatCode>
                <c:ptCount val="3"/>
                <c:pt idx="0">
                  <c:v>0.03</c:v>
                </c:pt>
                <c:pt idx="1">
                  <c:v>0.02</c:v>
                </c:pt>
                <c:pt idx="2">
                  <c:v>0.06</c:v>
                </c:pt>
              </c:numCache>
            </c:numRef>
          </c:val>
          <c:extLst>
            <c:ext xmlns:c16="http://schemas.microsoft.com/office/drawing/2014/chart" uri="{C3380CC4-5D6E-409C-BE32-E72D297353CC}">
              <c16:uniqueId val="{0000000D-F4D0-456D-B90B-FF5696B30595}"/>
            </c:ext>
          </c:extLst>
        </c:ser>
        <c:ser>
          <c:idx val="2"/>
          <c:order val="2"/>
          <c:tx>
            <c:strRef>
              <c:f>Sheet1!$D$1</c:f>
              <c:strCache>
                <c:ptCount val="1"/>
                <c:pt idx="0">
                  <c:v>Neither agree nor disagree</c:v>
                </c:pt>
              </c:strCache>
            </c:strRef>
          </c:tx>
          <c:spPr>
            <a:solidFill>
              <a:schemeClr val="bg2"/>
            </a:solidFill>
          </c:spPr>
          <c:invertIfNegative val="0"/>
          <c:dLbls>
            <c:dLbl>
              <c:idx val="0"/>
              <c:layout>
                <c:manualLayout>
                  <c:x val="3.755784129357486E-3"/>
                  <c:y val="-3.03336945283729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4D0-456D-B90B-FF5696B30595}"/>
                </c:ext>
              </c:extLst>
            </c:dLbl>
            <c:dLbl>
              <c:idx val="1"/>
              <c:layout>
                <c:manualLayout>
                  <c:x val="2.9935653931370695E-3"/>
                  <c:y val="3.034086109661871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D0-456D-B90B-FF5696B3059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There are equal opportunities for both men and women to assume leadership roles at my/ my child's club (n=449)</c:v>
                </c:pt>
                <c:pt idx="1">
                  <c:v>My/ my child's club treats all people equally regardless of gender (n=465)</c:v>
                </c:pt>
                <c:pt idx="2">
                  <c:v>There are appropriate programmes and/or opportunities in place for women and girls at my/ my child's club (n=435)</c:v>
                </c:pt>
              </c:strCache>
            </c:strRef>
          </c:cat>
          <c:val>
            <c:numRef>
              <c:f>Sheet1!$D$2:$D$4</c:f>
              <c:numCache>
                <c:formatCode>0%</c:formatCode>
                <c:ptCount val="3"/>
                <c:pt idx="0">
                  <c:v>0.08</c:v>
                </c:pt>
                <c:pt idx="1">
                  <c:v>0.08</c:v>
                </c:pt>
                <c:pt idx="2">
                  <c:v>0.13</c:v>
                </c:pt>
              </c:numCache>
            </c:numRef>
          </c:val>
          <c:extLst>
            <c:ext xmlns:c16="http://schemas.microsoft.com/office/drawing/2014/chart" uri="{C3380CC4-5D6E-409C-BE32-E72D297353CC}">
              <c16:uniqueId val="{00000010-F4D0-456D-B90B-FF5696B30595}"/>
            </c:ext>
          </c:extLst>
        </c:ser>
        <c:ser>
          <c:idx val="3"/>
          <c:order val="3"/>
          <c:tx>
            <c:strRef>
              <c:f>Sheet1!$E$1</c:f>
              <c:strCache>
                <c:ptCount val="1"/>
                <c:pt idx="0">
                  <c:v>Agree</c:v>
                </c:pt>
              </c:strCache>
            </c:strRef>
          </c:tx>
          <c:spPr>
            <a:solidFill>
              <a:schemeClr val="accent5"/>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There are equal opportunities for both men and women to assume leadership roles at my/ my child's club (n=449)</c:v>
                </c:pt>
                <c:pt idx="1">
                  <c:v>My/ my child's club treats all people equally regardless of gender (n=465)</c:v>
                </c:pt>
                <c:pt idx="2">
                  <c:v>There are appropriate programmes and/or opportunities in place for women and girls at my/ my child's club (n=435)</c:v>
                </c:pt>
              </c:strCache>
            </c:strRef>
          </c:cat>
          <c:val>
            <c:numRef>
              <c:f>Sheet1!$E$2:$E$4</c:f>
              <c:numCache>
                <c:formatCode>0%</c:formatCode>
                <c:ptCount val="3"/>
                <c:pt idx="0">
                  <c:v>0.43</c:v>
                </c:pt>
                <c:pt idx="1">
                  <c:v>0.4</c:v>
                </c:pt>
                <c:pt idx="2">
                  <c:v>0.41</c:v>
                </c:pt>
              </c:numCache>
            </c:numRef>
          </c:val>
          <c:extLst>
            <c:ext xmlns:c16="http://schemas.microsoft.com/office/drawing/2014/chart" uri="{C3380CC4-5D6E-409C-BE32-E72D297353CC}">
              <c16:uniqueId val="{00000011-F4D0-456D-B90B-FF5696B30595}"/>
            </c:ext>
          </c:extLst>
        </c:ser>
        <c:ser>
          <c:idx val="4"/>
          <c:order val="4"/>
          <c:tx>
            <c:strRef>
              <c:f>Sheet1!$F$1</c:f>
              <c:strCache>
                <c:ptCount val="1"/>
                <c:pt idx="0">
                  <c:v>Strongly agree</c:v>
                </c:pt>
              </c:strCache>
            </c:strRef>
          </c:tx>
          <c:spPr>
            <a:solidFill>
              <a:schemeClr val="accent6"/>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There are equal opportunities for both men and women to assume leadership roles at my/ my child's club (n=449)</c:v>
                </c:pt>
                <c:pt idx="1">
                  <c:v>My/ my child's club treats all people equally regardless of gender (n=465)</c:v>
                </c:pt>
                <c:pt idx="2">
                  <c:v>There are appropriate programmes and/or opportunities in place for women and girls at my/ my child's club (n=435)</c:v>
                </c:pt>
              </c:strCache>
            </c:strRef>
          </c:cat>
          <c:val>
            <c:numRef>
              <c:f>Sheet1!$F$2:$F$4</c:f>
              <c:numCache>
                <c:formatCode>0%</c:formatCode>
                <c:ptCount val="3"/>
                <c:pt idx="0">
                  <c:v>0.45</c:v>
                </c:pt>
                <c:pt idx="1">
                  <c:v>0.46</c:v>
                </c:pt>
                <c:pt idx="2">
                  <c:v>0.38</c:v>
                </c:pt>
              </c:numCache>
            </c:numRef>
          </c:val>
          <c:extLst>
            <c:ext xmlns:c16="http://schemas.microsoft.com/office/drawing/2014/chart" uri="{C3380CC4-5D6E-409C-BE32-E72D297353CC}">
              <c16:uniqueId val="{00000012-F4D0-456D-B90B-FF5696B30595}"/>
            </c:ext>
          </c:extLst>
        </c:ser>
        <c:dLbls>
          <c:dLblPos val="ctr"/>
          <c:showLegendKey val="0"/>
          <c:showVal val="1"/>
          <c:showCatName val="0"/>
          <c:showSerName val="0"/>
          <c:showPercent val="0"/>
          <c:showBubbleSize val="0"/>
        </c:dLbls>
        <c:gapWidth val="50"/>
        <c:overlap val="100"/>
        <c:axId val="765247168"/>
        <c:axId val="765251088"/>
      </c:barChart>
      <c:catAx>
        <c:axId val="765247168"/>
        <c:scaling>
          <c:orientation val="maxMin"/>
        </c:scaling>
        <c:delete val="0"/>
        <c:axPos val="l"/>
        <c:numFmt formatCode="General" sourceLinked="1"/>
        <c:majorTickMark val="none"/>
        <c:minorTickMark val="none"/>
        <c:tickLblPos val="nextTo"/>
        <c:spPr>
          <a:ln w="25400" cmpd="sng">
            <a:solidFill>
              <a:srgbClr val="000000"/>
            </a:solidFill>
          </a:ln>
        </c:spPr>
        <c:crossAx val="765251088"/>
        <c:crosses val="autoZero"/>
        <c:auto val="1"/>
        <c:lblAlgn val="ctr"/>
        <c:lblOffset val="100"/>
        <c:noMultiLvlLbl val="0"/>
      </c:catAx>
      <c:valAx>
        <c:axId val="765251088"/>
        <c:scaling>
          <c:orientation val="minMax"/>
        </c:scaling>
        <c:delete val="1"/>
        <c:axPos val="t"/>
        <c:numFmt formatCode="0%" sourceLinked="0"/>
        <c:majorTickMark val="out"/>
        <c:minorTickMark val="none"/>
        <c:tickLblPos val="nextTo"/>
        <c:crossAx val="765247168"/>
        <c:crosses val="autoZero"/>
        <c:crossBetween val="between"/>
      </c:valAx>
      <c:spPr>
        <a:noFill/>
        <a:ln w="25395">
          <a:noFill/>
        </a:ln>
      </c:spPr>
    </c:plotArea>
    <c:legend>
      <c:legendPos val="b"/>
      <c:layout>
        <c:manualLayout>
          <c:xMode val="edge"/>
          <c:yMode val="edge"/>
          <c:x val="0.34948604126748922"/>
          <c:y val="0.90525286040281716"/>
          <c:w val="0.65051395873251094"/>
          <c:h val="5.8340882118552241E-2"/>
        </c:manualLayout>
      </c:layout>
      <c:overlay val="0"/>
    </c:legend>
    <c:plotVisOnly val="1"/>
    <c:dispBlanksAs val="gap"/>
    <c:showDLblsOverMax val="0"/>
  </c:chart>
  <c:txPr>
    <a:bodyPr/>
    <a:lstStyle/>
    <a:p>
      <a:pPr>
        <a:defRPr sz="1000" baseline="0">
          <a:latin typeface="Barlow"/>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59077771079002"/>
          <c:y val="2.4196744299475673E-2"/>
          <c:w val="0.40808099334729891"/>
          <c:h val="0.96325503156796599"/>
        </c:manualLayout>
      </c:layout>
      <c:barChart>
        <c:barDir val="bar"/>
        <c:grouping val="clustered"/>
        <c:varyColors val="0"/>
        <c:ser>
          <c:idx val="0"/>
          <c:order val="0"/>
          <c:tx>
            <c:strRef>
              <c:f>Sheet1!$B$1</c:f>
              <c:strCache>
                <c:ptCount val="1"/>
                <c:pt idx="0">
                  <c:v>Total &lt;WAKA AMA&gt; 2020</c:v>
                </c:pt>
              </c:strCache>
            </c:strRef>
          </c:tx>
          <c:spPr>
            <a:solidFill>
              <a:schemeClr val="accent5"/>
            </a:solidFill>
            <a:ln>
              <a:noFill/>
            </a:ln>
          </c:spPr>
          <c:invertIfNegative val="0"/>
          <c:dPt>
            <c:idx val="0"/>
            <c:invertIfNegative val="0"/>
            <c:bubble3D val="0"/>
            <c:extLst>
              <c:ext xmlns:c16="http://schemas.microsoft.com/office/drawing/2014/chart" uri="{C3380CC4-5D6E-409C-BE32-E72D297353CC}">
                <c16:uniqueId val="{00000000-8D89-44B4-8DE8-77B9ED8132A6}"/>
              </c:ext>
            </c:extLst>
          </c:dPt>
          <c:dLbls>
            <c:spPr>
              <a:noFill/>
              <a:ln>
                <a:noFill/>
              </a:ln>
              <a:effectLst/>
            </c:spPr>
            <c:txPr>
              <a:bodyPr wrap="square" lIns="38100" tIns="19050" rIns="38100" bIns="19050" anchor="ctr">
                <a:spAutoFit/>
              </a:bodyPr>
              <a:lstStyle/>
              <a:p>
                <a:pPr>
                  <a:defRPr b="1">
                    <a:latin typeface="Barl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Facilities e.g. club rooms, changing rooms, toilets</c:v>
                </c:pt>
                <c:pt idx="1">
                  <c:v>Player development programmes</c:v>
                </c:pt>
                <c:pt idx="2">
                  <c:v>Number of coaches or instructors</c:v>
                </c:pt>
                <c:pt idx="3">
                  <c:v>Access to equipment</c:v>
                </c:pt>
                <c:pt idx="4">
                  <c:v>Quality of coaching or instructors</c:v>
                </c:pt>
              </c:strCache>
            </c:strRef>
          </c:cat>
          <c:val>
            <c:numRef>
              <c:f>Sheet1!$B$2:$B$6</c:f>
              <c:numCache>
                <c:formatCode>0%</c:formatCode>
                <c:ptCount val="5"/>
                <c:pt idx="0">
                  <c:v>0.26</c:v>
                </c:pt>
                <c:pt idx="1">
                  <c:v>0.19</c:v>
                </c:pt>
                <c:pt idx="2">
                  <c:v>0.12</c:v>
                </c:pt>
                <c:pt idx="3">
                  <c:v>0.1</c:v>
                </c:pt>
                <c:pt idx="4">
                  <c:v>7.0000000000000007E-2</c:v>
                </c:pt>
              </c:numCache>
            </c:numRef>
          </c:val>
          <c:extLst>
            <c:ext xmlns:c16="http://schemas.microsoft.com/office/drawing/2014/chart" uri="{C3380CC4-5D6E-409C-BE32-E72D297353CC}">
              <c16:uniqueId val="{00000001-8D89-44B4-8DE8-77B9ED8132A6}"/>
            </c:ext>
          </c:extLst>
        </c:ser>
        <c:dLbls>
          <c:dLblPos val="outEnd"/>
          <c:showLegendKey val="0"/>
          <c:showVal val="1"/>
          <c:showCatName val="0"/>
          <c:showSerName val="0"/>
          <c:showPercent val="0"/>
          <c:showBubbleSize val="0"/>
        </c:dLbls>
        <c:gapWidth val="75"/>
        <c:axId val="705244976"/>
        <c:axId val="705238312"/>
      </c:barChart>
      <c:catAx>
        <c:axId val="705244976"/>
        <c:scaling>
          <c:orientation val="maxMin"/>
        </c:scaling>
        <c:delete val="0"/>
        <c:axPos val="l"/>
        <c:numFmt formatCode="General" sourceLinked="1"/>
        <c:majorTickMark val="none"/>
        <c:minorTickMark val="none"/>
        <c:tickLblPos val="nextTo"/>
        <c:spPr>
          <a:ln w="25400" cmpd="sng">
            <a:solidFill>
              <a:srgbClr val="000000"/>
            </a:solidFill>
          </a:ln>
        </c:spPr>
        <c:txPr>
          <a:bodyPr/>
          <a:lstStyle/>
          <a:p>
            <a:pPr>
              <a:defRPr sz="800">
                <a:latin typeface="Barlow"/>
              </a:defRPr>
            </a:pPr>
            <a:endParaRPr lang="en-US"/>
          </a:p>
        </c:txPr>
        <c:crossAx val="705238312"/>
        <c:crosses val="autoZero"/>
        <c:auto val="1"/>
        <c:lblAlgn val="ctr"/>
        <c:lblOffset val="100"/>
        <c:noMultiLvlLbl val="0"/>
      </c:catAx>
      <c:valAx>
        <c:axId val="705238312"/>
        <c:scaling>
          <c:orientation val="minMax"/>
        </c:scaling>
        <c:delete val="1"/>
        <c:axPos val="t"/>
        <c:numFmt formatCode="0%" sourceLinked="1"/>
        <c:majorTickMark val="none"/>
        <c:minorTickMark val="none"/>
        <c:tickLblPos val="nextTo"/>
        <c:crossAx val="705244976"/>
        <c:crosses val="autoZero"/>
        <c:crossBetween val="between"/>
      </c:valAx>
    </c:plotArea>
    <c:plotVisOnly val="1"/>
    <c:dispBlanksAs val="gap"/>
    <c:showDLblsOverMax val="0"/>
  </c:chart>
  <c:txPr>
    <a:bodyPr/>
    <a:lstStyle/>
    <a:p>
      <a:pPr>
        <a:defRPr sz="800" baseline="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975723174687232"/>
          <c:y val="0.20395992611028671"/>
          <c:w val="0.60689316509391977"/>
          <c:h val="0.6936104121046196"/>
        </c:manualLayout>
      </c:layout>
      <c:barChart>
        <c:barDir val="bar"/>
        <c:grouping val="percentStacked"/>
        <c:varyColors val="0"/>
        <c:ser>
          <c:idx val="0"/>
          <c:order val="0"/>
          <c:tx>
            <c:strRef>
              <c:f>Sheet1!$B$1</c:f>
              <c:strCache>
                <c:ptCount val="1"/>
                <c:pt idx="0">
                  <c:v>No</c:v>
                </c:pt>
              </c:strCache>
            </c:strRef>
          </c:tx>
          <c:spPr>
            <a:solidFill>
              <a:schemeClr val="bg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Participate in any other sports either at school or at a club before/ after the waka ama season has finished</c:v>
                </c:pt>
                <c:pt idx="1">
                  <c:v>Participate in any other sports either at school or at a club during the waka ama season</c:v>
                </c:pt>
              </c:strCache>
            </c:strRef>
          </c:cat>
          <c:val>
            <c:numRef>
              <c:f>Sheet1!$B$2:$B$3</c:f>
              <c:numCache>
                <c:formatCode>0%</c:formatCode>
                <c:ptCount val="2"/>
                <c:pt idx="0">
                  <c:v>0.15</c:v>
                </c:pt>
                <c:pt idx="1">
                  <c:v>0.18</c:v>
                </c:pt>
              </c:numCache>
            </c:numRef>
          </c:val>
          <c:extLst>
            <c:ext xmlns:c16="http://schemas.microsoft.com/office/drawing/2014/chart" uri="{C3380CC4-5D6E-409C-BE32-E72D297353CC}">
              <c16:uniqueId val="{00000006-5C22-43ED-8AC9-E5B431BDCD8F}"/>
            </c:ext>
          </c:extLst>
        </c:ser>
        <c:ser>
          <c:idx val="1"/>
          <c:order val="1"/>
          <c:tx>
            <c:strRef>
              <c:f>Sheet1!$C$1</c:f>
              <c:strCache>
                <c:ptCount val="1"/>
                <c:pt idx="0">
                  <c:v>Yes, both at school and at a club</c:v>
                </c:pt>
              </c:strCache>
            </c:strRef>
          </c:tx>
          <c:spPr>
            <a:solidFill>
              <a:schemeClr val="accent4"/>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Participate in any other sports either at school or at a club before/ after the waka ama season has finished</c:v>
                </c:pt>
                <c:pt idx="1">
                  <c:v>Participate in any other sports either at school or at a club during the waka ama season</c:v>
                </c:pt>
              </c:strCache>
            </c:strRef>
          </c:cat>
          <c:val>
            <c:numRef>
              <c:f>Sheet1!$C$2:$C$3</c:f>
              <c:numCache>
                <c:formatCode>0%</c:formatCode>
                <c:ptCount val="2"/>
                <c:pt idx="0">
                  <c:v>0.39</c:v>
                </c:pt>
                <c:pt idx="1">
                  <c:v>0.28999999999999998</c:v>
                </c:pt>
              </c:numCache>
            </c:numRef>
          </c:val>
          <c:extLst>
            <c:ext xmlns:c16="http://schemas.microsoft.com/office/drawing/2014/chart" uri="{C3380CC4-5D6E-409C-BE32-E72D297353CC}">
              <c16:uniqueId val="{0000000D-5C22-43ED-8AC9-E5B431BDCD8F}"/>
            </c:ext>
          </c:extLst>
        </c:ser>
        <c:ser>
          <c:idx val="2"/>
          <c:order val="2"/>
          <c:tx>
            <c:strRef>
              <c:f>Sheet1!$D$1</c:f>
              <c:strCache>
                <c:ptCount val="1"/>
                <c:pt idx="0">
                  <c:v>Yes, at a club</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Participate in any other sports either at school or at a club before/ after the waka ama season has finished</c:v>
                </c:pt>
                <c:pt idx="1">
                  <c:v>Participate in any other sports either at school or at a club during the waka ama season</c:v>
                </c:pt>
              </c:strCache>
            </c:strRef>
          </c:cat>
          <c:val>
            <c:numRef>
              <c:f>Sheet1!$D$2:$D$3</c:f>
              <c:numCache>
                <c:formatCode>0%</c:formatCode>
                <c:ptCount val="2"/>
                <c:pt idx="0">
                  <c:v>0.08</c:v>
                </c:pt>
                <c:pt idx="1">
                  <c:v>0.08</c:v>
                </c:pt>
              </c:numCache>
            </c:numRef>
          </c:val>
          <c:extLst>
            <c:ext xmlns:c16="http://schemas.microsoft.com/office/drawing/2014/chart" uri="{C3380CC4-5D6E-409C-BE32-E72D297353CC}">
              <c16:uniqueId val="{00000010-5C22-43ED-8AC9-E5B431BDCD8F}"/>
            </c:ext>
          </c:extLst>
        </c:ser>
        <c:ser>
          <c:idx val="3"/>
          <c:order val="3"/>
          <c:tx>
            <c:strRef>
              <c:f>Sheet1!$E$1</c:f>
              <c:strCache>
                <c:ptCount val="1"/>
                <c:pt idx="0">
                  <c:v>Yes, at school</c:v>
                </c:pt>
              </c:strCache>
            </c:strRef>
          </c:tx>
          <c:spPr>
            <a:solidFill>
              <a:schemeClr val="tx2"/>
            </a:solidFill>
            <a:ln>
              <a:no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Participate in any other sports either at school or at a club before/ after the waka ama season has finished</c:v>
                </c:pt>
                <c:pt idx="1">
                  <c:v>Participate in any other sports either at school or at a club during the waka ama season</c:v>
                </c:pt>
              </c:strCache>
            </c:strRef>
          </c:cat>
          <c:val>
            <c:numRef>
              <c:f>Sheet1!$E$2:$E$3</c:f>
              <c:numCache>
                <c:formatCode>0%</c:formatCode>
                <c:ptCount val="2"/>
                <c:pt idx="0">
                  <c:v>0.39</c:v>
                </c:pt>
                <c:pt idx="1">
                  <c:v>0.45</c:v>
                </c:pt>
              </c:numCache>
            </c:numRef>
          </c:val>
          <c:extLst>
            <c:ext xmlns:c16="http://schemas.microsoft.com/office/drawing/2014/chart" uri="{C3380CC4-5D6E-409C-BE32-E72D297353CC}">
              <c16:uniqueId val="{00000011-5C22-43ED-8AC9-E5B431BDCD8F}"/>
            </c:ext>
          </c:extLst>
        </c:ser>
        <c:dLbls>
          <c:dLblPos val="ctr"/>
          <c:showLegendKey val="0"/>
          <c:showVal val="1"/>
          <c:showCatName val="0"/>
          <c:showSerName val="0"/>
          <c:showPercent val="0"/>
          <c:showBubbleSize val="0"/>
        </c:dLbls>
        <c:gapWidth val="50"/>
        <c:overlap val="100"/>
        <c:axId val="765255792"/>
        <c:axId val="765254616"/>
      </c:barChart>
      <c:catAx>
        <c:axId val="765255792"/>
        <c:scaling>
          <c:orientation val="maxMin"/>
        </c:scaling>
        <c:delete val="0"/>
        <c:axPos val="l"/>
        <c:numFmt formatCode="General" sourceLinked="1"/>
        <c:majorTickMark val="none"/>
        <c:minorTickMark val="none"/>
        <c:tickLblPos val="nextTo"/>
        <c:spPr>
          <a:ln w="25400" cmpd="sng">
            <a:solidFill>
              <a:srgbClr val="000000"/>
            </a:solidFill>
          </a:ln>
        </c:spPr>
        <c:txPr>
          <a:bodyPr/>
          <a:lstStyle/>
          <a:p>
            <a:pPr>
              <a:defRPr>
                <a:solidFill>
                  <a:schemeClr val="tx1"/>
                </a:solidFill>
              </a:defRPr>
            </a:pPr>
            <a:endParaRPr lang="en-US"/>
          </a:p>
        </c:txPr>
        <c:crossAx val="765254616"/>
        <c:crosses val="autoZero"/>
        <c:auto val="1"/>
        <c:lblAlgn val="ctr"/>
        <c:lblOffset val="100"/>
        <c:noMultiLvlLbl val="0"/>
      </c:catAx>
      <c:valAx>
        <c:axId val="765254616"/>
        <c:scaling>
          <c:orientation val="minMax"/>
        </c:scaling>
        <c:delete val="1"/>
        <c:axPos val="t"/>
        <c:numFmt formatCode="0%" sourceLinked="0"/>
        <c:majorTickMark val="out"/>
        <c:minorTickMark val="none"/>
        <c:tickLblPos val="nextTo"/>
        <c:crossAx val="765255792"/>
        <c:crosses val="autoZero"/>
        <c:crossBetween val="between"/>
      </c:valAx>
      <c:spPr>
        <a:noFill/>
        <a:ln w="25395">
          <a:noFill/>
        </a:ln>
      </c:spPr>
    </c:plotArea>
    <c:legend>
      <c:legendPos val="b"/>
      <c:layout>
        <c:manualLayout>
          <c:xMode val="edge"/>
          <c:yMode val="edge"/>
          <c:x val="0.34948604126748922"/>
          <c:y val="0.90525286040281716"/>
          <c:w val="0.65051395873251094"/>
          <c:h val="5.8340882118552241E-2"/>
        </c:manualLayout>
      </c:layout>
      <c:overlay val="0"/>
      <c:txPr>
        <a:bodyPr/>
        <a:lstStyle/>
        <a:p>
          <a:pPr>
            <a:defRPr sz="900"/>
          </a:pPr>
          <a:endParaRPr lang="en-US"/>
        </a:p>
      </c:txPr>
    </c:legend>
    <c:plotVisOnly val="1"/>
    <c:dispBlanksAs val="gap"/>
    <c:showDLblsOverMax val="0"/>
  </c:chart>
  <c:txPr>
    <a:bodyPr/>
    <a:lstStyle/>
    <a:p>
      <a:pPr>
        <a:defRPr sz="1000" baseline="0">
          <a:latin typeface="Barlow"/>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0515391916528"/>
          <c:y val="4.5411489406241123E-2"/>
          <c:w val="0.59664236378654512"/>
          <c:h val="0.9021090327307526"/>
        </c:manualLayout>
      </c:layout>
      <c:barChart>
        <c:barDir val="bar"/>
        <c:grouping val="clustered"/>
        <c:varyColors val="0"/>
        <c:ser>
          <c:idx val="0"/>
          <c:order val="0"/>
          <c:tx>
            <c:strRef>
              <c:f>Sheet1!$A$2</c:f>
              <c:strCache>
                <c:ptCount val="1"/>
                <c:pt idx="0">
                  <c:v>Yes</c:v>
                </c:pt>
              </c:strCache>
            </c:strRef>
          </c:tx>
          <c:spPr>
            <a:ln w="28575">
              <a:solidFill>
                <a:schemeClr val="bg1"/>
              </a:solidFill>
            </a:ln>
          </c:spPr>
          <c:invertIfNegative val="0"/>
          <c:dPt>
            <c:idx val="0"/>
            <c:invertIfNegative val="0"/>
            <c:bubble3D val="0"/>
            <c:spPr>
              <a:solidFill>
                <a:schemeClr val="bg1">
                  <a:lumMod val="85000"/>
                </a:schemeClr>
              </a:solidFill>
              <a:ln w="28575">
                <a:solidFill>
                  <a:schemeClr val="bg1"/>
                </a:solidFill>
              </a:ln>
            </c:spPr>
            <c:extLst>
              <c:ext xmlns:c16="http://schemas.microsoft.com/office/drawing/2014/chart" uri="{C3380CC4-5D6E-409C-BE32-E72D297353CC}">
                <c16:uniqueId val="{00000001-A235-43D9-81C2-59006B739D96}"/>
              </c:ext>
            </c:extLst>
          </c:dPt>
          <c:dPt>
            <c:idx val="1"/>
            <c:invertIfNegative val="0"/>
            <c:bubble3D val="0"/>
            <c:spPr>
              <a:solidFill>
                <a:schemeClr val="accent1">
                  <a:lumMod val="60000"/>
                  <a:lumOff val="40000"/>
                </a:schemeClr>
              </a:solidFill>
              <a:ln w="28575">
                <a:solidFill>
                  <a:schemeClr val="bg1"/>
                </a:solidFill>
              </a:ln>
            </c:spPr>
            <c:extLst>
              <c:ext xmlns:c16="http://schemas.microsoft.com/office/drawing/2014/chart" uri="{C3380CC4-5D6E-409C-BE32-E72D297353CC}">
                <c16:uniqueId val="{00000003-A235-43D9-81C2-59006B739D96}"/>
              </c:ext>
            </c:extLst>
          </c:dPt>
          <c:dPt>
            <c:idx val="2"/>
            <c:invertIfNegative val="0"/>
            <c:bubble3D val="0"/>
            <c:spPr>
              <a:solidFill>
                <a:schemeClr val="accent1"/>
              </a:solidFill>
              <a:ln w="28575">
                <a:solidFill>
                  <a:schemeClr val="bg1"/>
                </a:solidFill>
              </a:ln>
            </c:spPr>
            <c:extLst>
              <c:ext xmlns:c16="http://schemas.microsoft.com/office/drawing/2014/chart" uri="{C3380CC4-5D6E-409C-BE32-E72D297353CC}">
                <c16:uniqueId val="{00000005-A235-43D9-81C2-59006B739D96}"/>
              </c:ext>
            </c:extLst>
          </c:dPt>
          <c:dPt>
            <c:idx val="3"/>
            <c:invertIfNegative val="0"/>
            <c:bubble3D val="0"/>
            <c:spPr>
              <a:solidFill>
                <a:schemeClr val="accent2"/>
              </a:solidFill>
              <a:ln w="28575">
                <a:solidFill>
                  <a:schemeClr val="bg1"/>
                </a:solidFill>
              </a:ln>
            </c:spPr>
            <c:extLst>
              <c:ext xmlns:c16="http://schemas.microsoft.com/office/drawing/2014/chart" uri="{C3380CC4-5D6E-409C-BE32-E72D297353CC}">
                <c16:uniqueId val="{00000006-A235-43D9-81C2-59006B739D9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All Sports 2019/20</c:v>
                </c:pt>
                <c:pt idx="1">
                  <c:v>Waka Ama 2017</c:v>
                </c:pt>
                <c:pt idx="2">
                  <c:v>Waka Ama 2018</c:v>
                </c:pt>
                <c:pt idx="3">
                  <c:v>Waka Ama 2020</c:v>
                </c:pt>
              </c:strCache>
            </c:strRef>
          </c:cat>
          <c:val>
            <c:numRef>
              <c:f>Sheet1!$B$2:$E$2</c:f>
              <c:numCache>
                <c:formatCode>0%</c:formatCode>
                <c:ptCount val="4"/>
                <c:pt idx="0">
                  <c:v>0.27</c:v>
                </c:pt>
                <c:pt idx="1">
                  <c:v>0.21</c:v>
                </c:pt>
                <c:pt idx="2">
                  <c:v>0.17</c:v>
                </c:pt>
                <c:pt idx="3">
                  <c:v>0.18</c:v>
                </c:pt>
              </c:numCache>
            </c:numRef>
          </c:val>
          <c:extLst>
            <c:ext xmlns:c16="http://schemas.microsoft.com/office/drawing/2014/chart" uri="{C3380CC4-5D6E-409C-BE32-E72D297353CC}">
              <c16:uniqueId val="{00000007-A235-43D9-81C2-59006B739D96}"/>
            </c:ext>
          </c:extLst>
        </c:ser>
        <c:dLbls>
          <c:showLegendKey val="0"/>
          <c:showVal val="0"/>
          <c:showCatName val="0"/>
          <c:showSerName val="0"/>
          <c:showPercent val="0"/>
          <c:showBubbleSize val="0"/>
        </c:dLbls>
        <c:gapWidth val="100"/>
        <c:axId val="765244032"/>
        <c:axId val="765253440"/>
      </c:barChart>
      <c:valAx>
        <c:axId val="765253440"/>
        <c:scaling>
          <c:orientation val="minMax"/>
        </c:scaling>
        <c:delete val="1"/>
        <c:axPos val="b"/>
        <c:numFmt formatCode="0%" sourceLinked="1"/>
        <c:majorTickMark val="out"/>
        <c:minorTickMark val="none"/>
        <c:tickLblPos val="nextTo"/>
        <c:crossAx val="765244032"/>
        <c:crosses val="autoZero"/>
        <c:crossBetween val="between"/>
      </c:valAx>
      <c:catAx>
        <c:axId val="765244032"/>
        <c:scaling>
          <c:orientation val="minMax"/>
        </c:scaling>
        <c:delete val="0"/>
        <c:axPos val="l"/>
        <c:numFmt formatCode="General" sourceLinked="1"/>
        <c:majorTickMark val="out"/>
        <c:minorTickMark val="none"/>
        <c:tickLblPos val="nextTo"/>
        <c:crossAx val="765253440"/>
        <c:crosses val="autoZero"/>
        <c:auto val="1"/>
        <c:lblAlgn val="ctr"/>
        <c:lblOffset val="100"/>
        <c:noMultiLvlLbl val="0"/>
      </c:catAx>
      <c:spPr>
        <a:noFill/>
        <a:ln w="25398">
          <a:noFill/>
        </a:ln>
      </c:spPr>
    </c:plotArea>
    <c:plotVisOnly val="1"/>
    <c:dispBlanksAs val="zero"/>
    <c:showDLblsOverMax val="0"/>
  </c:chart>
  <c:spPr>
    <a:ln w="19050">
      <a:solidFill>
        <a:schemeClr val="bg1"/>
      </a:solidFill>
    </a:ln>
  </c:spPr>
  <c:txPr>
    <a:bodyPr/>
    <a:lstStyle/>
    <a:p>
      <a:pPr>
        <a:defRPr sz="1100">
          <a:latin typeface="Barlow"/>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79968503937008"/>
          <c:y val="0"/>
          <c:w val="0.99772738974574893"/>
          <c:h val="1"/>
        </c:manualLayout>
      </c:layout>
      <c:barChart>
        <c:barDir val="bar"/>
        <c:grouping val="clustered"/>
        <c:varyColors val="0"/>
        <c:ser>
          <c:idx val="0"/>
          <c:order val="0"/>
          <c:tx>
            <c:strRef>
              <c:f>Sheet1!$B$1</c:f>
              <c:strCache>
                <c:ptCount val="1"/>
                <c:pt idx="0">
                  <c:v>Female</c:v>
                </c:pt>
              </c:strCache>
            </c:strRef>
          </c:tx>
          <c:spPr>
            <a:solidFill>
              <a:schemeClr val="tx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&lt; 5</c:v>
                </c:pt>
                <c:pt idx="1">
                  <c:v>5-12</c:v>
                </c:pt>
                <c:pt idx="2">
                  <c:v>13-15</c:v>
                </c:pt>
                <c:pt idx="3">
                  <c:v>16-18</c:v>
                </c:pt>
                <c:pt idx="4">
                  <c:v>19-24</c:v>
                </c:pt>
                <c:pt idx="5">
                  <c:v>25-34</c:v>
                </c:pt>
                <c:pt idx="6">
                  <c:v>35-44</c:v>
                </c:pt>
                <c:pt idx="7">
                  <c:v>45-54</c:v>
                </c:pt>
                <c:pt idx="8">
                  <c:v>55-64</c:v>
                </c:pt>
                <c:pt idx="9">
                  <c:v>65+</c:v>
                </c:pt>
              </c:strCache>
            </c:strRef>
          </c:cat>
          <c:val>
            <c:numRef>
              <c:f>Sheet1!$B$2:$B$11</c:f>
              <c:numCache>
                <c:formatCode>0%</c:formatCode>
                <c:ptCount val="10"/>
                <c:pt idx="1">
                  <c:v>0.09</c:v>
                </c:pt>
                <c:pt idx="2">
                  <c:v>0.05</c:v>
                </c:pt>
                <c:pt idx="3">
                  <c:v>0.04</c:v>
                </c:pt>
                <c:pt idx="4">
                  <c:v>0.03</c:v>
                </c:pt>
                <c:pt idx="5">
                  <c:v>0.05</c:v>
                </c:pt>
                <c:pt idx="6">
                  <c:v>0.19</c:v>
                </c:pt>
                <c:pt idx="7">
                  <c:v>0.27</c:v>
                </c:pt>
                <c:pt idx="8">
                  <c:v>0.21</c:v>
                </c:pt>
                <c:pt idx="9">
                  <c:v>7.0000000000000007E-2</c:v>
                </c:pt>
              </c:numCache>
            </c:numRef>
          </c:val>
          <c:extLst>
            <c:ext xmlns:c16="http://schemas.microsoft.com/office/drawing/2014/chart" uri="{C3380CC4-5D6E-409C-BE32-E72D297353CC}">
              <c16:uniqueId val="{00000000-4280-4106-B111-3C002AF0D825}"/>
            </c:ext>
          </c:extLst>
        </c:ser>
        <c:dLbls>
          <c:showLegendKey val="0"/>
          <c:showVal val="0"/>
          <c:showCatName val="0"/>
          <c:showSerName val="0"/>
          <c:showPercent val="0"/>
          <c:showBubbleSize val="0"/>
        </c:dLbls>
        <c:gapWidth val="0"/>
        <c:overlap val="100"/>
        <c:axId val="765245600"/>
        <c:axId val="765246384"/>
      </c:barChart>
      <c:catAx>
        <c:axId val="765245600"/>
        <c:scaling>
          <c:orientation val="minMax"/>
        </c:scaling>
        <c:delete val="0"/>
        <c:axPos val="l"/>
        <c:numFmt formatCode="General" sourceLinked="1"/>
        <c:majorTickMark val="none"/>
        <c:minorTickMark val="none"/>
        <c:tickLblPos val="none"/>
        <c:spPr>
          <a:ln w="25400" cmpd="sng">
            <a:solidFill>
              <a:srgbClr val="000000"/>
            </a:solidFill>
          </a:ln>
        </c:spPr>
        <c:txPr>
          <a:bodyPr/>
          <a:lstStyle/>
          <a:p>
            <a:pPr>
              <a:defRPr>
                <a:solidFill>
                  <a:schemeClr val="tx2"/>
                </a:solidFill>
              </a:defRPr>
            </a:pPr>
            <a:endParaRPr lang="en-US"/>
          </a:p>
        </c:txPr>
        <c:crossAx val="765246384"/>
        <c:crosses val="autoZero"/>
        <c:auto val="1"/>
        <c:lblAlgn val="ctr"/>
        <c:lblOffset val="100"/>
        <c:noMultiLvlLbl val="0"/>
      </c:catAx>
      <c:valAx>
        <c:axId val="765246384"/>
        <c:scaling>
          <c:orientation val="minMax"/>
          <c:max val="0.55000000000000004"/>
          <c:min val="0"/>
        </c:scaling>
        <c:delete val="0"/>
        <c:axPos val="b"/>
        <c:numFmt formatCode="0%" sourceLinked="0"/>
        <c:majorTickMark val="out"/>
        <c:minorTickMark val="none"/>
        <c:tickLblPos val="nextTo"/>
        <c:spPr>
          <a:ln>
            <a:solidFill>
              <a:schemeClr val="bg1"/>
            </a:solidFill>
          </a:ln>
        </c:spPr>
        <c:crossAx val="765245600"/>
        <c:crosses val="autoZero"/>
        <c:crossBetween val="between"/>
        <c:majorUnit val="0.15000000000000002"/>
        <c:minorUnit val="5.000000000000001E-2"/>
      </c:valAx>
      <c:spPr>
        <a:noFill/>
        <a:ln w="25395">
          <a:noFill/>
        </a:ln>
      </c:spPr>
    </c:plotArea>
    <c:plotVisOnly val="1"/>
    <c:dispBlanksAs val="gap"/>
    <c:showDLblsOverMax val="0"/>
  </c:chart>
  <c:txPr>
    <a:bodyPr/>
    <a:lstStyle/>
    <a:p>
      <a:pPr>
        <a:defRPr sz="1000" baseline="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15968503937008"/>
          <c:y val="0"/>
          <c:w val="0.99772738974574893"/>
          <c:h val="1"/>
        </c:manualLayout>
      </c:layout>
      <c:barChart>
        <c:barDir val="bar"/>
        <c:grouping val="clustered"/>
        <c:varyColors val="0"/>
        <c:ser>
          <c:idx val="0"/>
          <c:order val="0"/>
          <c:tx>
            <c:strRef>
              <c:f>Sheet1!$B$1</c:f>
              <c:strCache>
                <c:ptCount val="1"/>
                <c:pt idx="0">
                  <c:v>Male</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&lt; 5</c:v>
                </c:pt>
                <c:pt idx="1">
                  <c:v>5-12</c:v>
                </c:pt>
                <c:pt idx="2">
                  <c:v>13-15</c:v>
                </c:pt>
                <c:pt idx="3">
                  <c:v>16-18</c:v>
                </c:pt>
                <c:pt idx="4">
                  <c:v>19-24</c:v>
                </c:pt>
                <c:pt idx="5">
                  <c:v>25-34</c:v>
                </c:pt>
                <c:pt idx="6">
                  <c:v>35-44</c:v>
                </c:pt>
                <c:pt idx="7">
                  <c:v>45-54</c:v>
                </c:pt>
                <c:pt idx="8">
                  <c:v>55-64</c:v>
                </c:pt>
                <c:pt idx="9">
                  <c:v>65+</c:v>
                </c:pt>
              </c:strCache>
            </c:strRef>
          </c:cat>
          <c:val>
            <c:numRef>
              <c:f>Sheet1!$B$2:$B$11</c:f>
              <c:numCache>
                <c:formatCode>0%</c:formatCode>
                <c:ptCount val="10"/>
                <c:pt idx="0">
                  <c:v>0.01</c:v>
                </c:pt>
                <c:pt idx="1">
                  <c:v>0.09</c:v>
                </c:pt>
                <c:pt idx="2">
                  <c:v>0.09</c:v>
                </c:pt>
                <c:pt idx="3">
                  <c:v>0.03</c:v>
                </c:pt>
                <c:pt idx="4">
                  <c:v>0.01</c:v>
                </c:pt>
                <c:pt idx="5">
                  <c:v>0.09</c:v>
                </c:pt>
                <c:pt idx="6">
                  <c:v>0.13</c:v>
                </c:pt>
                <c:pt idx="7">
                  <c:v>0.28000000000000003</c:v>
                </c:pt>
                <c:pt idx="8">
                  <c:v>0.19</c:v>
                </c:pt>
                <c:pt idx="9">
                  <c:v>0.08</c:v>
                </c:pt>
              </c:numCache>
            </c:numRef>
          </c:val>
          <c:extLst>
            <c:ext xmlns:c16="http://schemas.microsoft.com/office/drawing/2014/chart" uri="{C3380CC4-5D6E-409C-BE32-E72D297353CC}">
              <c16:uniqueId val="{00000000-4C88-4E38-A8DC-1D5E43B92B8F}"/>
            </c:ext>
          </c:extLst>
        </c:ser>
        <c:dLbls>
          <c:showLegendKey val="0"/>
          <c:showVal val="0"/>
          <c:showCatName val="0"/>
          <c:showSerName val="0"/>
          <c:showPercent val="0"/>
          <c:showBubbleSize val="0"/>
        </c:dLbls>
        <c:gapWidth val="0"/>
        <c:overlap val="100"/>
        <c:axId val="765250304"/>
        <c:axId val="765250696"/>
      </c:barChart>
      <c:catAx>
        <c:axId val="765250304"/>
        <c:scaling>
          <c:orientation val="minMax"/>
        </c:scaling>
        <c:delete val="0"/>
        <c:axPos val="r"/>
        <c:numFmt formatCode="General" sourceLinked="1"/>
        <c:majorTickMark val="none"/>
        <c:minorTickMark val="none"/>
        <c:tickLblPos val="none"/>
        <c:spPr>
          <a:ln w="25400" cmpd="sng">
            <a:solidFill>
              <a:srgbClr val="000000"/>
            </a:solidFill>
          </a:ln>
        </c:spPr>
        <c:txPr>
          <a:bodyPr/>
          <a:lstStyle/>
          <a:p>
            <a:pPr>
              <a:defRPr>
                <a:solidFill>
                  <a:schemeClr val="tx2"/>
                </a:solidFill>
              </a:defRPr>
            </a:pPr>
            <a:endParaRPr lang="en-US"/>
          </a:p>
        </c:txPr>
        <c:crossAx val="765250696"/>
        <c:crosses val="autoZero"/>
        <c:auto val="1"/>
        <c:lblAlgn val="ctr"/>
        <c:lblOffset val="100"/>
        <c:noMultiLvlLbl val="0"/>
      </c:catAx>
      <c:valAx>
        <c:axId val="765250696"/>
        <c:scaling>
          <c:orientation val="maxMin"/>
          <c:max val="0.55000000000000004"/>
          <c:min val="0"/>
        </c:scaling>
        <c:delete val="0"/>
        <c:axPos val="b"/>
        <c:numFmt formatCode="0%" sourceLinked="1"/>
        <c:majorTickMark val="out"/>
        <c:minorTickMark val="none"/>
        <c:tickLblPos val="nextTo"/>
        <c:spPr>
          <a:ln>
            <a:solidFill>
              <a:schemeClr val="bg1"/>
            </a:solidFill>
          </a:ln>
        </c:spPr>
        <c:crossAx val="765250304"/>
        <c:crosses val="autoZero"/>
        <c:crossBetween val="between"/>
        <c:majorUnit val="0.15000000000000002"/>
        <c:minorUnit val="0.1"/>
      </c:valAx>
      <c:spPr>
        <a:noFill/>
        <a:ln w="25395">
          <a:noFill/>
        </a:ln>
      </c:spPr>
    </c:plotArea>
    <c:plotVisOnly val="1"/>
    <c:dispBlanksAs val="gap"/>
    <c:showDLblsOverMax val="0"/>
  </c:chart>
  <c:txPr>
    <a:bodyPr/>
    <a:lstStyle/>
    <a:p>
      <a:pPr>
        <a:defRPr sz="1000" baseline="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93660523758652"/>
          <c:y val="0.1506417642626508"/>
          <c:w val="0.55185561653246606"/>
          <c:h val="0.67876183645304"/>
        </c:manualLayout>
      </c:layout>
      <c:doughnutChart>
        <c:varyColors val="1"/>
        <c:ser>
          <c:idx val="0"/>
          <c:order val="0"/>
          <c:tx>
            <c:strRef>
              <c:f>Sheet1!$B$1</c:f>
              <c:strCache>
                <c:ptCount val="1"/>
                <c:pt idx="0">
                  <c:v>FEMALE</c:v>
                </c:pt>
              </c:strCache>
            </c:strRef>
          </c:tx>
          <c:dPt>
            <c:idx val="0"/>
            <c:bubble3D val="0"/>
            <c:spPr>
              <a:solidFill>
                <a:schemeClr val="bg1">
                  <a:lumMod val="75000"/>
                </a:schemeClr>
              </a:solidFill>
            </c:spPr>
            <c:extLst>
              <c:ext xmlns:c16="http://schemas.microsoft.com/office/drawing/2014/chart" uri="{C3380CC4-5D6E-409C-BE32-E72D297353CC}">
                <c16:uniqueId val="{00000001-83EE-4E97-AF33-CE212DBD5F62}"/>
              </c:ext>
            </c:extLst>
          </c:dPt>
          <c:dPt>
            <c:idx val="1"/>
            <c:bubble3D val="0"/>
            <c:spPr>
              <a:solidFill>
                <a:schemeClr val="accent6"/>
              </a:solidFill>
            </c:spPr>
            <c:extLst>
              <c:ext xmlns:c16="http://schemas.microsoft.com/office/drawing/2014/chart" uri="{C3380CC4-5D6E-409C-BE32-E72D297353CC}">
                <c16:uniqueId val="{00000003-83EE-4E97-AF33-CE212DBD5F62}"/>
              </c:ext>
            </c:extLst>
          </c:dPt>
          <c:dLbls>
            <c:dLbl>
              <c:idx val="1"/>
              <c:layout>
                <c:manualLayout>
                  <c:x val="-1.7824079840649879E-2"/>
                  <c:y val="-3.3231657171907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EE-4E97-AF33-CE212DBD5F62}"/>
                </c:ext>
              </c:extLst>
            </c:dLbl>
            <c:spPr>
              <a:noFill/>
              <a:ln>
                <a:noFill/>
              </a:ln>
              <a:effectLst/>
            </c:spPr>
            <c:txPr>
              <a:bodyPr/>
              <a:lstStyle/>
              <a:p>
                <a:pPr>
                  <a:defRPr sz="11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0.32</c:v>
                </c:pt>
                <c:pt idx="1">
                  <c:v>0.68</c:v>
                </c:pt>
              </c:numCache>
            </c:numRef>
          </c:val>
          <c:extLst>
            <c:ext xmlns:c16="http://schemas.microsoft.com/office/drawing/2014/chart" uri="{C3380CC4-5D6E-409C-BE32-E72D297353CC}">
              <c16:uniqueId val="{00000008-83EE-4E97-AF33-CE212DBD5F62}"/>
            </c:ext>
          </c:extLst>
        </c:ser>
        <c:dLbls>
          <c:showLegendKey val="0"/>
          <c:showVal val="0"/>
          <c:showCatName val="0"/>
          <c:showSerName val="0"/>
          <c:showPercent val="0"/>
          <c:showBubbleSize val="0"/>
          <c:showLeaderLines val="1"/>
        </c:dLbls>
        <c:firstSliceAng val="0"/>
        <c:holeSize val="65"/>
      </c:doughnutChart>
      <c:spPr>
        <a:noFill/>
        <a:ln w="25398">
          <a:noFill/>
        </a:ln>
      </c:spPr>
    </c:plotArea>
    <c:plotVisOnly val="1"/>
    <c:dispBlanksAs val="zero"/>
    <c:showDLblsOverMax val="0"/>
  </c:chart>
  <c:txPr>
    <a:bodyPr/>
    <a:lstStyle/>
    <a:p>
      <a:pPr>
        <a:defRPr sz="1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93660523758652"/>
          <c:y val="0.1506417642626508"/>
          <c:w val="0.55185561653246606"/>
          <c:h val="0.67876183645304"/>
        </c:manualLayout>
      </c:layout>
      <c:doughnutChart>
        <c:varyColors val="1"/>
        <c:ser>
          <c:idx val="0"/>
          <c:order val="0"/>
          <c:tx>
            <c:strRef>
              <c:f>Sheet1!$B$1</c:f>
              <c:strCache>
                <c:ptCount val="1"/>
                <c:pt idx="0">
                  <c:v>MALE</c:v>
                </c:pt>
              </c:strCache>
            </c:strRef>
          </c:tx>
          <c:dPt>
            <c:idx val="0"/>
            <c:bubble3D val="0"/>
            <c:spPr>
              <a:solidFill>
                <a:schemeClr val="accent1"/>
              </a:solidFill>
            </c:spPr>
            <c:extLst>
              <c:ext xmlns:c16="http://schemas.microsoft.com/office/drawing/2014/chart" uri="{C3380CC4-5D6E-409C-BE32-E72D297353CC}">
                <c16:uniqueId val="{00000001-5FED-4A52-A701-2C4A284EA3A3}"/>
              </c:ext>
            </c:extLst>
          </c:dPt>
          <c:dPt>
            <c:idx val="1"/>
            <c:bubble3D val="0"/>
            <c:spPr>
              <a:solidFill>
                <a:schemeClr val="bg1">
                  <a:lumMod val="75000"/>
                </a:schemeClr>
              </a:solidFill>
            </c:spPr>
            <c:extLst>
              <c:ext xmlns:c16="http://schemas.microsoft.com/office/drawing/2014/chart" uri="{C3380CC4-5D6E-409C-BE32-E72D297353CC}">
                <c16:uniqueId val="{00000003-5FED-4A52-A701-2C4A284EA3A3}"/>
              </c:ext>
            </c:extLst>
          </c:dPt>
          <c:dLbls>
            <c:dLbl>
              <c:idx val="0"/>
              <c:layout>
                <c:manualLayout>
                  <c:x val="-4.0104530509175798E-2"/>
                  <c:y val="-4.2726416363880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ED-4A52-A701-2C4A284EA3A3}"/>
                </c:ext>
              </c:extLst>
            </c:dLbl>
            <c:dLbl>
              <c:idx val="1"/>
              <c:delete val="1"/>
              <c:extLst>
                <c:ext xmlns:c15="http://schemas.microsoft.com/office/drawing/2012/chart" uri="{CE6537A1-D6FC-4f65-9D91-7224C49458BB}"/>
                <c:ext xmlns:c16="http://schemas.microsoft.com/office/drawing/2014/chart" uri="{C3380CC4-5D6E-409C-BE32-E72D297353CC}">
                  <c16:uniqueId val="{00000003-5FED-4A52-A701-2C4A284EA3A3}"/>
                </c:ext>
              </c:extLst>
            </c:dLbl>
            <c:dLbl>
              <c:idx val="2"/>
              <c:numFmt formatCode="0%" sourceLinked="0"/>
              <c:spPr/>
              <c:txPr>
                <a:bodyPr/>
                <a:lstStyle/>
                <a:p>
                  <a:pPr>
                    <a:defRPr sz="1100" b="1" i="0" u="none" strike="noStrike" baseline="0">
                      <a:solidFill>
                        <a:schemeClr val="bg1"/>
                      </a:solidFill>
                      <a:latin typeface="+mn-lt"/>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4-66BB-40F1-84C0-A14D9E1DEF7C}"/>
                </c:ext>
              </c:extLst>
            </c:dLbl>
            <c:numFmt formatCode="0%" sourceLinked="0"/>
            <c:spPr>
              <a:noFill/>
              <a:ln>
                <a:noFill/>
              </a:ln>
              <a:effectLst/>
            </c:spPr>
            <c:txPr>
              <a:bodyPr/>
              <a:lstStyle/>
              <a:p>
                <a:pPr>
                  <a:defRPr sz="1100" b="1" i="0" u="none" strike="noStrike" baseline="0">
                    <a:solidFill>
                      <a:srgbClr val="FFFFFF"/>
                    </a:solidFill>
                    <a:latin typeface="+mn-lt"/>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0.32</c:v>
                </c:pt>
                <c:pt idx="1">
                  <c:v>0.67999999999999994</c:v>
                </c:pt>
              </c:numCache>
            </c:numRef>
          </c:val>
          <c:extLst>
            <c:ext xmlns:c16="http://schemas.microsoft.com/office/drawing/2014/chart" uri="{C3380CC4-5D6E-409C-BE32-E72D297353CC}">
              <c16:uniqueId val="{00000008-5FED-4A52-A701-2C4A284EA3A3}"/>
            </c:ext>
          </c:extLst>
        </c:ser>
        <c:dLbls>
          <c:showLegendKey val="0"/>
          <c:showVal val="0"/>
          <c:showCatName val="0"/>
          <c:showSerName val="0"/>
          <c:showPercent val="0"/>
          <c:showBubbleSize val="0"/>
          <c:showLeaderLines val="0"/>
        </c:dLbls>
        <c:firstSliceAng val="0"/>
        <c:holeSize val="65"/>
      </c:doughnutChart>
      <c:spPr>
        <a:noFill/>
        <a:ln w="25398">
          <a:noFill/>
        </a:ln>
      </c:spPr>
    </c:plotArea>
    <c:plotVisOnly val="1"/>
    <c:dispBlanksAs val="zero"/>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Sheet1!$A$2</c:f>
              <c:strCache>
                <c:ptCount val="1"/>
                <c:pt idx="0">
                  <c:v>Up to All sports total (for 2019 results). Other waves put T2B number in this row</c:v>
                </c:pt>
              </c:strCache>
            </c:strRef>
          </c:tx>
          <c:spPr>
            <a:solidFill>
              <a:schemeClr val="bg1">
                <a:lumMod val="75000"/>
              </a:schemeClr>
            </a:solidFill>
            <a:ln>
              <a:noFill/>
            </a:ln>
            <a:effectLst/>
          </c:spPr>
          <c:invertIfNegative val="0"/>
          <c:dLbls>
            <c:dLbl>
              <c:idx val="0"/>
              <c:layout>
                <c:manualLayout>
                  <c:x val="-5.037407710327649E-3"/>
                  <c:y val="-7.6562104623622854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Barlow"/>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9650927477988114"/>
                      <c:h val="0.17761648499545632"/>
                    </c:manualLayout>
                  </c15:layout>
                </c:ext>
                <c:ext xmlns:c16="http://schemas.microsoft.com/office/drawing/2014/chart" uri="{C3380CC4-5D6E-409C-BE32-E72D297353CC}">
                  <c16:uniqueId val="{00000000-2BD3-4B4F-B388-4663359325B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arlow"/>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Waka Ama
2020 (n=464)</c:v>
                </c:pt>
                <c:pt idx="1">
                  <c:v>Total 
Waka Ama 
2018 (n=514)</c:v>
                </c:pt>
                <c:pt idx="2">
                  <c:v>Total 
Waka Ama 
2017 (n=306)</c:v>
                </c:pt>
              </c:strCache>
            </c:strRef>
          </c:cat>
          <c:val>
            <c:numRef>
              <c:f>Sheet1!$B$2:$D$2</c:f>
              <c:numCache>
                <c:formatCode>0%</c:formatCode>
                <c:ptCount val="3"/>
                <c:pt idx="0">
                  <c:v>0.62</c:v>
                </c:pt>
                <c:pt idx="1">
                  <c:v>0.62</c:v>
                </c:pt>
                <c:pt idx="2">
                  <c:v>0.62</c:v>
                </c:pt>
              </c:numCache>
            </c:numRef>
          </c:val>
          <c:extLst>
            <c:ext xmlns:c16="http://schemas.microsoft.com/office/drawing/2014/chart" uri="{C3380CC4-5D6E-409C-BE32-E72D297353CC}">
              <c16:uniqueId val="{00000001-2BD3-4B4F-B388-4663359325BF}"/>
            </c:ext>
          </c:extLst>
        </c:ser>
        <c:ser>
          <c:idx val="0"/>
          <c:order val="1"/>
          <c:tx>
            <c:strRef>
              <c:f>Sheet1!$A$3</c:f>
              <c:strCache>
                <c:ptCount val="1"/>
                <c:pt idx="0">
                  <c:v>Anything above all sports total</c:v>
                </c:pt>
              </c:strCache>
            </c:strRef>
          </c:tx>
          <c:spPr>
            <a:solidFill>
              <a:schemeClr val="accent5"/>
            </a:solidFill>
            <a:ln>
              <a:noFill/>
            </a:ln>
            <a:effectLst/>
          </c:spPr>
          <c:invertIfNegative val="0"/>
          <c:cat>
            <c:strRef>
              <c:f>Sheet1!$B$1:$D$1</c:f>
              <c:strCache>
                <c:ptCount val="3"/>
                <c:pt idx="0">
                  <c:v>Total 
Waka Ama
2020 (n=464)</c:v>
                </c:pt>
                <c:pt idx="1">
                  <c:v>Total 
Waka Ama 
2018 (n=514)</c:v>
                </c:pt>
                <c:pt idx="2">
                  <c:v>Total 
Waka Ama 
2017 (n=306)</c:v>
                </c:pt>
              </c:strCache>
            </c:strRef>
          </c:cat>
          <c:val>
            <c:numRef>
              <c:f>Sheet1!$B$3:$D$3</c:f>
              <c:numCache>
                <c:formatCode>General</c:formatCode>
                <c:ptCount val="3"/>
              </c:numCache>
            </c:numRef>
          </c:val>
          <c:extLst>
            <c:ext xmlns:c16="http://schemas.microsoft.com/office/drawing/2014/chart" uri="{C3380CC4-5D6E-409C-BE32-E72D297353CC}">
              <c16:uniqueId val="{00000002-2BD3-4B4F-B388-4663359325BF}"/>
            </c:ext>
          </c:extLst>
        </c:ser>
        <c:dLbls>
          <c:showLegendKey val="0"/>
          <c:showVal val="0"/>
          <c:showCatName val="0"/>
          <c:showSerName val="0"/>
          <c:showPercent val="0"/>
          <c:showBubbleSize val="0"/>
        </c:dLbls>
        <c:gapWidth val="150"/>
        <c:overlap val="100"/>
        <c:axId val="765258536"/>
        <c:axId val="765265984"/>
      </c:barChart>
      <c:catAx>
        <c:axId val="7652585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arlow"/>
                <a:ea typeface="+mn-ea"/>
                <a:cs typeface="+mn-cs"/>
              </a:defRPr>
            </a:pPr>
            <a:endParaRPr lang="en-US"/>
          </a:p>
        </c:txPr>
        <c:crossAx val="765265984"/>
        <c:crosses val="autoZero"/>
        <c:auto val="1"/>
        <c:lblAlgn val="ctr"/>
        <c:lblOffset val="100"/>
        <c:noMultiLvlLbl val="0"/>
      </c:catAx>
      <c:valAx>
        <c:axId val="765265984"/>
        <c:scaling>
          <c:orientation val="minMax"/>
          <c:max val="1"/>
        </c:scaling>
        <c:delete val="1"/>
        <c:axPos val="l"/>
        <c:numFmt formatCode="0%" sourceLinked="1"/>
        <c:majorTickMark val="out"/>
        <c:minorTickMark val="none"/>
        <c:tickLblPos val="nextTo"/>
        <c:crossAx val="765258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Sheet1!$A$2</c:f>
              <c:strCache>
                <c:ptCount val="1"/>
                <c:pt idx="0">
                  <c:v>Up to All sports total (for 2019 results). Other waves put T2B number in this row</c:v>
                </c:pt>
              </c:strCache>
            </c:strRef>
          </c:tx>
          <c:spPr>
            <a:solidFill>
              <a:schemeClr val="bg1">
                <a:lumMod val="75000"/>
              </a:schemeClr>
            </a:solidFill>
            <a:ln>
              <a:noFill/>
            </a:ln>
            <a:effectLst/>
          </c:spPr>
          <c:invertIfNegative val="0"/>
          <c:dLbls>
            <c:dLbl>
              <c:idx val="0"/>
              <c:layout>
                <c:manualLayout>
                  <c:x val="-1.1543925979749503E-17"/>
                  <c:y val="-0.22526427810819091"/>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Barlow"/>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0658409020053642"/>
                      <c:h val="0.32631865848002445"/>
                    </c:manualLayout>
                  </c15:layout>
                </c:ext>
                <c:ext xmlns:c16="http://schemas.microsoft.com/office/drawing/2014/chart" uri="{C3380CC4-5D6E-409C-BE32-E72D297353CC}">
                  <c16:uniqueId val="{00000000-2BD3-4B4F-B388-4663359325B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arlow"/>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Waka Ama
2020 (n=462)</c:v>
                </c:pt>
                <c:pt idx="1">
                  <c:v>Total 
Waka Ama 
2018 (n=512)</c:v>
                </c:pt>
                <c:pt idx="2">
                  <c:v>Total 
Waka Ama 
2017 (n=308)</c:v>
                </c:pt>
              </c:strCache>
            </c:strRef>
          </c:cat>
          <c:val>
            <c:numRef>
              <c:f>Sheet1!$B$2:$D$2</c:f>
              <c:numCache>
                <c:formatCode>0%</c:formatCode>
                <c:ptCount val="3"/>
                <c:pt idx="0">
                  <c:v>0.65</c:v>
                </c:pt>
                <c:pt idx="1">
                  <c:v>0.68</c:v>
                </c:pt>
                <c:pt idx="2">
                  <c:v>0.69</c:v>
                </c:pt>
              </c:numCache>
            </c:numRef>
          </c:val>
          <c:extLst>
            <c:ext xmlns:c16="http://schemas.microsoft.com/office/drawing/2014/chart" uri="{C3380CC4-5D6E-409C-BE32-E72D297353CC}">
              <c16:uniqueId val="{00000001-2BD3-4B4F-B388-4663359325BF}"/>
            </c:ext>
          </c:extLst>
        </c:ser>
        <c:ser>
          <c:idx val="0"/>
          <c:order val="1"/>
          <c:tx>
            <c:strRef>
              <c:f>Sheet1!$A$3</c:f>
              <c:strCache>
                <c:ptCount val="1"/>
                <c:pt idx="0">
                  <c:v>Anything above all sports total</c:v>
                </c:pt>
              </c:strCache>
            </c:strRef>
          </c:tx>
          <c:spPr>
            <a:solidFill>
              <a:schemeClr val="accent5"/>
            </a:solidFill>
            <a:ln>
              <a:noFill/>
            </a:ln>
            <a:effectLst/>
          </c:spPr>
          <c:invertIfNegative val="0"/>
          <c:cat>
            <c:strRef>
              <c:f>Sheet1!$B$1:$D$1</c:f>
              <c:strCache>
                <c:ptCount val="3"/>
                <c:pt idx="0">
                  <c:v>Total 
Waka Ama
2020 (n=462)</c:v>
                </c:pt>
                <c:pt idx="1">
                  <c:v>Total 
Waka Ama 
2018 (n=512)</c:v>
                </c:pt>
                <c:pt idx="2">
                  <c:v>Total 
Waka Ama 
2017 (n=308)</c:v>
                </c:pt>
              </c:strCache>
            </c:strRef>
          </c:cat>
          <c:val>
            <c:numRef>
              <c:f>Sheet1!$B$3:$D$3</c:f>
              <c:numCache>
                <c:formatCode>General</c:formatCode>
                <c:ptCount val="3"/>
                <c:pt idx="0" formatCode="0%">
                  <c:v>0.01</c:v>
                </c:pt>
              </c:numCache>
            </c:numRef>
          </c:val>
          <c:extLst>
            <c:ext xmlns:c16="http://schemas.microsoft.com/office/drawing/2014/chart" uri="{C3380CC4-5D6E-409C-BE32-E72D297353CC}">
              <c16:uniqueId val="{00000002-2BD3-4B4F-B388-4663359325BF}"/>
            </c:ext>
          </c:extLst>
        </c:ser>
        <c:dLbls>
          <c:showLegendKey val="0"/>
          <c:showVal val="0"/>
          <c:showCatName val="0"/>
          <c:showSerName val="0"/>
          <c:showPercent val="0"/>
          <c:showBubbleSize val="0"/>
        </c:dLbls>
        <c:gapWidth val="150"/>
        <c:overlap val="100"/>
        <c:axId val="765266376"/>
        <c:axId val="765267552"/>
      </c:barChart>
      <c:catAx>
        <c:axId val="7652663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arlow"/>
                <a:ea typeface="+mn-ea"/>
                <a:cs typeface="+mn-cs"/>
              </a:defRPr>
            </a:pPr>
            <a:endParaRPr lang="en-US"/>
          </a:p>
        </c:txPr>
        <c:crossAx val="765267552"/>
        <c:crosses val="autoZero"/>
        <c:auto val="1"/>
        <c:lblAlgn val="ctr"/>
        <c:lblOffset val="100"/>
        <c:noMultiLvlLbl val="0"/>
      </c:catAx>
      <c:valAx>
        <c:axId val="765267552"/>
        <c:scaling>
          <c:orientation val="minMax"/>
          <c:max val="1"/>
        </c:scaling>
        <c:delete val="1"/>
        <c:axPos val="l"/>
        <c:numFmt formatCode="0%" sourceLinked="1"/>
        <c:majorTickMark val="out"/>
        <c:minorTickMark val="none"/>
        <c:tickLblPos val="nextTo"/>
        <c:crossAx val="765266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Sheet1!$A$2</c:f>
              <c:strCache>
                <c:ptCount val="1"/>
                <c:pt idx="0">
                  <c:v>Up to All sports total (for 2019 results). Other waves put T2B number in this row</c:v>
                </c:pt>
              </c:strCache>
            </c:strRef>
          </c:tx>
          <c:spPr>
            <a:solidFill>
              <a:schemeClr val="bg1">
                <a:lumMod val="75000"/>
              </a:schemeClr>
            </a:solidFill>
            <a:ln>
              <a:noFill/>
            </a:ln>
            <a:effectLst/>
          </c:spPr>
          <c:invertIfNegative val="0"/>
          <c:dLbls>
            <c:dLbl>
              <c:idx val="0"/>
              <c:layout>
                <c:manualLayout>
                  <c:x val="-1.1543925979749503E-17"/>
                  <c:y val="-0.22526427810819091"/>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Barlow"/>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0658409020053642"/>
                      <c:h val="0.32631865848002445"/>
                    </c:manualLayout>
                  </c15:layout>
                </c:ext>
                <c:ext xmlns:c16="http://schemas.microsoft.com/office/drawing/2014/chart" uri="{C3380CC4-5D6E-409C-BE32-E72D297353CC}">
                  <c16:uniqueId val="{00000000-2BD3-4B4F-B388-4663359325B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arlow"/>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Waka Ama
2020 (n=465)</c:v>
                </c:pt>
                <c:pt idx="1">
                  <c:v>Total 
Waka Ama 
2018 (n=503)</c:v>
                </c:pt>
                <c:pt idx="2">
                  <c:v>Total 
Waka Ama 
2017 (n=301)</c:v>
                </c:pt>
              </c:strCache>
            </c:strRef>
          </c:cat>
          <c:val>
            <c:numRef>
              <c:f>Sheet1!$B$2:$D$2</c:f>
              <c:numCache>
                <c:formatCode>0%</c:formatCode>
                <c:ptCount val="3"/>
                <c:pt idx="0">
                  <c:v>0.63</c:v>
                </c:pt>
                <c:pt idx="1">
                  <c:v>0.6</c:v>
                </c:pt>
                <c:pt idx="2">
                  <c:v>0.6</c:v>
                </c:pt>
              </c:numCache>
            </c:numRef>
          </c:val>
          <c:extLst>
            <c:ext xmlns:c16="http://schemas.microsoft.com/office/drawing/2014/chart" uri="{C3380CC4-5D6E-409C-BE32-E72D297353CC}">
              <c16:uniqueId val="{00000001-2BD3-4B4F-B388-4663359325BF}"/>
            </c:ext>
          </c:extLst>
        </c:ser>
        <c:ser>
          <c:idx val="0"/>
          <c:order val="1"/>
          <c:tx>
            <c:strRef>
              <c:f>Sheet1!$A$3</c:f>
              <c:strCache>
                <c:ptCount val="1"/>
                <c:pt idx="0">
                  <c:v>Anything above all sports total</c:v>
                </c:pt>
              </c:strCache>
            </c:strRef>
          </c:tx>
          <c:spPr>
            <a:solidFill>
              <a:schemeClr val="accent5"/>
            </a:solidFill>
            <a:ln>
              <a:noFill/>
            </a:ln>
            <a:effectLst/>
          </c:spPr>
          <c:invertIfNegative val="0"/>
          <c:cat>
            <c:strRef>
              <c:f>Sheet1!$B$1:$D$1</c:f>
              <c:strCache>
                <c:ptCount val="3"/>
                <c:pt idx="0">
                  <c:v>Total 
Waka Ama
2020 (n=465)</c:v>
                </c:pt>
                <c:pt idx="1">
                  <c:v>Total 
Waka Ama 
2018 (n=503)</c:v>
                </c:pt>
                <c:pt idx="2">
                  <c:v>Total 
Waka Ama 
2017 (n=301)</c:v>
                </c:pt>
              </c:strCache>
            </c:strRef>
          </c:cat>
          <c:val>
            <c:numRef>
              <c:f>Sheet1!$B$3:$D$3</c:f>
              <c:numCache>
                <c:formatCode>General</c:formatCode>
                <c:ptCount val="3"/>
                <c:pt idx="0" formatCode="0%">
                  <c:v>0.02</c:v>
                </c:pt>
              </c:numCache>
            </c:numRef>
          </c:val>
          <c:extLst>
            <c:ext xmlns:c16="http://schemas.microsoft.com/office/drawing/2014/chart" uri="{C3380CC4-5D6E-409C-BE32-E72D297353CC}">
              <c16:uniqueId val="{00000002-2BD3-4B4F-B388-4663359325BF}"/>
            </c:ext>
          </c:extLst>
        </c:ser>
        <c:dLbls>
          <c:showLegendKey val="0"/>
          <c:showVal val="0"/>
          <c:showCatName val="0"/>
          <c:showSerName val="0"/>
          <c:showPercent val="0"/>
          <c:showBubbleSize val="0"/>
        </c:dLbls>
        <c:gapWidth val="150"/>
        <c:overlap val="100"/>
        <c:axId val="765267944"/>
        <c:axId val="765256184"/>
      </c:barChart>
      <c:catAx>
        <c:axId val="765267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arlow"/>
                <a:ea typeface="+mn-ea"/>
                <a:cs typeface="+mn-cs"/>
              </a:defRPr>
            </a:pPr>
            <a:endParaRPr lang="en-US"/>
          </a:p>
        </c:txPr>
        <c:crossAx val="765256184"/>
        <c:crosses val="autoZero"/>
        <c:auto val="1"/>
        <c:lblAlgn val="ctr"/>
        <c:lblOffset val="100"/>
        <c:noMultiLvlLbl val="0"/>
      </c:catAx>
      <c:valAx>
        <c:axId val="765256184"/>
        <c:scaling>
          <c:orientation val="minMax"/>
          <c:max val="1"/>
        </c:scaling>
        <c:delete val="1"/>
        <c:axPos val="l"/>
        <c:numFmt formatCode="0%" sourceLinked="1"/>
        <c:majorTickMark val="out"/>
        <c:minorTickMark val="none"/>
        <c:tickLblPos val="nextTo"/>
        <c:crossAx val="765267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Sheet1!$A$2</c:f>
              <c:strCache>
                <c:ptCount val="1"/>
                <c:pt idx="0">
                  <c:v>Up to All sports total (for 2019 results). Other waves put T2B number in this row</c:v>
                </c:pt>
              </c:strCache>
            </c:strRef>
          </c:tx>
          <c:spPr>
            <a:solidFill>
              <a:schemeClr val="bg1">
                <a:lumMod val="75000"/>
              </a:schemeClr>
            </a:solidFill>
            <a:ln>
              <a:noFill/>
            </a:ln>
            <a:effectLst/>
          </c:spPr>
          <c:invertIfNegative val="0"/>
          <c:dLbls>
            <c:dLbl>
              <c:idx val="0"/>
              <c:layout>
                <c:manualLayout>
                  <c:x val="-1.1543925979749503E-17"/>
                  <c:y val="-7.6562104623622868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Barlow"/>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0658409020053642"/>
                      <c:h val="0.32631865848002445"/>
                    </c:manualLayout>
                  </c15:layout>
                </c:ext>
                <c:ext xmlns:c16="http://schemas.microsoft.com/office/drawing/2014/chart" uri="{C3380CC4-5D6E-409C-BE32-E72D297353CC}">
                  <c16:uniqueId val="{00000000-5359-4E43-AD51-488A2B41E73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arlow"/>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Waka Ama
2020 (n=450)</c:v>
                </c:pt>
                <c:pt idx="1">
                  <c:v>Total 
Waka Ama 
2018 (n=504)</c:v>
                </c:pt>
                <c:pt idx="2">
                  <c:v>Total 
Waka Ama 
2017 (n=298)</c:v>
                </c:pt>
              </c:strCache>
            </c:strRef>
          </c:cat>
          <c:val>
            <c:numRef>
              <c:f>Sheet1!$B$2:$D$2</c:f>
              <c:numCache>
                <c:formatCode>0%</c:formatCode>
                <c:ptCount val="3"/>
                <c:pt idx="0">
                  <c:v>0.68</c:v>
                </c:pt>
                <c:pt idx="1">
                  <c:v>0.67</c:v>
                </c:pt>
                <c:pt idx="2">
                  <c:v>0.68</c:v>
                </c:pt>
              </c:numCache>
            </c:numRef>
          </c:val>
          <c:extLst>
            <c:ext xmlns:c16="http://schemas.microsoft.com/office/drawing/2014/chart" uri="{C3380CC4-5D6E-409C-BE32-E72D297353CC}">
              <c16:uniqueId val="{00000001-5359-4E43-AD51-488A2B41E731}"/>
            </c:ext>
          </c:extLst>
        </c:ser>
        <c:ser>
          <c:idx val="0"/>
          <c:order val="1"/>
          <c:tx>
            <c:strRef>
              <c:f>Sheet1!$A$3</c:f>
              <c:strCache>
                <c:ptCount val="1"/>
                <c:pt idx="0">
                  <c:v>Anything above all sports total</c:v>
                </c:pt>
              </c:strCache>
            </c:strRef>
          </c:tx>
          <c:spPr>
            <a:solidFill>
              <a:schemeClr val="accent5"/>
            </a:solidFill>
            <a:ln>
              <a:noFill/>
            </a:ln>
            <a:effectLst/>
          </c:spPr>
          <c:invertIfNegative val="0"/>
          <c:cat>
            <c:strRef>
              <c:f>Sheet1!$B$1:$D$1</c:f>
              <c:strCache>
                <c:ptCount val="3"/>
                <c:pt idx="0">
                  <c:v>Total 
Waka Ama
2020 (n=450)</c:v>
                </c:pt>
                <c:pt idx="1">
                  <c:v>Total 
Waka Ama 
2018 (n=504)</c:v>
                </c:pt>
                <c:pt idx="2">
                  <c:v>Total 
Waka Ama 
2017 (n=298)</c:v>
                </c:pt>
              </c:strCache>
            </c:strRef>
          </c:cat>
          <c:val>
            <c:numRef>
              <c:f>Sheet1!$B$3:$D$3</c:f>
              <c:numCache>
                <c:formatCode>General</c:formatCode>
                <c:ptCount val="3"/>
              </c:numCache>
            </c:numRef>
          </c:val>
          <c:extLst>
            <c:ext xmlns:c16="http://schemas.microsoft.com/office/drawing/2014/chart" uri="{C3380CC4-5D6E-409C-BE32-E72D297353CC}">
              <c16:uniqueId val="{00000002-5359-4E43-AD51-488A2B41E731}"/>
            </c:ext>
          </c:extLst>
        </c:ser>
        <c:dLbls>
          <c:showLegendKey val="0"/>
          <c:showVal val="0"/>
          <c:showCatName val="0"/>
          <c:showSerName val="0"/>
          <c:showPercent val="0"/>
          <c:showBubbleSize val="0"/>
        </c:dLbls>
        <c:gapWidth val="150"/>
        <c:overlap val="100"/>
        <c:axId val="765260496"/>
        <c:axId val="765260888"/>
      </c:barChart>
      <c:catAx>
        <c:axId val="7652604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arlow"/>
                <a:ea typeface="+mn-ea"/>
                <a:cs typeface="+mn-cs"/>
              </a:defRPr>
            </a:pPr>
            <a:endParaRPr lang="en-US"/>
          </a:p>
        </c:txPr>
        <c:crossAx val="765260888"/>
        <c:crosses val="autoZero"/>
        <c:auto val="1"/>
        <c:lblAlgn val="ctr"/>
        <c:lblOffset val="100"/>
        <c:noMultiLvlLbl val="0"/>
      </c:catAx>
      <c:valAx>
        <c:axId val="765260888"/>
        <c:scaling>
          <c:orientation val="minMax"/>
          <c:max val="1"/>
        </c:scaling>
        <c:delete val="1"/>
        <c:axPos val="l"/>
        <c:numFmt formatCode="0%" sourceLinked="1"/>
        <c:majorTickMark val="out"/>
        <c:minorTickMark val="none"/>
        <c:tickLblPos val="nextTo"/>
        <c:crossAx val="765260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5812834004891592"/>
          <c:h val="0.66185933982947021"/>
        </c:manualLayout>
      </c:layout>
      <c:barChart>
        <c:barDir val="col"/>
        <c:grouping val="percentStacked"/>
        <c:varyColors val="0"/>
        <c:ser>
          <c:idx val="1"/>
          <c:order val="0"/>
          <c:tx>
            <c:strRef>
              <c:f>Sheet2!$A$3</c:f>
              <c:strCache>
                <c:ptCount val="1"/>
                <c:pt idx="0">
                  <c:v>Likely</c:v>
                </c:pt>
              </c:strCache>
            </c:strRef>
          </c:tx>
          <c:spPr>
            <a:solidFill>
              <a:schemeClr val="accent3">
                <a:lumMod val="40000"/>
                <a:lumOff val="60000"/>
              </a:schemeClr>
            </a:solidFill>
          </c:spPr>
          <c:invertIfNegative val="0"/>
          <c:dLbls>
            <c:spPr>
              <a:noFill/>
              <a:ln>
                <a:noFill/>
              </a:ln>
              <a:effectLst/>
            </c:spPr>
            <c:txPr>
              <a:bodyPr/>
              <a:lstStyle/>
              <a:p>
                <a:pPr algn="ctr">
                  <a:defRPr lang="en-US" sz="1000" b="1" i="0" u="none" strike="noStrike" kern="1200" baseline="0">
                    <a:solidFill>
                      <a:srgbClr val="FFFFFF"/>
                    </a:solidFill>
                    <a:latin typeface="Barlow"/>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Sheet2!$B$1:$E$1</c:f>
              <c:strCache>
                <c:ptCount val="4"/>
                <c:pt idx="0">
                  <c:v>Total 
Waka Ama
2020
(n=467)</c:v>
                </c:pt>
                <c:pt idx="1">
                  <c:v>Total 
Waka Ama
2018
(n=522)</c:v>
                </c:pt>
                <c:pt idx="2">
                  <c:v>Total 
Waka Ama
2017
(n=307)</c:v>
                </c:pt>
                <c:pt idx="3">
                  <c:v>All Sports
2019/20
(n=37,518)</c:v>
                </c:pt>
              </c:strCache>
            </c:strRef>
          </c:cat>
          <c:val>
            <c:numRef>
              <c:f>Sheet2!$B$3:$E$3</c:f>
              <c:numCache>
                <c:formatCode>0%</c:formatCode>
                <c:ptCount val="4"/>
                <c:pt idx="0">
                  <c:v>0.3</c:v>
                </c:pt>
                <c:pt idx="1">
                  <c:v>0.3</c:v>
                </c:pt>
                <c:pt idx="2">
                  <c:v>0.31</c:v>
                </c:pt>
                <c:pt idx="3">
                  <c:v>0.33</c:v>
                </c:pt>
              </c:numCache>
            </c:numRef>
          </c:val>
          <c:extLst>
            <c:ext xmlns:c16="http://schemas.microsoft.com/office/drawing/2014/chart" uri="{C3380CC4-5D6E-409C-BE32-E72D297353CC}">
              <c16:uniqueId val="{00000001-FDE0-440E-99BF-A3ABE2C628F0}"/>
            </c:ext>
          </c:extLst>
        </c:ser>
        <c:ser>
          <c:idx val="0"/>
          <c:order val="1"/>
          <c:tx>
            <c:strRef>
              <c:f>Sheet2!$A$2</c:f>
              <c:strCache>
                <c:ptCount val="1"/>
                <c:pt idx="0">
                  <c:v>Very likely</c:v>
                </c:pt>
              </c:strCache>
            </c:strRef>
          </c:tx>
          <c:spPr>
            <a:solidFill>
              <a:schemeClr val="accent3"/>
            </a:solidFill>
            <a:ln>
              <a:solidFill>
                <a:schemeClr val="accent3"/>
              </a:solidFill>
            </a:ln>
          </c:spPr>
          <c:invertIfNegative val="0"/>
          <c:dPt>
            <c:idx val="0"/>
            <c:invertIfNegative val="0"/>
            <c:bubble3D val="0"/>
            <c:extLst>
              <c:ext xmlns:c16="http://schemas.microsoft.com/office/drawing/2014/chart" uri="{C3380CC4-5D6E-409C-BE32-E72D297353CC}">
                <c16:uniqueId val="{00000002-FDE0-440E-99BF-A3ABE2C628F0}"/>
              </c:ext>
            </c:extLst>
          </c:dPt>
          <c:dPt>
            <c:idx val="1"/>
            <c:invertIfNegative val="0"/>
            <c:bubble3D val="0"/>
            <c:extLst>
              <c:ext xmlns:c16="http://schemas.microsoft.com/office/drawing/2014/chart" uri="{C3380CC4-5D6E-409C-BE32-E72D297353CC}">
                <c16:uniqueId val="{00000003-FDE0-440E-99BF-A3ABE2C628F0}"/>
              </c:ext>
            </c:extLst>
          </c:dPt>
          <c:dPt>
            <c:idx val="2"/>
            <c:invertIfNegative val="0"/>
            <c:bubble3D val="0"/>
            <c:extLst>
              <c:ext xmlns:c16="http://schemas.microsoft.com/office/drawing/2014/chart" uri="{C3380CC4-5D6E-409C-BE32-E72D297353CC}">
                <c16:uniqueId val="{00000004-FDE0-440E-99BF-A3ABE2C628F0}"/>
              </c:ext>
            </c:extLst>
          </c:dPt>
          <c:dPt>
            <c:idx val="3"/>
            <c:invertIfNegative val="0"/>
            <c:bubble3D val="0"/>
            <c:extLst>
              <c:ext xmlns:c16="http://schemas.microsoft.com/office/drawing/2014/chart" uri="{C3380CC4-5D6E-409C-BE32-E72D297353CC}">
                <c16:uniqueId val="{00000005-FDE0-440E-99BF-A3ABE2C628F0}"/>
              </c:ext>
            </c:extLst>
          </c:dPt>
          <c:dLbls>
            <c:dLbl>
              <c:idx val="0"/>
              <c:spPr>
                <a:ln w="19050">
                  <a:solidFill>
                    <a:srgbClr val="218535"/>
                  </a:solidFill>
                </a:ln>
              </c:spPr>
              <c:txPr>
                <a:bodyPr/>
                <a:lstStyle/>
                <a:p>
                  <a:pPr>
                    <a:defRPr sz="1000" b="1">
                      <a:solidFill>
                        <a:schemeClr val="bg1"/>
                      </a:solidFill>
                      <a:latin typeface="Barlow"/>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FDE0-440E-99BF-A3ABE2C628F0}"/>
                </c:ext>
              </c:extLst>
            </c:dLbl>
            <c:spPr>
              <a:noFill/>
              <a:ln>
                <a:noFill/>
              </a:ln>
              <a:effectLst/>
            </c:spPr>
            <c:txPr>
              <a:bodyPr/>
              <a:lstStyle/>
              <a:p>
                <a:pPr>
                  <a:defRPr sz="1000" b="1">
                    <a:solidFill>
                      <a:schemeClr val="bg1"/>
                    </a:solidFill>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Sheet2!$B$1:$E$1</c:f>
              <c:strCache>
                <c:ptCount val="4"/>
                <c:pt idx="0">
                  <c:v>Total 
Waka Ama
2020
(n=467)</c:v>
                </c:pt>
                <c:pt idx="1">
                  <c:v>Total 
Waka Ama
2018
(n=522)</c:v>
                </c:pt>
                <c:pt idx="2">
                  <c:v>Total 
Waka Ama
2017
(n=307)</c:v>
                </c:pt>
                <c:pt idx="3">
                  <c:v>All Sports
2019/20
(n=37,518)</c:v>
                </c:pt>
              </c:strCache>
            </c:strRef>
          </c:cat>
          <c:val>
            <c:numRef>
              <c:f>Sheet2!$B$2:$E$2</c:f>
              <c:numCache>
                <c:formatCode>0%</c:formatCode>
                <c:ptCount val="4"/>
                <c:pt idx="0">
                  <c:v>0.4</c:v>
                </c:pt>
                <c:pt idx="1">
                  <c:v>0.37</c:v>
                </c:pt>
                <c:pt idx="2">
                  <c:v>0.41</c:v>
                </c:pt>
                <c:pt idx="3">
                  <c:v>0.33</c:v>
                </c:pt>
              </c:numCache>
            </c:numRef>
          </c:val>
          <c:extLst>
            <c:ext xmlns:c16="http://schemas.microsoft.com/office/drawing/2014/chart" uri="{C3380CC4-5D6E-409C-BE32-E72D297353CC}">
              <c16:uniqueId val="{00000006-FDE0-440E-99BF-A3ABE2C628F0}"/>
            </c:ext>
          </c:extLst>
        </c:ser>
        <c:ser>
          <c:idx val="2"/>
          <c:order val="2"/>
          <c:tx>
            <c:strRef>
              <c:f>Sheet2!$A$4</c:f>
              <c:strCache>
                <c:ptCount val="1"/>
                <c:pt idx="0">
                  <c:v>Somewhat likely</c:v>
                </c:pt>
              </c:strCache>
            </c:strRef>
          </c:tx>
          <c:spPr>
            <a:solidFill>
              <a:schemeClr val="bg2"/>
            </a:solidFill>
          </c:spPr>
          <c:invertIfNegative val="0"/>
          <c:dLbls>
            <c:numFmt formatCode="##%;##%" sourceLinked="0"/>
            <c:spPr>
              <a:noFill/>
              <a:ln>
                <a:noFill/>
              </a:ln>
              <a:effectLst/>
            </c:spPr>
            <c:txPr>
              <a:bodyPr/>
              <a:lstStyle/>
              <a:p>
                <a:pPr>
                  <a:defRPr sz="1000">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Sheet2!$B$1:$E$1</c:f>
              <c:strCache>
                <c:ptCount val="4"/>
                <c:pt idx="0">
                  <c:v>Total 
Waka Ama
2020
(n=467)</c:v>
                </c:pt>
                <c:pt idx="1">
                  <c:v>Total 
Waka Ama
2018
(n=522)</c:v>
                </c:pt>
                <c:pt idx="2">
                  <c:v>Total 
Waka Ama
2017
(n=307)</c:v>
                </c:pt>
                <c:pt idx="3">
                  <c:v>All Sports
2019/20
(n=37,518)</c:v>
                </c:pt>
              </c:strCache>
            </c:strRef>
          </c:cat>
          <c:val>
            <c:numRef>
              <c:f>Sheet2!$B$4:$E$4</c:f>
              <c:numCache>
                <c:formatCode>0%</c:formatCode>
                <c:ptCount val="4"/>
                <c:pt idx="0">
                  <c:v>-0.24</c:v>
                </c:pt>
                <c:pt idx="1">
                  <c:v>-0.24</c:v>
                </c:pt>
                <c:pt idx="2">
                  <c:v>-0.22</c:v>
                </c:pt>
                <c:pt idx="3">
                  <c:v>-0.26</c:v>
                </c:pt>
              </c:numCache>
            </c:numRef>
          </c:val>
          <c:extLst>
            <c:ext xmlns:c16="http://schemas.microsoft.com/office/drawing/2014/chart" uri="{C3380CC4-5D6E-409C-BE32-E72D297353CC}">
              <c16:uniqueId val="{0000000B-FDE0-440E-99BF-A3ABE2C628F0}"/>
            </c:ext>
          </c:extLst>
        </c:ser>
        <c:ser>
          <c:idx val="3"/>
          <c:order val="3"/>
          <c:tx>
            <c:strRef>
              <c:f>Sheet2!$A$5</c:f>
              <c:strCache>
                <c:ptCount val="1"/>
                <c:pt idx="0">
                  <c:v>Unlikely</c:v>
                </c:pt>
              </c:strCache>
            </c:strRef>
          </c:tx>
          <c:spPr>
            <a:solidFill>
              <a:schemeClr val="bg1">
                <a:lumMod val="75000"/>
              </a:schemeClr>
            </a:solidFill>
          </c:spPr>
          <c:invertIfNegative val="0"/>
          <c:dLbls>
            <c:dLbl>
              <c:idx val="0"/>
              <c:layout>
                <c:manualLayout>
                  <c:x val="1.9398409992268641E-2"/>
                  <c:y val="9.065397846446058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54-475C-BD6F-5CC8207333DB}"/>
                </c:ext>
              </c:extLst>
            </c:dLbl>
            <c:dLbl>
              <c:idx val="1"/>
              <c:layout>
                <c:manualLayout>
                  <c:x val="-2.263147832431341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54-475C-BD6F-5CC8207333DB}"/>
                </c:ext>
              </c:extLst>
            </c:dLbl>
            <c:dLbl>
              <c:idx val="2"/>
              <c:layout>
                <c:manualLayout>
                  <c:x val="-1.293227332817909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54-475C-BD6F-5CC8207333DB}"/>
                </c:ext>
              </c:extLst>
            </c:dLbl>
            <c:dLbl>
              <c:idx val="3"/>
              <c:layout>
                <c:manualLayout>
                  <c:x val="-1.778187582624625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54-475C-BD6F-5CC8207333DB}"/>
                </c:ext>
              </c:extLst>
            </c:dLbl>
            <c:numFmt formatCode="##%;##%" sourceLinked="0"/>
            <c:spPr>
              <a:noFill/>
              <a:ln>
                <a:noFill/>
              </a:ln>
              <a:effectLst/>
            </c:spPr>
            <c:txPr>
              <a:bodyPr/>
              <a:lstStyle/>
              <a:p>
                <a:pPr algn="ctr">
                  <a:defRPr lang="en-US" sz="1000" b="0" i="0" u="none" strike="noStrike" kern="1200" baseline="0">
                    <a:solidFill>
                      <a:srgbClr val="000000"/>
                    </a:solidFill>
                    <a:latin typeface="Barlow"/>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Sheet2!$B$1:$E$1</c:f>
              <c:strCache>
                <c:ptCount val="4"/>
                <c:pt idx="0">
                  <c:v>Total 
Waka Ama
2020
(n=467)</c:v>
                </c:pt>
                <c:pt idx="1">
                  <c:v>Total 
Waka Ama
2018
(n=522)</c:v>
                </c:pt>
                <c:pt idx="2">
                  <c:v>Total 
Waka Ama
2017
(n=307)</c:v>
                </c:pt>
                <c:pt idx="3">
                  <c:v>All Sports
2019/20
(n=37,518)</c:v>
                </c:pt>
              </c:strCache>
            </c:strRef>
          </c:cat>
          <c:val>
            <c:numRef>
              <c:f>Sheet2!$B$5:$E$5</c:f>
              <c:numCache>
                <c:formatCode>0%</c:formatCode>
                <c:ptCount val="4"/>
                <c:pt idx="0">
                  <c:v>-0.04</c:v>
                </c:pt>
                <c:pt idx="1">
                  <c:v>-7.0000000000000007E-2</c:v>
                </c:pt>
                <c:pt idx="2">
                  <c:v>-0.04</c:v>
                </c:pt>
                <c:pt idx="3">
                  <c:v>-0.05</c:v>
                </c:pt>
              </c:numCache>
            </c:numRef>
          </c:val>
          <c:extLst>
            <c:ext xmlns:c16="http://schemas.microsoft.com/office/drawing/2014/chart" uri="{C3380CC4-5D6E-409C-BE32-E72D297353CC}">
              <c16:uniqueId val="{00000010-FDE0-440E-99BF-A3ABE2C628F0}"/>
            </c:ext>
          </c:extLst>
        </c:ser>
        <c:ser>
          <c:idx val="4"/>
          <c:order val="4"/>
          <c:tx>
            <c:strRef>
              <c:f>Sheet2!$A$6</c:f>
              <c:strCache>
                <c:ptCount val="1"/>
                <c:pt idx="0">
                  <c:v>Very unlikely</c:v>
                </c:pt>
              </c:strCache>
            </c:strRef>
          </c:tx>
          <c:spPr>
            <a:solidFill>
              <a:schemeClr val="bg1">
                <a:lumMod val="50000"/>
              </a:schemeClr>
            </a:solidFill>
            <a:ln>
              <a:noFill/>
            </a:ln>
          </c:spPr>
          <c:invertIfNegative val="0"/>
          <c:dLbls>
            <c:dLbl>
              <c:idx val="1"/>
              <c:layout>
                <c:manualLayout>
                  <c:x val="6.4661366640895463E-3"/>
                  <c:y val="-4.532520477534936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C54-475C-BD6F-5CC8207333DB}"/>
                </c:ext>
              </c:extLst>
            </c:dLbl>
            <c:dLbl>
              <c:idx val="2"/>
              <c:layout>
                <c:manualLayout>
                  <c:x val="2.1014944158291027E-2"/>
                  <c:y val="3.56891376183853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C54-475C-BD6F-5CC8207333DB}"/>
                </c:ext>
              </c:extLst>
            </c:dLbl>
            <c:dLbl>
              <c:idx val="3"/>
              <c:layout>
                <c:manualLayout>
                  <c:x val="1.1315739162156706E-2"/>
                  <c:y val="-4.532520477534936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C54-475C-BD6F-5CC8207333DB}"/>
                </c:ext>
              </c:extLst>
            </c:dLbl>
            <c:numFmt formatCode="##%;##%" sourceLinked="0"/>
            <c:spPr>
              <a:noFill/>
              <a:ln>
                <a:noFill/>
              </a:ln>
              <a:effectLst/>
            </c:spPr>
            <c:txPr>
              <a:bodyPr/>
              <a:lstStyle/>
              <a:p>
                <a:pPr algn="ctr">
                  <a:defRPr lang="en-US" sz="1000" b="0" i="0" u="none" strike="noStrike" kern="1200" baseline="0">
                    <a:solidFill>
                      <a:srgbClr val="000000"/>
                    </a:solidFill>
                    <a:latin typeface="Barlow"/>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Sheet2!$B$1:$E$1</c:f>
              <c:strCache>
                <c:ptCount val="4"/>
                <c:pt idx="0">
                  <c:v>Total 
Waka Ama
2020
(n=467)</c:v>
                </c:pt>
                <c:pt idx="1">
                  <c:v>Total 
Waka Ama
2018
(n=522)</c:v>
                </c:pt>
                <c:pt idx="2">
                  <c:v>Total 
Waka Ama
2017
(n=307)</c:v>
                </c:pt>
                <c:pt idx="3">
                  <c:v>All Sports
2019/20
(n=37,518)</c:v>
                </c:pt>
              </c:strCache>
            </c:strRef>
          </c:cat>
          <c:val>
            <c:numRef>
              <c:f>Sheet2!$B$6:$E$6</c:f>
              <c:numCache>
                <c:formatCode>0%</c:formatCode>
                <c:ptCount val="4"/>
                <c:pt idx="0">
                  <c:v>-0.02</c:v>
                </c:pt>
                <c:pt idx="1">
                  <c:v>-0.03</c:v>
                </c:pt>
                <c:pt idx="2">
                  <c:v>-0.01</c:v>
                </c:pt>
                <c:pt idx="3">
                  <c:v>-0.02</c:v>
                </c:pt>
              </c:numCache>
            </c:numRef>
          </c:val>
          <c:extLst>
            <c:ext xmlns:c16="http://schemas.microsoft.com/office/drawing/2014/chart" uri="{C3380CC4-5D6E-409C-BE32-E72D297353CC}">
              <c16:uniqueId val="{00000015-FDE0-440E-99BF-A3ABE2C628F0}"/>
            </c:ext>
          </c:extLst>
        </c:ser>
        <c:dLbls>
          <c:dLblPos val="ctr"/>
          <c:showLegendKey val="0"/>
          <c:showVal val="1"/>
          <c:showCatName val="0"/>
          <c:showSerName val="0"/>
          <c:showPercent val="0"/>
          <c:showBubbleSize val="0"/>
        </c:dLbls>
        <c:gapWidth val="150"/>
        <c:overlap val="100"/>
        <c:axId val="765239720"/>
        <c:axId val="765234624"/>
      </c:barChart>
      <c:catAx>
        <c:axId val="765239720"/>
        <c:scaling>
          <c:orientation val="minMax"/>
        </c:scaling>
        <c:delete val="0"/>
        <c:axPos val="b"/>
        <c:numFmt formatCode="General" sourceLinked="1"/>
        <c:majorTickMark val="none"/>
        <c:minorTickMark val="none"/>
        <c:tickLblPos val="low"/>
        <c:spPr>
          <a:noFill/>
          <a:ln w="25400" cmpd="sng">
            <a:solidFill>
              <a:srgbClr val="000000"/>
            </a:solidFill>
          </a:ln>
        </c:spPr>
        <c:txPr>
          <a:bodyPr/>
          <a:lstStyle/>
          <a:p>
            <a:pPr>
              <a:defRPr sz="900">
                <a:latin typeface="Barlow"/>
              </a:defRPr>
            </a:pPr>
            <a:endParaRPr lang="en-US"/>
          </a:p>
        </c:txPr>
        <c:crossAx val="765234624"/>
        <c:crossesAt val="0"/>
        <c:auto val="1"/>
        <c:lblAlgn val="ctr"/>
        <c:lblOffset val="100"/>
        <c:noMultiLvlLbl val="0"/>
      </c:catAx>
      <c:valAx>
        <c:axId val="765234624"/>
        <c:scaling>
          <c:orientation val="minMax"/>
        </c:scaling>
        <c:delete val="1"/>
        <c:axPos val="l"/>
        <c:numFmt formatCode="0%" sourceLinked="0"/>
        <c:majorTickMark val="none"/>
        <c:minorTickMark val="none"/>
        <c:tickLblPos val="nextTo"/>
        <c:crossAx val="765239720"/>
        <c:crosses val="autoZero"/>
        <c:crossBetween val="between"/>
      </c:valAx>
      <c:spPr>
        <a:noFill/>
        <a:ln w="25398">
          <a:noFill/>
        </a:ln>
      </c:spPr>
    </c:plotArea>
    <c:plotVisOnly val="1"/>
    <c:dispBlanksAs val="gap"/>
    <c:showDLblsOverMax val="0"/>
  </c:chart>
  <c:spPr>
    <a:noFill/>
    <a:ln>
      <a:noFill/>
    </a:ln>
  </c:spPr>
  <c:txPr>
    <a:bodyPr/>
    <a:lstStyle/>
    <a:p>
      <a:pPr>
        <a:defRPr sz="900" baseline="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Sheet1!$A$2</c:f>
              <c:strCache>
                <c:ptCount val="1"/>
                <c:pt idx="0">
                  <c:v>Up to All sports total (for 2019 results). Other waves put T2B number in this row</c:v>
                </c:pt>
              </c:strCache>
            </c:strRef>
          </c:tx>
          <c:spPr>
            <a:solidFill>
              <a:schemeClr val="bg1">
                <a:lumMod val="75000"/>
              </a:schemeClr>
            </a:solidFill>
            <a:ln>
              <a:noFill/>
            </a:ln>
            <a:effectLst/>
          </c:spPr>
          <c:invertIfNegative val="0"/>
          <c:dLbls>
            <c:dLbl>
              <c:idx val="0"/>
              <c:layout>
                <c:manualLayout>
                  <c:x val="-1.1543925979749503E-17"/>
                  <c:y val="-0.28309290112996743"/>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Barlow"/>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0658409020053642"/>
                      <c:h val="0.32631865848002445"/>
                    </c:manualLayout>
                  </c15:layout>
                </c:ext>
                <c:ext xmlns:c16="http://schemas.microsoft.com/office/drawing/2014/chart" uri="{C3380CC4-5D6E-409C-BE32-E72D297353CC}">
                  <c16:uniqueId val="{00000000-C4EB-4837-B246-ADF1AA3244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arlow"/>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Waka Ama
2020 (n=466)</c:v>
                </c:pt>
                <c:pt idx="1">
                  <c:v>Total 
Waka Ama 
2018 (n=520)</c:v>
                </c:pt>
                <c:pt idx="2">
                  <c:v>Total 
Waka Ama 
2017 (n=306)</c:v>
                </c:pt>
              </c:strCache>
            </c:strRef>
          </c:cat>
          <c:val>
            <c:numRef>
              <c:f>Sheet1!$B$2:$D$2</c:f>
              <c:numCache>
                <c:formatCode>0%</c:formatCode>
                <c:ptCount val="3"/>
                <c:pt idx="0">
                  <c:v>0.68</c:v>
                </c:pt>
                <c:pt idx="1">
                  <c:v>0.63</c:v>
                </c:pt>
                <c:pt idx="2">
                  <c:v>0.66</c:v>
                </c:pt>
              </c:numCache>
            </c:numRef>
          </c:val>
          <c:extLst>
            <c:ext xmlns:c16="http://schemas.microsoft.com/office/drawing/2014/chart" uri="{C3380CC4-5D6E-409C-BE32-E72D297353CC}">
              <c16:uniqueId val="{00000001-C4EB-4837-B246-ADF1AA3244A4}"/>
            </c:ext>
          </c:extLst>
        </c:ser>
        <c:ser>
          <c:idx val="0"/>
          <c:order val="1"/>
          <c:tx>
            <c:strRef>
              <c:f>Sheet1!$A$3</c:f>
              <c:strCache>
                <c:ptCount val="1"/>
                <c:pt idx="0">
                  <c:v>Anything above all sports total</c:v>
                </c:pt>
              </c:strCache>
            </c:strRef>
          </c:tx>
          <c:spPr>
            <a:solidFill>
              <a:schemeClr val="accent5"/>
            </a:solidFill>
            <a:ln>
              <a:noFill/>
            </a:ln>
            <a:effectLst/>
          </c:spPr>
          <c:invertIfNegative val="0"/>
          <c:cat>
            <c:strRef>
              <c:f>Sheet1!$B$1:$D$1</c:f>
              <c:strCache>
                <c:ptCount val="3"/>
                <c:pt idx="0">
                  <c:v>Total 
Waka Ama
2020 (n=466)</c:v>
                </c:pt>
                <c:pt idx="1">
                  <c:v>Total 
Waka Ama 
2018 (n=520)</c:v>
                </c:pt>
                <c:pt idx="2">
                  <c:v>Total 
Waka Ama 
2017 (n=306)</c:v>
                </c:pt>
              </c:strCache>
            </c:strRef>
          </c:cat>
          <c:val>
            <c:numRef>
              <c:f>Sheet1!$B$3:$D$3</c:f>
              <c:numCache>
                <c:formatCode>General</c:formatCode>
                <c:ptCount val="3"/>
                <c:pt idx="0" formatCode="0%">
                  <c:v>0.02</c:v>
                </c:pt>
              </c:numCache>
            </c:numRef>
          </c:val>
          <c:extLst>
            <c:ext xmlns:c16="http://schemas.microsoft.com/office/drawing/2014/chart" uri="{C3380CC4-5D6E-409C-BE32-E72D297353CC}">
              <c16:uniqueId val="{00000002-C4EB-4837-B246-ADF1AA3244A4}"/>
            </c:ext>
          </c:extLst>
        </c:ser>
        <c:dLbls>
          <c:showLegendKey val="0"/>
          <c:showVal val="0"/>
          <c:showCatName val="0"/>
          <c:showSerName val="0"/>
          <c:showPercent val="0"/>
          <c:showBubbleSize val="0"/>
        </c:dLbls>
        <c:gapWidth val="150"/>
        <c:overlap val="100"/>
        <c:axId val="765261672"/>
        <c:axId val="765265592"/>
      </c:barChart>
      <c:catAx>
        <c:axId val="7652616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arlow"/>
                <a:ea typeface="+mn-ea"/>
                <a:cs typeface="+mn-cs"/>
              </a:defRPr>
            </a:pPr>
            <a:endParaRPr lang="en-US"/>
          </a:p>
        </c:txPr>
        <c:crossAx val="765265592"/>
        <c:crosses val="autoZero"/>
        <c:auto val="1"/>
        <c:lblAlgn val="ctr"/>
        <c:lblOffset val="100"/>
        <c:noMultiLvlLbl val="0"/>
      </c:catAx>
      <c:valAx>
        <c:axId val="765265592"/>
        <c:scaling>
          <c:orientation val="minMax"/>
          <c:max val="1"/>
        </c:scaling>
        <c:delete val="1"/>
        <c:axPos val="l"/>
        <c:numFmt formatCode="0%" sourceLinked="1"/>
        <c:majorTickMark val="out"/>
        <c:minorTickMark val="none"/>
        <c:tickLblPos val="nextTo"/>
        <c:crossAx val="765261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Sheet1!$A$2</c:f>
              <c:strCache>
                <c:ptCount val="1"/>
                <c:pt idx="0">
                  <c:v>Up to All sports total (for 2019 results). Other waves put T2B number in this row</c:v>
                </c:pt>
              </c:strCache>
            </c:strRef>
          </c:tx>
          <c:spPr>
            <a:solidFill>
              <a:schemeClr val="bg1">
                <a:lumMod val="75000"/>
              </a:schemeClr>
            </a:solidFill>
            <a:ln>
              <a:noFill/>
            </a:ln>
            <a:effectLst/>
          </c:spPr>
          <c:invertIfNegative val="0"/>
          <c:dLbls>
            <c:dLbl>
              <c:idx val="0"/>
              <c:layout>
                <c:manualLayout>
                  <c:x val="-1.1543925979749503E-17"/>
                  <c:y val="-2.211017881338788E-3"/>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Barlow"/>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0658409020053642"/>
                      <c:h val="0.32631865848002445"/>
                    </c:manualLayout>
                  </c15:layout>
                </c:ext>
                <c:ext xmlns:c16="http://schemas.microsoft.com/office/drawing/2014/chart" uri="{C3380CC4-5D6E-409C-BE32-E72D297353CC}">
                  <c16:uniqueId val="{00000000-4A10-42C4-AEEB-0D7AF5B383B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arlow"/>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Waka Ama
2020 (n=420)</c:v>
                </c:pt>
                <c:pt idx="1">
                  <c:v>Total 
Waka Ama 
2018 (n=461)</c:v>
                </c:pt>
                <c:pt idx="2">
                  <c:v>Total 
Waka Ama 
2017 (n=262)</c:v>
                </c:pt>
              </c:strCache>
            </c:strRef>
          </c:cat>
          <c:val>
            <c:numRef>
              <c:f>Sheet1!$B$2:$D$2</c:f>
              <c:numCache>
                <c:formatCode>0%</c:formatCode>
                <c:ptCount val="3"/>
                <c:pt idx="0">
                  <c:v>0.66</c:v>
                </c:pt>
                <c:pt idx="1">
                  <c:v>0.62</c:v>
                </c:pt>
                <c:pt idx="2">
                  <c:v>0.63</c:v>
                </c:pt>
              </c:numCache>
            </c:numRef>
          </c:val>
          <c:extLst>
            <c:ext xmlns:c16="http://schemas.microsoft.com/office/drawing/2014/chart" uri="{C3380CC4-5D6E-409C-BE32-E72D297353CC}">
              <c16:uniqueId val="{00000001-4A10-42C4-AEEB-0D7AF5B383B8}"/>
            </c:ext>
          </c:extLst>
        </c:ser>
        <c:ser>
          <c:idx val="0"/>
          <c:order val="1"/>
          <c:tx>
            <c:strRef>
              <c:f>Sheet1!$A$3</c:f>
              <c:strCache>
                <c:ptCount val="1"/>
                <c:pt idx="0">
                  <c:v>Anything above all sports total</c:v>
                </c:pt>
              </c:strCache>
            </c:strRef>
          </c:tx>
          <c:spPr>
            <a:solidFill>
              <a:schemeClr val="accent5"/>
            </a:solidFill>
            <a:ln>
              <a:noFill/>
            </a:ln>
            <a:effectLst/>
          </c:spPr>
          <c:invertIfNegative val="0"/>
          <c:cat>
            <c:strRef>
              <c:f>Sheet1!$B$1:$D$1</c:f>
              <c:strCache>
                <c:ptCount val="3"/>
                <c:pt idx="0">
                  <c:v>Total 
Waka Ama
2020 (n=420)</c:v>
                </c:pt>
                <c:pt idx="1">
                  <c:v>Total 
Waka Ama 
2018 (n=461)</c:v>
                </c:pt>
                <c:pt idx="2">
                  <c:v>Total 
Waka Ama 
2017 (n=262)</c:v>
                </c:pt>
              </c:strCache>
            </c:strRef>
          </c:cat>
          <c:val>
            <c:numRef>
              <c:f>Sheet1!$B$3:$D$3</c:f>
              <c:numCache>
                <c:formatCode>General</c:formatCode>
                <c:ptCount val="3"/>
              </c:numCache>
            </c:numRef>
          </c:val>
          <c:extLst>
            <c:ext xmlns:c16="http://schemas.microsoft.com/office/drawing/2014/chart" uri="{C3380CC4-5D6E-409C-BE32-E72D297353CC}">
              <c16:uniqueId val="{00000002-4A10-42C4-AEEB-0D7AF5B383B8}"/>
            </c:ext>
          </c:extLst>
        </c:ser>
        <c:dLbls>
          <c:showLegendKey val="0"/>
          <c:showVal val="0"/>
          <c:showCatName val="0"/>
          <c:showSerName val="0"/>
          <c:showPercent val="0"/>
          <c:showBubbleSize val="0"/>
        </c:dLbls>
        <c:gapWidth val="150"/>
        <c:overlap val="100"/>
        <c:axId val="765268728"/>
        <c:axId val="765269512"/>
      </c:barChart>
      <c:catAx>
        <c:axId val="7652687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arlow"/>
                <a:ea typeface="+mn-ea"/>
                <a:cs typeface="+mn-cs"/>
              </a:defRPr>
            </a:pPr>
            <a:endParaRPr lang="en-US"/>
          </a:p>
        </c:txPr>
        <c:crossAx val="765269512"/>
        <c:crosses val="autoZero"/>
        <c:auto val="1"/>
        <c:lblAlgn val="ctr"/>
        <c:lblOffset val="100"/>
        <c:noMultiLvlLbl val="0"/>
      </c:catAx>
      <c:valAx>
        <c:axId val="765269512"/>
        <c:scaling>
          <c:orientation val="minMax"/>
          <c:max val="1"/>
        </c:scaling>
        <c:delete val="1"/>
        <c:axPos val="l"/>
        <c:numFmt formatCode="0%" sourceLinked="1"/>
        <c:majorTickMark val="out"/>
        <c:minorTickMark val="none"/>
        <c:tickLblPos val="nextTo"/>
        <c:crossAx val="765268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Sheet1!$A$2</c:f>
              <c:strCache>
                <c:ptCount val="1"/>
                <c:pt idx="0">
                  <c:v>Up to All sports total (for 2019 results). Other waves put T2B number in this row</c:v>
                </c:pt>
              </c:strCache>
            </c:strRef>
          </c:tx>
          <c:spPr>
            <a:solidFill>
              <a:schemeClr val="bg1">
                <a:lumMod val="75000"/>
              </a:schemeClr>
            </a:solidFill>
            <a:ln>
              <a:noFill/>
            </a:ln>
            <a:effectLst/>
          </c:spPr>
          <c:invertIfNegative val="0"/>
          <c:dLbls>
            <c:dLbl>
              <c:idx val="0"/>
              <c:layout>
                <c:manualLayout>
                  <c:x val="-1.1543925979749503E-17"/>
                  <c:y val="-0.12612949578514551"/>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Barlow"/>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0658409020053642"/>
                      <c:h val="0.32631865848002445"/>
                    </c:manualLayout>
                  </c15:layout>
                </c:ext>
                <c:ext xmlns:c16="http://schemas.microsoft.com/office/drawing/2014/chart" uri="{C3380CC4-5D6E-409C-BE32-E72D297353CC}">
                  <c16:uniqueId val="{00000000-D269-4F17-87F2-3A78A1492C5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arlow"/>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Waka Ama
2020 (n=451)</c:v>
                </c:pt>
                <c:pt idx="1">
                  <c:v>Total 
Waka Ama 
2018 (n=507)</c:v>
                </c:pt>
                <c:pt idx="2">
                  <c:v>Total 
Waka Ama 
2017 (n=293)</c:v>
                </c:pt>
              </c:strCache>
            </c:strRef>
          </c:cat>
          <c:val>
            <c:numRef>
              <c:f>Sheet1!$B$2:$D$2</c:f>
              <c:numCache>
                <c:formatCode>0%</c:formatCode>
                <c:ptCount val="3"/>
                <c:pt idx="0">
                  <c:v>0.65</c:v>
                </c:pt>
                <c:pt idx="1">
                  <c:v>0.64</c:v>
                </c:pt>
                <c:pt idx="2">
                  <c:v>0.61</c:v>
                </c:pt>
              </c:numCache>
            </c:numRef>
          </c:val>
          <c:extLst>
            <c:ext xmlns:c16="http://schemas.microsoft.com/office/drawing/2014/chart" uri="{C3380CC4-5D6E-409C-BE32-E72D297353CC}">
              <c16:uniqueId val="{00000001-D269-4F17-87F2-3A78A1492C57}"/>
            </c:ext>
          </c:extLst>
        </c:ser>
        <c:ser>
          <c:idx val="0"/>
          <c:order val="1"/>
          <c:tx>
            <c:strRef>
              <c:f>Sheet1!$A$3</c:f>
              <c:strCache>
                <c:ptCount val="1"/>
                <c:pt idx="0">
                  <c:v>Anything above all sports total</c:v>
                </c:pt>
              </c:strCache>
            </c:strRef>
          </c:tx>
          <c:spPr>
            <a:solidFill>
              <a:schemeClr val="accent5"/>
            </a:solidFill>
            <a:ln>
              <a:noFill/>
            </a:ln>
            <a:effectLst/>
          </c:spPr>
          <c:invertIfNegative val="0"/>
          <c:cat>
            <c:strRef>
              <c:f>Sheet1!$B$1:$D$1</c:f>
              <c:strCache>
                <c:ptCount val="3"/>
                <c:pt idx="0">
                  <c:v>Total 
Waka Ama
2020 (n=451)</c:v>
                </c:pt>
                <c:pt idx="1">
                  <c:v>Total 
Waka Ama 
2018 (n=507)</c:v>
                </c:pt>
                <c:pt idx="2">
                  <c:v>Total 
Waka Ama 
2017 (n=293)</c:v>
                </c:pt>
              </c:strCache>
            </c:strRef>
          </c:cat>
          <c:val>
            <c:numRef>
              <c:f>Sheet1!$B$3:$D$3</c:f>
              <c:numCache>
                <c:formatCode>General</c:formatCode>
                <c:ptCount val="3"/>
              </c:numCache>
            </c:numRef>
          </c:val>
          <c:extLst>
            <c:ext xmlns:c16="http://schemas.microsoft.com/office/drawing/2014/chart" uri="{C3380CC4-5D6E-409C-BE32-E72D297353CC}">
              <c16:uniqueId val="{00000002-D269-4F17-87F2-3A78A1492C57}"/>
            </c:ext>
          </c:extLst>
        </c:ser>
        <c:dLbls>
          <c:showLegendKey val="0"/>
          <c:showVal val="0"/>
          <c:showCatName val="0"/>
          <c:showSerName val="0"/>
          <c:showPercent val="0"/>
          <c:showBubbleSize val="0"/>
        </c:dLbls>
        <c:gapWidth val="150"/>
        <c:overlap val="100"/>
        <c:axId val="765270296"/>
        <c:axId val="765270688"/>
      </c:barChart>
      <c:catAx>
        <c:axId val="7652702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arlow"/>
                <a:ea typeface="+mn-ea"/>
                <a:cs typeface="+mn-cs"/>
              </a:defRPr>
            </a:pPr>
            <a:endParaRPr lang="en-US"/>
          </a:p>
        </c:txPr>
        <c:crossAx val="765270688"/>
        <c:crosses val="autoZero"/>
        <c:auto val="1"/>
        <c:lblAlgn val="ctr"/>
        <c:lblOffset val="100"/>
        <c:noMultiLvlLbl val="0"/>
      </c:catAx>
      <c:valAx>
        <c:axId val="765270688"/>
        <c:scaling>
          <c:orientation val="minMax"/>
          <c:max val="1"/>
        </c:scaling>
        <c:delete val="1"/>
        <c:axPos val="l"/>
        <c:numFmt formatCode="0%" sourceLinked="1"/>
        <c:majorTickMark val="out"/>
        <c:minorTickMark val="none"/>
        <c:tickLblPos val="nextTo"/>
        <c:crossAx val="765270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Sheet1!$A$2</c:f>
              <c:strCache>
                <c:ptCount val="1"/>
                <c:pt idx="0">
                  <c:v>Up to All sports total (for 2019 results). Other waves put T2B number in this row</c:v>
                </c:pt>
              </c:strCache>
            </c:strRef>
          </c:tx>
          <c:spPr>
            <a:solidFill>
              <a:schemeClr val="bg1">
                <a:lumMod val="75000"/>
              </a:schemeClr>
            </a:solidFill>
            <a:ln>
              <a:noFill/>
            </a:ln>
            <a:effectLst/>
          </c:spPr>
          <c:invertIfNegative val="0"/>
          <c:dLbls>
            <c:dLbl>
              <c:idx val="0"/>
              <c:layout>
                <c:manualLayout>
                  <c:x val="-1.1543925979749503E-17"/>
                  <c:y val="-0.10134580020438418"/>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Barlow"/>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0658409020053642"/>
                      <c:h val="0.32631865848002445"/>
                    </c:manualLayout>
                  </c15:layout>
                </c:ext>
                <c:ext xmlns:c16="http://schemas.microsoft.com/office/drawing/2014/chart" uri="{C3380CC4-5D6E-409C-BE32-E72D297353CC}">
                  <c16:uniqueId val="{00000000-2909-4BA9-BF14-9D84ED7E03A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arlow"/>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Waka Ama
2020 (n=361)</c:v>
                </c:pt>
                <c:pt idx="1">
                  <c:v>Total 
Waka Ama 
2018 (n=414)</c:v>
                </c:pt>
                <c:pt idx="2">
                  <c:v>Total 
Waka Ama 
2017 (n=235)</c:v>
                </c:pt>
              </c:strCache>
            </c:strRef>
          </c:cat>
          <c:val>
            <c:numRef>
              <c:f>Sheet1!$B$2:$D$2</c:f>
              <c:numCache>
                <c:formatCode>0%</c:formatCode>
                <c:ptCount val="3"/>
                <c:pt idx="0">
                  <c:v>0.51</c:v>
                </c:pt>
                <c:pt idx="1">
                  <c:v>0.54</c:v>
                </c:pt>
                <c:pt idx="2">
                  <c:v>0.53</c:v>
                </c:pt>
              </c:numCache>
            </c:numRef>
          </c:val>
          <c:extLst>
            <c:ext xmlns:c16="http://schemas.microsoft.com/office/drawing/2014/chart" uri="{C3380CC4-5D6E-409C-BE32-E72D297353CC}">
              <c16:uniqueId val="{00000001-2909-4BA9-BF14-9D84ED7E03A8}"/>
            </c:ext>
          </c:extLst>
        </c:ser>
        <c:ser>
          <c:idx val="0"/>
          <c:order val="1"/>
          <c:tx>
            <c:strRef>
              <c:f>Sheet1!$A$3</c:f>
              <c:strCache>
                <c:ptCount val="1"/>
                <c:pt idx="0">
                  <c:v>Anything above all sports total</c:v>
                </c:pt>
              </c:strCache>
            </c:strRef>
          </c:tx>
          <c:spPr>
            <a:solidFill>
              <a:schemeClr val="accent5"/>
            </a:solidFill>
            <a:ln>
              <a:noFill/>
            </a:ln>
            <a:effectLst/>
          </c:spPr>
          <c:invertIfNegative val="0"/>
          <c:cat>
            <c:strRef>
              <c:f>Sheet1!$B$1:$D$1</c:f>
              <c:strCache>
                <c:ptCount val="3"/>
                <c:pt idx="0">
                  <c:v>Total 
Waka Ama
2020 (n=361)</c:v>
                </c:pt>
                <c:pt idx="1">
                  <c:v>Total 
Waka Ama 
2018 (n=414)</c:v>
                </c:pt>
                <c:pt idx="2">
                  <c:v>Total 
Waka Ama 
2017 (n=235)</c:v>
                </c:pt>
              </c:strCache>
            </c:strRef>
          </c:cat>
          <c:val>
            <c:numRef>
              <c:f>Sheet1!$B$3:$D$3</c:f>
              <c:numCache>
                <c:formatCode>General</c:formatCode>
                <c:ptCount val="3"/>
              </c:numCache>
            </c:numRef>
          </c:val>
          <c:extLst>
            <c:ext xmlns:c16="http://schemas.microsoft.com/office/drawing/2014/chart" uri="{C3380CC4-5D6E-409C-BE32-E72D297353CC}">
              <c16:uniqueId val="{00000002-2909-4BA9-BF14-9D84ED7E03A8}"/>
            </c:ext>
          </c:extLst>
        </c:ser>
        <c:dLbls>
          <c:showLegendKey val="0"/>
          <c:showVal val="0"/>
          <c:showCatName val="0"/>
          <c:showSerName val="0"/>
          <c:showPercent val="0"/>
          <c:showBubbleSize val="0"/>
        </c:dLbls>
        <c:gapWidth val="150"/>
        <c:overlap val="100"/>
        <c:axId val="765213848"/>
        <c:axId val="765215808"/>
      </c:barChart>
      <c:catAx>
        <c:axId val="7652138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arlow"/>
                <a:ea typeface="+mn-ea"/>
                <a:cs typeface="+mn-cs"/>
              </a:defRPr>
            </a:pPr>
            <a:endParaRPr lang="en-US"/>
          </a:p>
        </c:txPr>
        <c:crossAx val="765215808"/>
        <c:crosses val="autoZero"/>
        <c:auto val="1"/>
        <c:lblAlgn val="ctr"/>
        <c:lblOffset val="100"/>
        <c:noMultiLvlLbl val="0"/>
      </c:catAx>
      <c:valAx>
        <c:axId val="765215808"/>
        <c:scaling>
          <c:orientation val="minMax"/>
          <c:max val="1"/>
        </c:scaling>
        <c:delete val="1"/>
        <c:axPos val="l"/>
        <c:numFmt formatCode="0%" sourceLinked="1"/>
        <c:majorTickMark val="out"/>
        <c:minorTickMark val="none"/>
        <c:tickLblPos val="nextTo"/>
        <c:crossAx val="765213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Sheet1!$A$2</c:f>
              <c:strCache>
                <c:ptCount val="1"/>
                <c:pt idx="0">
                  <c:v>Up to All sports total (for 2019 results). Other waves put T2B number in this row</c:v>
                </c:pt>
              </c:strCache>
            </c:strRef>
          </c:tx>
          <c:spPr>
            <a:solidFill>
              <a:schemeClr val="bg1">
                <a:lumMod val="75000"/>
              </a:schemeClr>
            </a:solidFill>
            <a:ln>
              <a:noFill/>
            </a:ln>
            <a:effectLst/>
          </c:spPr>
          <c:invertIfNegative val="0"/>
          <c:dLbls>
            <c:dLbl>
              <c:idx val="0"/>
              <c:layout>
                <c:manualLayout>
                  <c:x val="-1.1543925979749503E-17"/>
                  <c:y val="-0.28309290112996738"/>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Barlow"/>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0658409020053642"/>
                      <c:h val="0.32631865848002445"/>
                    </c:manualLayout>
                  </c15:layout>
                </c:ext>
                <c:ext xmlns:c16="http://schemas.microsoft.com/office/drawing/2014/chart" uri="{C3380CC4-5D6E-409C-BE32-E72D297353CC}">
                  <c16:uniqueId val="{00000000-BE5D-45C6-9C7D-BC56CFBE462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arlow"/>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Waka Ama
2020 (n=471)</c:v>
                </c:pt>
                <c:pt idx="1">
                  <c:v>Total 
Waka Ama 
2018 (n=522)</c:v>
                </c:pt>
                <c:pt idx="2">
                  <c:v>Total 
Waka Ama 
2017 (n=310)</c:v>
                </c:pt>
              </c:strCache>
            </c:strRef>
          </c:cat>
          <c:val>
            <c:numRef>
              <c:f>Sheet1!$B$2:$D$2</c:f>
              <c:numCache>
                <c:formatCode>0%</c:formatCode>
                <c:ptCount val="3"/>
                <c:pt idx="0">
                  <c:v>0.78</c:v>
                </c:pt>
                <c:pt idx="1">
                  <c:v>0.77</c:v>
                </c:pt>
                <c:pt idx="2">
                  <c:v>0.77</c:v>
                </c:pt>
              </c:numCache>
            </c:numRef>
          </c:val>
          <c:extLst>
            <c:ext xmlns:c16="http://schemas.microsoft.com/office/drawing/2014/chart" uri="{C3380CC4-5D6E-409C-BE32-E72D297353CC}">
              <c16:uniqueId val="{00000001-BE5D-45C6-9C7D-BC56CFBE4625}"/>
            </c:ext>
          </c:extLst>
        </c:ser>
        <c:ser>
          <c:idx val="0"/>
          <c:order val="1"/>
          <c:tx>
            <c:strRef>
              <c:f>Sheet1!$A$3</c:f>
              <c:strCache>
                <c:ptCount val="1"/>
                <c:pt idx="0">
                  <c:v>Anything above all sports total</c:v>
                </c:pt>
              </c:strCache>
            </c:strRef>
          </c:tx>
          <c:spPr>
            <a:solidFill>
              <a:schemeClr val="accent5"/>
            </a:solidFill>
            <a:ln>
              <a:noFill/>
            </a:ln>
            <a:effectLst/>
          </c:spPr>
          <c:invertIfNegative val="0"/>
          <c:cat>
            <c:strRef>
              <c:f>Sheet1!$B$1:$D$1</c:f>
              <c:strCache>
                <c:ptCount val="3"/>
                <c:pt idx="0">
                  <c:v>Total 
Waka Ama
2020 (n=471)</c:v>
                </c:pt>
                <c:pt idx="1">
                  <c:v>Total 
Waka Ama 
2018 (n=522)</c:v>
                </c:pt>
                <c:pt idx="2">
                  <c:v>Total 
Waka Ama 
2017 (n=310)</c:v>
                </c:pt>
              </c:strCache>
            </c:strRef>
          </c:cat>
          <c:val>
            <c:numRef>
              <c:f>Sheet1!$B$3:$D$3</c:f>
              <c:numCache>
                <c:formatCode>General</c:formatCode>
                <c:ptCount val="3"/>
                <c:pt idx="0" formatCode="0%">
                  <c:v>0.02</c:v>
                </c:pt>
              </c:numCache>
            </c:numRef>
          </c:val>
          <c:extLst>
            <c:ext xmlns:c16="http://schemas.microsoft.com/office/drawing/2014/chart" uri="{C3380CC4-5D6E-409C-BE32-E72D297353CC}">
              <c16:uniqueId val="{00000002-BE5D-45C6-9C7D-BC56CFBE4625}"/>
            </c:ext>
          </c:extLst>
        </c:ser>
        <c:dLbls>
          <c:showLegendKey val="0"/>
          <c:showVal val="0"/>
          <c:showCatName val="0"/>
          <c:showSerName val="0"/>
          <c:showPercent val="0"/>
          <c:showBubbleSize val="0"/>
        </c:dLbls>
        <c:gapWidth val="150"/>
        <c:overlap val="100"/>
        <c:axId val="768899960"/>
        <c:axId val="768900744"/>
      </c:barChart>
      <c:catAx>
        <c:axId val="7688999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arlow"/>
                <a:ea typeface="+mn-ea"/>
                <a:cs typeface="+mn-cs"/>
              </a:defRPr>
            </a:pPr>
            <a:endParaRPr lang="en-US"/>
          </a:p>
        </c:txPr>
        <c:crossAx val="768900744"/>
        <c:crosses val="autoZero"/>
        <c:auto val="1"/>
        <c:lblAlgn val="ctr"/>
        <c:lblOffset val="100"/>
        <c:noMultiLvlLbl val="0"/>
      </c:catAx>
      <c:valAx>
        <c:axId val="768900744"/>
        <c:scaling>
          <c:orientation val="minMax"/>
          <c:max val="1"/>
        </c:scaling>
        <c:delete val="1"/>
        <c:axPos val="l"/>
        <c:numFmt formatCode="0%" sourceLinked="1"/>
        <c:majorTickMark val="out"/>
        <c:minorTickMark val="none"/>
        <c:tickLblPos val="nextTo"/>
        <c:crossAx val="768899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Sheet1!$A$2</c:f>
              <c:strCache>
                <c:ptCount val="1"/>
                <c:pt idx="0">
                  <c:v>Up to All sports total (for 2019 results). Other waves put T2B number in this row</c:v>
                </c:pt>
              </c:strCache>
            </c:strRef>
          </c:tx>
          <c:spPr>
            <a:solidFill>
              <a:schemeClr val="bg1">
                <a:lumMod val="75000"/>
              </a:schemeClr>
            </a:solidFill>
            <a:ln>
              <a:noFill/>
            </a:ln>
            <a:effectLst/>
          </c:spPr>
          <c:invertIfNegative val="0"/>
          <c:dLbls>
            <c:dLbl>
              <c:idx val="0"/>
              <c:layout>
                <c:manualLayout>
                  <c:x val="-1.1543925979749503E-17"/>
                  <c:y val="-0.12612949578514551"/>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Barlow"/>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0658409020053642"/>
                      <c:h val="0.1445715575544412"/>
                    </c:manualLayout>
                  </c15:layout>
                </c:ext>
                <c:ext xmlns:c16="http://schemas.microsoft.com/office/drawing/2014/chart" uri="{C3380CC4-5D6E-409C-BE32-E72D297353CC}">
                  <c16:uniqueId val="{00000000-BE5D-45C6-9C7D-BC56CFBE462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arlow"/>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Waka Ama
2020 (n=472)</c:v>
                </c:pt>
                <c:pt idx="1">
                  <c:v>Total 
Waka Ama 
2018 (n=511)</c:v>
                </c:pt>
                <c:pt idx="2">
                  <c:v>Total 
Waka Ama 
2017 (n=307)</c:v>
                </c:pt>
              </c:strCache>
            </c:strRef>
          </c:cat>
          <c:val>
            <c:numRef>
              <c:f>Sheet1!$B$2:$D$2</c:f>
              <c:numCache>
                <c:formatCode>0%</c:formatCode>
                <c:ptCount val="3"/>
                <c:pt idx="0">
                  <c:v>0.74</c:v>
                </c:pt>
                <c:pt idx="1">
                  <c:v>0.7</c:v>
                </c:pt>
                <c:pt idx="2">
                  <c:v>0.72</c:v>
                </c:pt>
              </c:numCache>
            </c:numRef>
          </c:val>
          <c:extLst>
            <c:ext xmlns:c16="http://schemas.microsoft.com/office/drawing/2014/chart" uri="{C3380CC4-5D6E-409C-BE32-E72D297353CC}">
              <c16:uniqueId val="{00000001-BE5D-45C6-9C7D-BC56CFBE4625}"/>
            </c:ext>
          </c:extLst>
        </c:ser>
        <c:ser>
          <c:idx val="0"/>
          <c:order val="1"/>
          <c:tx>
            <c:strRef>
              <c:f>Sheet1!$A$3</c:f>
              <c:strCache>
                <c:ptCount val="1"/>
                <c:pt idx="0">
                  <c:v>Anything above all sports total</c:v>
                </c:pt>
              </c:strCache>
            </c:strRef>
          </c:tx>
          <c:spPr>
            <a:solidFill>
              <a:schemeClr val="accent5"/>
            </a:solidFill>
            <a:ln>
              <a:noFill/>
            </a:ln>
            <a:effectLst/>
          </c:spPr>
          <c:invertIfNegative val="0"/>
          <c:cat>
            <c:strRef>
              <c:f>Sheet1!$B$1:$D$1</c:f>
              <c:strCache>
                <c:ptCount val="3"/>
                <c:pt idx="0">
                  <c:v>Total 
Waka Ama
2020 (n=472)</c:v>
                </c:pt>
                <c:pt idx="1">
                  <c:v>Total 
Waka Ama 
2018 (n=511)</c:v>
                </c:pt>
                <c:pt idx="2">
                  <c:v>Total 
Waka Ama 
2017 (n=307)</c:v>
                </c:pt>
              </c:strCache>
            </c:strRef>
          </c:cat>
          <c:val>
            <c:numRef>
              <c:f>Sheet1!$B$3:$D$3</c:f>
              <c:numCache>
                <c:formatCode>General</c:formatCode>
                <c:ptCount val="3"/>
              </c:numCache>
            </c:numRef>
          </c:val>
          <c:extLst>
            <c:ext xmlns:c16="http://schemas.microsoft.com/office/drawing/2014/chart" uri="{C3380CC4-5D6E-409C-BE32-E72D297353CC}">
              <c16:uniqueId val="{00000002-BE5D-45C6-9C7D-BC56CFBE4625}"/>
            </c:ext>
          </c:extLst>
        </c:ser>
        <c:dLbls>
          <c:showLegendKey val="0"/>
          <c:showVal val="0"/>
          <c:showCatName val="0"/>
          <c:showSerName val="0"/>
          <c:showPercent val="0"/>
          <c:showBubbleSize val="0"/>
        </c:dLbls>
        <c:gapWidth val="150"/>
        <c:overlap val="100"/>
        <c:axId val="765234232"/>
        <c:axId val="765216984"/>
      </c:barChart>
      <c:catAx>
        <c:axId val="7652342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arlow"/>
                <a:ea typeface="+mn-ea"/>
                <a:cs typeface="+mn-cs"/>
              </a:defRPr>
            </a:pPr>
            <a:endParaRPr lang="en-US"/>
          </a:p>
        </c:txPr>
        <c:crossAx val="765216984"/>
        <c:crosses val="autoZero"/>
        <c:auto val="1"/>
        <c:lblAlgn val="ctr"/>
        <c:lblOffset val="100"/>
        <c:noMultiLvlLbl val="0"/>
      </c:catAx>
      <c:valAx>
        <c:axId val="765216984"/>
        <c:scaling>
          <c:orientation val="minMax"/>
          <c:max val="1"/>
        </c:scaling>
        <c:delete val="1"/>
        <c:axPos val="l"/>
        <c:numFmt formatCode="0%" sourceLinked="1"/>
        <c:majorTickMark val="out"/>
        <c:minorTickMark val="none"/>
        <c:tickLblPos val="nextTo"/>
        <c:crossAx val="765234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Sheet1!$A$2</c:f>
              <c:strCache>
                <c:ptCount val="1"/>
                <c:pt idx="0">
                  <c:v>Up to All sports total (for 2019 results). Other waves put T2B number in this row</c:v>
                </c:pt>
              </c:strCache>
            </c:strRef>
          </c:tx>
          <c:spPr>
            <a:solidFill>
              <a:schemeClr val="bg1">
                <a:lumMod val="75000"/>
              </a:schemeClr>
            </a:solidFill>
            <a:ln>
              <a:noFill/>
            </a:ln>
            <a:effectLst/>
          </c:spPr>
          <c:invertIfNegative val="0"/>
          <c:dLbls>
            <c:dLbl>
              <c:idx val="0"/>
              <c:layout>
                <c:manualLayout>
                  <c:x val="-1.1543925979749503E-17"/>
                  <c:y val="-0.1426519595056531"/>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Barlow"/>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0658409020053642"/>
                      <c:h val="0.32631865848002445"/>
                    </c:manualLayout>
                  </c15:layout>
                </c:ext>
                <c:ext xmlns:c16="http://schemas.microsoft.com/office/drawing/2014/chart" uri="{C3380CC4-5D6E-409C-BE32-E72D297353CC}">
                  <c16:uniqueId val="{00000000-E739-462E-BD67-67A18CAA811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arlow"/>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Waka Ama
2020 (n=467)</c:v>
                </c:pt>
                <c:pt idx="1">
                  <c:v>Total 
Waka Ama 
2018 (n=511)</c:v>
                </c:pt>
                <c:pt idx="2">
                  <c:v>Total 
Waka Ama 
2017 (n=308)</c:v>
                </c:pt>
              </c:strCache>
            </c:strRef>
          </c:cat>
          <c:val>
            <c:numRef>
              <c:f>Sheet1!$B$2:$D$2</c:f>
              <c:numCache>
                <c:formatCode>0%</c:formatCode>
                <c:ptCount val="3"/>
                <c:pt idx="0">
                  <c:v>0.72</c:v>
                </c:pt>
                <c:pt idx="1">
                  <c:v>0.73</c:v>
                </c:pt>
                <c:pt idx="2">
                  <c:v>0.7</c:v>
                </c:pt>
              </c:numCache>
            </c:numRef>
          </c:val>
          <c:extLst>
            <c:ext xmlns:c16="http://schemas.microsoft.com/office/drawing/2014/chart" uri="{C3380CC4-5D6E-409C-BE32-E72D297353CC}">
              <c16:uniqueId val="{00000001-E739-462E-BD67-67A18CAA8117}"/>
            </c:ext>
          </c:extLst>
        </c:ser>
        <c:ser>
          <c:idx val="0"/>
          <c:order val="1"/>
          <c:tx>
            <c:strRef>
              <c:f>Sheet1!$A$3</c:f>
              <c:strCache>
                <c:ptCount val="1"/>
                <c:pt idx="0">
                  <c:v>Anything above all sports total</c:v>
                </c:pt>
              </c:strCache>
            </c:strRef>
          </c:tx>
          <c:spPr>
            <a:solidFill>
              <a:schemeClr val="accent5"/>
            </a:solidFill>
            <a:ln>
              <a:noFill/>
            </a:ln>
            <a:effectLst/>
          </c:spPr>
          <c:invertIfNegative val="0"/>
          <c:cat>
            <c:strRef>
              <c:f>Sheet1!$B$1:$D$1</c:f>
              <c:strCache>
                <c:ptCount val="3"/>
                <c:pt idx="0">
                  <c:v>Total 
Waka Ama
2020 (n=467)</c:v>
                </c:pt>
                <c:pt idx="1">
                  <c:v>Total 
Waka Ama 
2018 (n=511)</c:v>
                </c:pt>
                <c:pt idx="2">
                  <c:v>Total 
Waka Ama 
2017 (n=308)</c:v>
                </c:pt>
              </c:strCache>
            </c:strRef>
          </c:cat>
          <c:val>
            <c:numRef>
              <c:f>Sheet1!$B$3:$D$3</c:f>
              <c:numCache>
                <c:formatCode>General</c:formatCode>
                <c:ptCount val="3"/>
              </c:numCache>
            </c:numRef>
          </c:val>
          <c:extLst>
            <c:ext xmlns:c16="http://schemas.microsoft.com/office/drawing/2014/chart" uri="{C3380CC4-5D6E-409C-BE32-E72D297353CC}">
              <c16:uniqueId val="{00000002-E739-462E-BD67-67A18CAA8117}"/>
            </c:ext>
          </c:extLst>
        </c:ser>
        <c:dLbls>
          <c:showLegendKey val="0"/>
          <c:showVal val="0"/>
          <c:showCatName val="0"/>
          <c:showSerName val="0"/>
          <c:showPercent val="0"/>
          <c:showBubbleSize val="0"/>
        </c:dLbls>
        <c:gapWidth val="150"/>
        <c:overlap val="100"/>
        <c:axId val="705232824"/>
        <c:axId val="705230864"/>
      </c:barChart>
      <c:catAx>
        <c:axId val="7052328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arlow"/>
                <a:ea typeface="+mn-ea"/>
                <a:cs typeface="+mn-cs"/>
              </a:defRPr>
            </a:pPr>
            <a:endParaRPr lang="en-US"/>
          </a:p>
        </c:txPr>
        <c:crossAx val="705230864"/>
        <c:crosses val="autoZero"/>
        <c:auto val="1"/>
        <c:lblAlgn val="ctr"/>
        <c:lblOffset val="100"/>
        <c:noMultiLvlLbl val="0"/>
      </c:catAx>
      <c:valAx>
        <c:axId val="705230864"/>
        <c:scaling>
          <c:orientation val="minMax"/>
          <c:max val="1"/>
        </c:scaling>
        <c:delete val="1"/>
        <c:axPos val="l"/>
        <c:numFmt formatCode="0%" sourceLinked="1"/>
        <c:majorTickMark val="out"/>
        <c:minorTickMark val="none"/>
        <c:tickLblPos val="nextTo"/>
        <c:crossAx val="705232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Sheet1!$A$2</c:f>
              <c:strCache>
                <c:ptCount val="1"/>
                <c:pt idx="0">
                  <c:v>Up to All sports total (for 2019 results). Other waves put T2B number in this row</c:v>
                </c:pt>
              </c:strCache>
            </c:strRef>
          </c:tx>
          <c:spPr>
            <a:solidFill>
              <a:schemeClr val="bg1">
                <a:lumMod val="75000"/>
              </a:schemeClr>
            </a:solidFill>
            <a:ln>
              <a:noFill/>
            </a:ln>
            <a:effectLst/>
          </c:spPr>
          <c:invertIfNegative val="0"/>
          <c:dLbls>
            <c:dLbl>
              <c:idx val="0"/>
              <c:layout>
                <c:manualLayout>
                  <c:x val="-1.1543925979749503E-17"/>
                  <c:y val="-2.211017881338788E-3"/>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Barlow"/>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0658409020053642"/>
                      <c:h val="0.32631865848002445"/>
                    </c:manualLayout>
                  </c15:layout>
                </c:ext>
                <c:ext xmlns:c16="http://schemas.microsoft.com/office/drawing/2014/chart" uri="{C3380CC4-5D6E-409C-BE32-E72D297353CC}">
                  <c16:uniqueId val="{00000000-F4E2-4B38-AFB0-284BBE72B73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arlow"/>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Waka Ama
2020 (n=468)</c:v>
                </c:pt>
                <c:pt idx="1">
                  <c:v>Total 
Waka Ama 
2018 (n=518)</c:v>
                </c:pt>
                <c:pt idx="2">
                  <c:v>Total 
Waka Ama 
2017 (n=305)</c:v>
                </c:pt>
              </c:strCache>
            </c:strRef>
          </c:cat>
          <c:val>
            <c:numRef>
              <c:f>Sheet1!$B$2:$D$2</c:f>
              <c:numCache>
                <c:formatCode>0%</c:formatCode>
                <c:ptCount val="3"/>
                <c:pt idx="0">
                  <c:v>0.65</c:v>
                </c:pt>
                <c:pt idx="1">
                  <c:v>0.64</c:v>
                </c:pt>
                <c:pt idx="2">
                  <c:v>0.66</c:v>
                </c:pt>
              </c:numCache>
            </c:numRef>
          </c:val>
          <c:extLst>
            <c:ext xmlns:c16="http://schemas.microsoft.com/office/drawing/2014/chart" uri="{C3380CC4-5D6E-409C-BE32-E72D297353CC}">
              <c16:uniqueId val="{00000001-F4E2-4B38-AFB0-284BBE72B734}"/>
            </c:ext>
          </c:extLst>
        </c:ser>
        <c:ser>
          <c:idx val="0"/>
          <c:order val="1"/>
          <c:tx>
            <c:strRef>
              <c:f>Sheet1!$A$3</c:f>
              <c:strCache>
                <c:ptCount val="1"/>
                <c:pt idx="0">
                  <c:v>Anything above all sports total</c:v>
                </c:pt>
              </c:strCache>
            </c:strRef>
          </c:tx>
          <c:spPr>
            <a:solidFill>
              <a:schemeClr val="accent5"/>
            </a:solidFill>
            <a:ln>
              <a:noFill/>
            </a:ln>
            <a:effectLst/>
          </c:spPr>
          <c:invertIfNegative val="0"/>
          <c:cat>
            <c:strRef>
              <c:f>Sheet1!$B$1:$D$1</c:f>
              <c:strCache>
                <c:ptCount val="3"/>
                <c:pt idx="0">
                  <c:v>Total 
Waka Ama
2020 (n=468)</c:v>
                </c:pt>
                <c:pt idx="1">
                  <c:v>Total 
Waka Ama 
2018 (n=518)</c:v>
                </c:pt>
                <c:pt idx="2">
                  <c:v>Total 
Waka Ama 
2017 (n=305)</c:v>
                </c:pt>
              </c:strCache>
            </c:strRef>
          </c:cat>
          <c:val>
            <c:numRef>
              <c:f>Sheet1!$B$3:$D$3</c:f>
              <c:numCache>
                <c:formatCode>General</c:formatCode>
                <c:ptCount val="3"/>
              </c:numCache>
            </c:numRef>
          </c:val>
          <c:extLst>
            <c:ext xmlns:c16="http://schemas.microsoft.com/office/drawing/2014/chart" uri="{C3380CC4-5D6E-409C-BE32-E72D297353CC}">
              <c16:uniqueId val="{00000002-F4E2-4B38-AFB0-284BBE72B734}"/>
            </c:ext>
          </c:extLst>
        </c:ser>
        <c:dLbls>
          <c:showLegendKey val="0"/>
          <c:showVal val="0"/>
          <c:showCatName val="0"/>
          <c:showSerName val="0"/>
          <c:showPercent val="0"/>
          <c:showBubbleSize val="0"/>
        </c:dLbls>
        <c:gapWidth val="150"/>
        <c:overlap val="100"/>
        <c:axId val="705224200"/>
        <c:axId val="705223808"/>
      </c:barChart>
      <c:catAx>
        <c:axId val="7052242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arlow"/>
                <a:ea typeface="+mn-ea"/>
                <a:cs typeface="+mn-cs"/>
              </a:defRPr>
            </a:pPr>
            <a:endParaRPr lang="en-US"/>
          </a:p>
        </c:txPr>
        <c:crossAx val="705223808"/>
        <c:crosses val="autoZero"/>
        <c:auto val="1"/>
        <c:lblAlgn val="ctr"/>
        <c:lblOffset val="100"/>
        <c:noMultiLvlLbl val="0"/>
      </c:catAx>
      <c:valAx>
        <c:axId val="705223808"/>
        <c:scaling>
          <c:orientation val="minMax"/>
          <c:max val="1"/>
        </c:scaling>
        <c:delete val="1"/>
        <c:axPos val="l"/>
        <c:numFmt formatCode="0%" sourceLinked="1"/>
        <c:majorTickMark val="out"/>
        <c:minorTickMark val="none"/>
        <c:tickLblPos val="nextTo"/>
        <c:crossAx val="705224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Sheet1!$A$2</c:f>
              <c:strCache>
                <c:ptCount val="1"/>
                <c:pt idx="0">
                  <c:v>Up to All sports total (for 2019 results). Other waves put T2B number in this row</c:v>
                </c:pt>
              </c:strCache>
            </c:strRef>
          </c:tx>
          <c:spPr>
            <a:solidFill>
              <a:schemeClr val="bg1">
                <a:lumMod val="75000"/>
              </a:schemeClr>
            </a:solidFill>
            <a:ln>
              <a:noFill/>
            </a:ln>
            <a:effectLst/>
          </c:spPr>
          <c:invertIfNegative val="0"/>
          <c:dLbls>
            <c:dLbl>
              <c:idx val="0"/>
              <c:layout>
                <c:manualLayout>
                  <c:x val="-1.1543925979749503E-17"/>
                  <c:y val="-0.29135413299022117"/>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Barlow"/>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0658409020053642"/>
                      <c:h val="0.32631865848002445"/>
                    </c:manualLayout>
                  </c15:layout>
                </c:ext>
                <c:ext xmlns:c16="http://schemas.microsoft.com/office/drawing/2014/chart" uri="{C3380CC4-5D6E-409C-BE32-E72D297353CC}">
                  <c16:uniqueId val="{00000000-8EB5-4432-9E3A-7E20FD9E2CD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arlow"/>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Waka Ama
2020 (n=446)</c:v>
                </c:pt>
                <c:pt idx="1">
                  <c:v>Total 
Waka Ama 
2018 (n=473)</c:v>
                </c:pt>
                <c:pt idx="2">
                  <c:v>Total 
Waka Ama 
2017 (n=291)</c:v>
                </c:pt>
              </c:strCache>
            </c:strRef>
          </c:cat>
          <c:val>
            <c:numRef>
              <c:f>Sheet1!$B$2:$D$2</c:f>
              <c:numCache>
                <c:formatCode>0%</c:formatCode>
                <c:ptCount val="3"/>
                <c:pt idx="0">
                  <c:v>0.65</c:v>
                </c:pt>
                <c:pt idx="1">
                  <c:v>0.63</c:v>
                </c:pt>
                <c:pt idx="2">
                  <c:v>0.62</c:v>
                </c:pt>
              </c:numCache>
            </c:numRef>
          </c:val>
          <c:extLst>
            <c:ext xmlns:c16="http://schemas.microsoft.com/office/drawing/2014/chart" uri="{C3380CC4-5D6E-409C-BE32-E72D297353CC}">
              <c16:uniqueId val="{00000001-8EB5-4432-9E3A-7E20FD9E2CD9}"/>
            </c:ext>
          </c:extLst>
        </c:ser>
        <c:ser>
          <c:idx val="0"/>
          <c:order val="1"/>
          <c:tx>
            <c:strRef>
              <c:f>Sheet1!$A$3</c:f>
              <c:strCache>
                <c:ptCount val="1"/>
                <c:pt idx="0">
                  <c:v>Anything above all sports total</c:v>
                </c:pt>
              </c:strCache>
            </c:strRef>
          </c:tx>
          <c:spPr>
            <a:solidFill>
              <a:schemeClr val="accent5"/>
            </a:solidFill>
            <a:ln>
              <a:noFill/>
            </a:ln>
            <a:effectLst/>
          </c:spPr>
          <c:invertIfNegative val="0"/>
          <c:cat>
            <c:strRef>
              <c:f>Sheet1!$B$1:$D$1</c:f>
              <c:strCache>
                <c:ptCount val="3"/>
                <c:pt idx="0">
                  <c:v>Total 
Waka Ama
2020 (n=446)</c:v>
                </c:pt>
                <c:pt idx="1">
                  <c:v>Total 
Waka Ama 
2018 (n=473)</c:v>
                </c:pt>
                <c:pt idx="2">
                  <c:v>Total 
Waka Ama 
2017 (n=291)</c:v>
                </c:pt>
              </c:strCache>
            </c:strRef>
          </c:cat>
          <c:val>
            <c:numRef>
              <c:f>Sheet1!$B$3:$D$3</c:f>
              <c:numCache>
                <c:formatCode>General</c:formatCode>
                <c:ptCount val="3"/>
                <c:pt idx="0" formatCode="0%">
                  <c:v>7.0000000000000007E-2</c:v>
                </c:pt>
              </c:numCache>
            </c:numRef>
          </c:val>
          <c:extLst>
            <c:ext xmlns:c16="http://schemas.microsoft.com/office/drawing/2014/chart" uri="{C3380CC4-5D6E-409C-BE32-E72D297353CC}">
              <c16:uniqueId val="{00000002-8EB5-4432-9E3A-7E20FD9E2CD9}"/>
            </c:ext>
          </c:extLst>
        </c:ser>
        <c:dLbls>
          <c:showLegendKey val="0"/>
          <c:showVal val="0"/>
          <c:showCatName val="0"/>
          <c:showSerName val="0"/>
          <c:showPercent val="0"/>
          <c:showBubbleSize val="0"/>
        </c:dLbls>
        <c:gapWidth val="150"/>
        <c:overlap val="100"/>
        <c:axId val="705225376"/>
        <c:axId val="705243016"/>
      </c:barChart>
      <c:catAx>
        <c:axId val="7052253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arlow"/>
                <a:ea typeface="+mn-ea"/>
                <a:cs typeface="+mn-cs"/>
              </a:defRPr>
            </a:pPr>
            <a:endParaRPr lang="en-US"/>
          </a:p>
        </c:txPr>
        <c:crossAx val="705243016"/>
        <c:crosses val="autoZero"/>
        <c:auto val="1"/>
        <c:lblAlgn val="ctr"/>
        <c:lblOffset val="100"/>
        <c:noMultiLvlLbl val="0"/>
      </c:catAx>
      <c:valAx>
        <c:axId val="705243016"/>
        <c:scaling>
          <c:orientation val="minMax"/>
          <c:max val="1"/>
        </c:scaling>
        <c:delete val="1"/>
        <c:axPos val="l"/>
        <c:numFmt formatCode="0%" sourceLinked="1"/>
        <c:majorTickMark val="out"/>
        <c:minorTickMark val="none"/>
        <c:tickLblPos val="nextTo"/>
        <c:crossAx val="705225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Sheet1!$A$2</c:f>
              <c:strCache>
                <c:ptCount val="1"/>
                <c:pt idx="0">
                  <c:v>Up to All sports total (for 2019 results). Other waves put T2B number in this row</c:v>
                </c:pt>
              </c:strCache>
            </c:strRef>
          </c:tx>
          <c:spPr>
            <a:solidFill>
              <a:schemeClr val="bg1">
                <a:lumMod val="75000"/>
              </a:schemeClr>
            </a:solidFill>
            <a:ln>
              <a:noFill/>
            </a:ln>
            <a:effectLst/>
          </c:spPr>
          <c:invertIfNegative val="0"/>
          <c:dLbls>
            <c:dLbl>
              <c:idx val="0"/>
              <c:layout>
                <c:manualLayout>
                  <c:x val="-1.1543925979749503E-17"/>
                  <c:y val="-0.29135413299022123"/>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Barlow"/>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0658409020053642"/>
                      <c:h val="0.30979619475951686"/>
                    </c:manualLayout>
                  </c15:layout>
                </c:ext>
                <c:ext xmlns:c16="http://schemas.microsoft.com/office/drawing/2014/chart" uri="{C3380CC4-5D6E-409C-BE32-E72D297353CC}">
                  <c16:uniqueId val="{00000000-F478-42DA-BC7D-F7CBEE537C7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arlow"/>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Waka Ama
2020 (n=416)</c:v>
                </c:pt>
                <c:pt idx="1">
                  <c:v>Total 
Waka Ama 
2018 (n=442)</c:v>
                </c:pt>
                <c:pt idx="2">
                  <c:v>Total 
Waka Ama 
2017 (n=261)</c:v>
                </c:pt>
              </c:strCache>
            </c:strRef>
          </c:cat>
          <c:val>
            <c:numRef>
              <c:f>Sheet1!$B$2:$D$2</c:f>
              <c:numCache>
                <c:formatCode>0%</c:formatCode>
                <c:ptCount val="3"/>
                <c:pt idx="0">
                  <c:v>0.67</c:v>
                </c:pt>
                <c:pt idx="1">
                  <c:v>0.68</c:v>
                </c:pt>
                <c:pt idx="2">
                  <c:v>0.64</c:v>
                </c:pt>
              </c:numCache>
            </c:numRef>
          </c:val>
          <c:extLst>
            <c:ext xmlns:c16="http://schemas.microsoft.com/office/drawing/2014/chart" uri="{C3380CC4-5D6E-409C-BE32-E72D297353CC}">
              <c16:uniqueId val="{00000001-F478-42DA-BC7D-F7CBEE537C70}"/>
            </c:ext>
          </c:extLst>
        </c:ser>
        <c:ser>
          <c:idx val="0"/>
          <c:order val="1"/>
          <c:tx>
            <c:strRef>
              <c:f>Sheet1!$A$3</c:f>
              <c:strCache>
                <c:ptCount val="1"/>
                <c:pt idx="0">
                  <c:v>Anything above all sports total</c:v>
                </c:pt>
              </c:strCache>
            </c:strRef>
          </c:tx>
          <c:spPr>
            <a:solidFill>
              <a:schemeClr val="accent5"/>
            </a:solidFill>
            <a:ln>
              <a:noFill/>
            </a:ln>
            <a:effectLst/>
          </c:spPr>
          <c:invertIfNegative val="0"/>
          <c:cat>
            <c:strRef>
              <c:f>Sheet1!$B$1:$D$1</c:f>
              <c:strCache>
                <c:ptCount val="3"/>
                <c:pt idx="0">
                  <c:v>Total 
Waka Ama
2020 (n=416)</c:v>
                </c:pt>
                <c:pt idx="1">
                  <c:v>Total 
Waka Ama 
2018 (n=442)</c:v>
                </c:pt>
                <c:pt idx="2">
                  <c:v>Total 
Waka Ama 
2017 (n=261)</c:v>
                </c:pt>
              </c:strCache>
            </c:strRef>
          </c:cat>
          <c:val>
            <c:numRef>
              <c:f>Sheet1!$B$3:$D$3</c:f>
              <c:numCache>
                <c:formatCode>General</c:formatCode>
                <c:ptCount val="3"/>
                <c:pt idx="0" formatCode="0%">
                  <c:v>0.12</c:v>
                </c:pt>
              </c:numCache>
            </c:numRef>
          </c:val>
          <c:extLst>
            <c:ext xmlns:c16="http://schemas.microsoft.com/office/drawing/2014/chart" uri="{C3380CC4-5D6E-409C-BE32-E72D297353CC}">
              <c16:uniqueId val="{00000002-F478-42DA-BC7D-F7CBEE537C70}"/>
            </c:ext>
          </c:extLst>
        </c:ser>
        <c:dLbls>
          <c:showLegendKey val="0"/>
          <c:showVal val="0"/>
          <c:showCatName val="0"/>
          <c:showSerName val="0"/>
          <c:showPercent val="0"/>
          <c:showBubbleSize val="0"/>
        </c:dLbls>
        <c:gapWidth val="150"/>
        <c:overlap val="100"/>
        <c:axId val="705243408"/>
        <c:axId val="705236352"/>
      </c:barChart>
      <c:catAx>
        <c:axId val="7052434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arlow"/>
                <a:ea typeface="+mn-ea"/>
                <a:cs typeface="+mn-cs"/>
              </a:defRPr>
            </a:pPr>
            <a:endParaRPr lang="en-US"/>
          </a:p>
        </c:txPr>
        <c:crossAx val="705236352"/>
        <c:crosses val="autoZero"/>
        <c:auto val="1"/>
        <c:lblAlgn val="ctr"/>
        <c:lblOffset val="100"/>
        <c:noMultiLvlLbl val="0"/>
      </c:catAx>
      <c:valAx>
        <c:axId val="705236352"/>
        <c:scaling>
          <c:orientation val="minMax"/>
          <c:max val="1"/>
        </c:scaling>
        <c:delete val="1"/>
        <c:axPos val="l"/>
        <c:numFmt formatCode="0%" sourceLinked="1"/>
        <c:majorTickMark val="out"/>
        <c:minorTickMark val="none"/>
        <c:tickLblPos val="nextTo"/>
        <c:crossAx val="705243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1687211569830129"/>
          <c:h val="0.78501790239493008"/>
        </c:manualLayout>
      </c:layout>
      <c:barChart>
        <c:barDir val="col"/>
        <c:grouping val="percentStacked"/>
        <c:varyColors val="0"/>
        <c:ser>
          <c:idx val="0"/>
          <c:order val="0"/>
          <c:tx>
            <c:strRef>
              <c:f>Sheet2!$A$3</c:f>
              <c:strCache>
                <c:ptCount val="1"/>
                <c:pt idx="0">
                  <c:v>PASSIVES</c:v>
                </c:pt>
              </c:strCache>
            </c:strRef>
          </c:tx>
          <c:spPr>
            <a:solidFill>
              <a:schemeClr val="bg1">
                <a:lumMod val="75000"/>
              </a:schemeClr>
            </a:solidFill>
          </c:spPr>
          <c:invertIfNegative val="0"/>
          <c:dPt>
            <c:idx val="0"/>
            <c:invertIfNegative val="0"/>
            <c:bubble3D val="0"/>
            <c:extLst>
              <c:ext xmlns:c16="http://schemas.microsoft.com/office/drawing/2014/chart" uri="{C3380CC4-5D6E-409C-BE32-E72D297353CC}">
                <c16:uniqueId val="{00000000-7821-49B9-B6B6-9B5F45BB76C1}"/>
              </c:ext>
            </c:extLst>
          </c:dPt>
          <c:dPt>
            <c:idx val="1"/>
            <c:invertIfNegative val="0"/>
            <c:bubble3D val="0"/>
            <c:extLst>
              <c:ext xmlns:c16="http://schemas.microsoft.com/office/drawing/2014/chart" uri="{C3380CC4-5D6E-409C-BE32-E72D297353CC}">
                <c16:uniqueId val="{00000001-7821-49B9-B6B6-9B5F45BB76C1}"/>
              </c:ext>
            </c:extLst>
          </c:dPt>
          <c:dPt>
            <c:idx val="2"/>
            <c:invertIfNegative val="0"/>
            <c:bubble3D val="0"/>
            <c:extLst>
              <c:ext xmlns:c16="http://schemas.microsoft.com/office/drawing/2014/chart" uri="{C3380CC4-5D6E-409C-BE32-E72D297353CC}">
                <c16:uniqueId val="{00000002-7821-49B9-B6B6-9B5F45BB76C1}"/>
              </c:ext>
            </c:extLst>
          </c:dPt>
          <c:dPt>
            <c:idx val="3"/>
            <c:invertIfNegative val="0"/>
            <c:bubble3D val="0"/>
            <c:extLst>
              <c:ext xmlns:c16="http://schemas.microsoft.com/office/drawing/2014/chart" uri="{C3380CC4-5D6E-409C-BE32-E72D297353CC}">
                <c16:uniqueId val="{00000003-7821-49B9-B6B6-9B5F45BB76C1}"/>
              </c:ext>
            </c:extLst>
          </c:dPt>
          <c:dLbls>
            <c:numFmt formatCode="##%;##%" sourceLinked="0"/>
            <c:spPr>
              <a:noFill/>
              <a:ln>
                <a:noFill/>
              </a:ln>
              <a:effectLst/>
            </c:spPr>
            <c:txPr>
              <a:bodyPr/>
              <a:lstStyle/>
              <a:p>
                <a:pPr>
                  <a:defRPr sz="1000">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Sheet2!$B$1:$E$1</c:f>
              <c:strCache>
                <c:ptCount val="4"/>
                <c:pt idx="0">
                  <c:v>Total Waka Ama
2020
(n=465)</c:v>
                </c:pt>
                <c:pt idx="1">
                  <c:v>Total
Waka Ama
2018
(n=518)</c:v>
                </c:pt>
                <c:pt idx="2">
                  <c:v>Total Waka Ama
2017
(n=309)</c:v>
                </c:pt>
                <c:pt idx="3">
                  <c:v>All Sports
2019/20
(n=37,234)</c:v>
                </c:pt>
              </c:strCache>
            </c:strRef>
          </c:cat>
          <c:val>
            <c:numRef>
              <c:f>Sheet2!$B$3:$E$3</c:f>
              <c:numCache>
                <c:formatCode>0%</c:formatCode>
                <c:ptCount val="4"/>
                <c:pt idx="0">
                  <c:v>-0.21</c:v>
                </c:pt>
                <c:pt idx="1">
                  <c:v>-0.17</c:v>
                </c:pt>
                <c:pt idx="2">
                  <c:v>-0.18</c:v>
                </c:pt>
                <c:pt idx="3">
                  <c:v>-0.24</c:v>
                </c:pt>
              </c:numCache>
            </c:numRef>
          </c:val>
          <c:extLst>
            <c:ext xmlns:c16="http://schemas.microsoft.com/office/drawing/2014/chart" uri="{C3380CC4-5D6E-409C-BE32-E72D297353CC}">
              <c16:uniqueId val="{00000004-7821-49B9-B6B6-9B5F45BB76C1}"/>
            </c:ext>
          </c:extLst>
        </c:ser>
        <c:ser>
          <c:idx val="1"/>
          <c:order val="1"/>
          <c:tx>
            <c:strRef>
              <c:f>Sheet2!$A$2</c:f>
              <c:strCache>
                <c:ptCount val="1"/>
                <c:pt idx="0">
                  <c:v>PROMOTERS</c:v>
                </c:pt>
              </c:strCache>
            </c:strRef>
          </c:tx>
          <c:spPr>
            <a:solidFill>
              <a:schemeClr val="accent4"/>
            </a:solidFill>
          </c:spPr>
          <c:invertIfNegative val="0"/>
          <c:dLbls>
            <c:dLbl>
              <c:idx val="0"/>
              <c:spPr>
                <a:ln w="19050">
                  <a:solidFill>
                    <a:srgbClr val="218535"/>
                  </a:solidFill>
                </a:ln>
              </c:spPr>
              <c:txPr>
                <a:bodyPr/>
                <a:lstStyle/>
                <a:p>
                  <a:pPr algn="ctr">
                    <a:defRPr lang="en-US" sz="1000" b="1" i="0" u="none" strike="noStrike" kern="1200" baseline="0">
                      <a:solidFill>
                        <a:srgbClr val="FFFFFF"/>
                      </a:solidFill>
                      <a:latin typeface="Barlow"/>
                      <a:ea typeface="+mn-ea"/>
                      <a:cs typeface="Calibri" panose="020F050202020403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E044-4246-92D9-D9F03A8EFBB4}"/>
                </c:ext>
              </c:extLst>
            </c:dLbl>
            <c:spPr>
              <a:noFill/>
              <a:ln>
                <a:noFill/>
              </a:ln>
              <a:effectLst/>
            </c:spPr>
            <c:txPr>
              <a:bodyPr/>
              <a:lstStyle/>
              <a:p>
                <a:pPr algn="ctr">
                  <a:defRPr lang="en-US" sz="1000" b="1" i="0" u="none" strike="noStrike" kern="1200" baseline="0">
                    <a:solidFill>
                      <a:srgbClr val="FFFFFF"/>
                    </a:solidFill>
                    <a:latin typeface="Barlow"/>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Sheet2!$B$1:$E$1</c:f>
              <c:strCache>
                <c:ptCount val="4"/>
                <c:pt idx="0">
                  <c:v>Total Waka Ama
2020
(n=465)</c:v>
                </c:pt>
                <c:pt idx="1">
                  <c:v>Total
Waka Ama
2018
(n=518)</c:v>
                </c:pt>
                <c:pt idx="2">
                  <c:v>Total Waka Ama
2017
(n=309)</c:v>
                </c:pt>
                <c:pt idx="3">
                  <c:v>All Sports
2019/20
(n=37,234)</c:v>
                </c:pt>
              </c:strCache>
            </c:strRef>
          </c:cat>
          <c:val>
            <c:numRef>
              <c:f>Sheet2!$B$2:$E$2</c:f>
              <c:numCache>
                <c:formatCode>0%</c:formatCode>
                <c:ptCount val="4"/>
                <c:pt idx="0">
                  <c:v>0.67</c:v>
                </c:pt>
                <c:pt idx="1">
                  <c:v>0.66</c:v>
                </c:pt>
                <c:pt idx="2">
                  <c:v>0.7</c:v>
                </c:pt>
                <c:pt idx="3">
                  <c:v>0.61</c:v>
                </c:pt>
              </c:numCache>
            </c:numRef>
          </c:val>
          <c:extLst>
            <c:ext xmlns:c16="http://schemas.microsoft.com/office/drawing/2014/chart" uri="{C3380CC4-5D6E-409C-BE32-E72D297353CC}">
              <c16:uniqueId val="{00000005-7821-49B9-B6B6-9B5F45BB76C1}"/>
            </c:ext>
          </c:extLst>
        </c:ser>
        <c:ser>
          <c:idx val="2"/>
          <c:order val="2"/>
          <c:tx>
            <c:strRef>
              <c:f>Sheet2!$A$4</c:f>
              <c:strCache>
                <c:ptCount val="1"/>
                <c:pt idx="0">
                  <c:v>DETRACTORS</c:v>
                </c:pt>
              </c:strCache>
            </c:strRef>
          </c:tx>
          <c:spPr>
            <a:solidFill>
              <a:srgbClr val="DC0015"/>
            </a:solidFill>
          </c:spPr>
          <c:invertIfNegative val="0"/>
          <c:dLbls>
            <c:dLbl>
              <c:idx val="0"/>
              <c:tx>
                <c:rich>
                  <a:bodyPr/>
                  <a:lstStyle/>
                  <a:p>
                    <a:r>
                      <a:rPr lang="en-US" dirty="0"/>
                      <a:t>12%</a:t>
                    </a:r>
                    <a:r>
                      <a:rPr lang="en-US" sz="1000" b="0" i="0" u="none" strike="noStrike" baseline="0" dirty="0">
                        <a:solidFill>
                          <a:schemeClr val="tx1"/>
                        </a:solidFill>
                        <a:effectLst/>
                        <a:sym typeface="Wingdings 3"/>
                      </a:rPr>
                      <a:t></a:t>
                    </a:r>
                    <a:endParaRPr lang="en-US" dirty="0">
                      <a:solidFill>
                        <a:schemeClr val="tx1"/>
                      </a:solidFill>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072-439E-A55A-DD2F04178B81}"/>
                </c:ext>
              </c:extLst>
            </c:dLbl>
            <c:numFmt formatCode="##%;##%" sourceLinked="0"/>
            <c:spPr>
              <a:noFill/>
              <a:ln>
                <a:noFill/>
              </a:ln>
              <a:effectLst/>
            </c:spPr>
            <c:txPr>
              <a:bodyPr/>
              <a:lstStyle/>
              <a:p>
                <a:pPr>
                  <a:defRPr sz="1000">
                    <a:solidFill>
                      <a:schemeClr val="bg1"/>
                    </a:solidFill>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Sheet2!$B$1:$E$1</c:f>
              <c:strCache>
                <c:ptCount val="4"/>
                <c:pt idx="0">
                  <c:v>Total Waka Ama
2020
(n=465)</c:v>
                </c:pt>
                <c:pt idx="1">
                  <c:v>Total
Waka Ama
2018
(n=518)</c:v>
                </c:pt>
                <c:pt idx="2">
                  <c:v>Total Waka Ama
2017
(n=309)</c:v>
                </c:pt>
                <c:pt idx="3">
                  <c:v>All Sports
2019/20
(n=37,234)</c:v>
                </c:pt>
              </c:strCache>
            </c:strRef>
          </c:cat>
          <c:val>
            <c:numRef>
              <c:f>Sheet2!$B$4:$E$4</c:f>
              <c:numCache>
                <c:formatCode>0%</c:formatCode>
                <c:ptCount val="4"/>
                <c:pt idx="0">
                  <c:v>-0.12</c:v>
                </c:pt>
                <c:pt idx="1">
                  <c:v>-0.17</c:v>
                </c:pt>
                <c:pt idx="2">
                  <c:v>-0.12</c:v>
                </c:pt>
                <c:pt idx="3">
                  <c:v>-0.14000000000000001</c:v>
                </c:pt>
              </c:numCache>
            </c:numRef>
          </c:val>
          <c:extLst>
            <c:ext xmlns:c16="http://schemas.microsoft.com/office/drawing/2014/chart" uri="{C3380CC4-5D6E-409C-BE32-E72D297353CC}">
              <c16:uniqueId val="{0000000A-7821-49B9-B6B6-9B5F45BB76C1}"/>
            </c:ext>
          </c:extLst>
        </c:ser>
        <c:dLbls>
          <c:dLblPos val="ctr"/>
          <c:showLegendKey val="0"/>
          <c:showVal val="1"/>
          <c:showCatName val="0"/>
          <c:showSerName val="0"/>
          <c:showPercent val="0"/>
          <c:showBubbleSize val="0"/>
        </c:dLbls>
        <c:gapWidth val="150"/>
        <c:overlap val="100"/>
        <c:axId val="765231488"/>
        <c:axId val="765232272"/>
      </c:barChart>
      <c:catAx>
        <c:axId val="765231488"/>
        <c:scaling>
          <c:orientation val="minMax"/>
        </c:scaling>
        <c:delete val="0"/>
        <c:axPos val="b"/>
        <c:numFmt formatCode="General" sourceLinked="1"/>
        <c:majorTickMark val="none"/>
        <c:minorTickMark val="none"/>
        <c:tickLblPos val="low"/>
        <c:spPr>
          <a:noFill/>
          <a:ln w="25400" cmpd="sng">
            <a:solidFill>
              <a:srgbClr val="000000"/>
            </a:solidFill>
          </a:ln>
        </c:spPr>
        <c:txPr>
          <a:bodyPr/>
          <a:lstStyle/>
          <a:p>
            <a:pPr>
              <a:defRPr sz="900">
                <a:latin typeface="Barlow"/>
              </a:defRPr>
            </a:pPr>
            <a:endParaRPr lang="en-US"/>
          </a:p>
        </c:txPr>
        <c:crossAx val="765232272"/>
        <c:crossesAt val="0"/>
        <c:auto val="1"/>
        <c:lblAlgn val="ctr"/>
        <c:lblOffset val="100"/>
        <c:noMultiLvlLbl val="0"/>
      </c:catAx>
      <c:valAx>
        <c:axId val="765232272"/>
        <c:scaling>
          <c:orientation val="minMax"/>
        </c:scaling>
        <c:delete val="1"/>
        <c:axPos val="l"/>
        <c:numFmt formatCode="0%" sourceLinked="0"/>
        <c:majorTickMark val="none"/>
        <c:minorTickMark val="none"/>
        <c:tickLblPos val="nextTo"/>
        <c:crossAx val="765231488"/>
        <c:crosses val="autoZero"/>
        <c:crossBetween val="between"/>
      </c:valAx>
      <c:spPr>
        <a:noFill/>
        <a:ln w="25398">
          <a:noFill/>
        </a:ln>
      </c:spPr>
    </c:plotArea>
    <c:plotVisOnly val="1"/>
    <c:dispBlanksAs val="gap"/>
    <c:showDLblsOverMax val="0"/>
  </c:chart>
  <c:spPr>
    <a:noFill/>
    <a:ln>
      <a:noFill/>
    </a:ln>
  </c:spPr>
  <c:txPr>
    <a:bodyPr/>
    <a:lstStyle/>
    <a:p>
      <a:pPr>
        <a:defRPr sz="900" baseline="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Sheet1!$A$2</c:f>
              <c:strCache>
                <c:ptCount val="1"/>
                <c:pt idx="0">
                  <c:v>Up to All sports total (for 2019 results). Other waves put T2B number in this row</c:v>
                </c:pt>
              </c:strCache>
            </c:strRef>
          </c:tx>
          <c:spPr>
            <a:solidFill>
              <a:schemeClr val="bg1">
                <a:lumMod val="75000"/>
              </a:schemeClr>
            </a:solidFill>
            <a:ln>
              <a:noFill/>
            </a:ln>
            <a:effectLst/>
          </c:spPr>
          <c:invertIfNegative val="0"/>
          <c:dLbls>
            <c:dLbl>
              <c:idx val="0"/>
              <c:layout>
                <c:manualLayout>
                  <c:x val="-1.1543925979749503E-17"/>
                  <c:y val="-0.29135413299022117"/>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Barlow"/>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0658409020053642"/>
                      <c:h val="0.32631865848002445"/>
                    </c:manualLayout>
                  </c15:layout>
                </c:ext>
                <c:ext xmlns:c16="http://schemas.microsoft.com/office/drawing/2014/chart" uri="{C3380CC4-5D6E-409C-BE32-E72D297353CC}">
                  <c16:uniqueId val="{00000000-48B5-4650-8B59-BD3C8D1EB30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arlow"/>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Waka Ama
2020 (n=464)</c:v>
                </c:pt>
                <c:pt idx="1">
                  <c:v>Total 
Waka Ama 
2018 (n=506)</c:v>
                </c:pt>
                <c:pt idx="2">
                  <c:v>Total 
Waka Ama 
2017 (n=304)</c:v>
                </c:pt>
              </c:strCache>
            </c:strRef>
          </c:cat>
          <c:val>
            <c:numRef>
              <c:f>Sheet1!$B$2:$D$2</c:f>
              <c:numCache>
                <c:formatCode>0%</c:formatCode>
                <c:ptCount val="3"/>
                <c:pt idx="0">
                  <c:v>0.72</c:v>
                </c:pt>
                <c:pt idx="1">
                  <c:v>0.67</c:v>
                </c:pt>
                <c:pt idx="2">
                  <c:v>0.67</c:v>
                </c:pt>
              </c:numCache>
            </c:numRef>
          </c:val>
          <c:extLst>
            <c:ext xmlns:c16="http://schemas.microsoft.com/office/drawing/2014/chart" uri="{C3380CC4-5D6E-409C-BE32-E72D297353CC}">
              <c16:uniqueId val="{00000001-48B5-4650-8B59-BD3C8D1EB30F}"/>
            </c:ext>
          </c:extLst>
        </c:ser>
        <c:ser>
          <c:idx val="0"/>
          <c:order val="1"/>
          <c:tx>
            <c:strRef>
              <c:f>Sheet1!$A$3</c:f>
              <c:strCache>
                <c:ptCount val="1"/>
                <c:pt idx="0">
                  <c:v>Anything above all sports total</c:v>
                </c:pt>
              </c:strCache>
            </c:strRef>
          </c:tx>
          <c:spPr>
            <a:solidFill>
              <a:schemeClr val="accent5"/>
            </a:solidFill>
            <a:ln>
              <a:noFill/>
            </a:ln>
            <a:effectLst/>
          </c:spPr>
          <c:invertIfNegative val="0"/>
          <c:cat>
            <c:strRef>
              <c:f>Sheet1!$B$1:$D$1</c:f>
              <c:strCache>
                <c:ptCount val="3"/>
                <c:pt idx="0">
                  <c:v>Total 
Waka Ama
2020 (n=464)</c:v>
                </c:pt>
                <c:pt idx="1">
                  <c:v>Total 
Waka Ama 
2018 (n=506)</c:v>
                </c:pt>
                <c:pt idx="2">
                  <c:v>Total 
Waka Ama 
2017 (n=304)</c:v>
                </c:pt>
              </c:strCache>
            </c:strRef>
          </c:cat>
          <c:val>
            <c:numRef>
              <c:f>Sheet1!$B$3:$D$3</c:f>
              <c:numCache>
                <c:formatCode>General</c:formatCode>
                <c:ptCount val="3"/>
                <c:pt idx="0" formatCode="0%">
                  <c:v>3.9999999999999925E-2</c:v>
                </c:pt>
              </c:numCache>
            </c:numRef>
          </c:val>
          <c:extLst>
            <c:ext xmlns:c16="http://schemas.microsoft.com/office/drawing/2014/chart" uri="{C3380CC4-5D6E-409C-BE32-E72D297353CC}">
              <c16:uniqueId val="{00000002-48B5-4650-8B59-BD3C8D1EB30F}"/>
            </c:ext>
          </c:extLst>
        </c:ser>
        <c:dLbls>
          <c:showLegendKey val="0"/>
          <c:showVal val="0"/>
          <c:showCatName val="0"/>
          <c:showSerName val="0"/>
          <c:showPercent val="0"/>
          <c:showBubbleSize val="0"/>
        </c:dLbls>
        <c:gapWidth val="150"/>
        <c:overlap val="100"/>
        <c:axId val="706005936"/>
        <c:axId val="706004368"/>
      </c:barChart>
      <c:catAx>
        <c:axId val="7060059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arlow"/>
                <a:ea typeface="+mn-ea"/>
                <a:cs typeface="+mn-cs"/>
              </a:defRPr>
            </a:pPr>
            <a:endParaRPr lang="en-US"/>
          </a:p>
        </c:txPr>
        <c:crossAx val="706004368"/>
        <c:crosses val="autoZero"/>
        <c:auto val="1"/>
        <c:lblAlgn val="ctr"/>
        <c:lblOffset val="100"/>
        <c:noMultiLvlLbl val="0"/>
      </c:catAx>
      <c:valAx>
        <c:axId val="706004368"/>
        <c:scaling>
          <c:orientation val="minMax"/>
          <c:max val="1"/>
        </c:scaling>
        <c:delete val="1"/>
        <c:axPos val="l"/>
        <c:numFmt formatCode="0%" sourceLinked="1"/>
        <c:majorTickMark val="out"/>
        <c:minorTickMark val="none"/>
        <c:tickLblPos val="nextTo"/>
        <c:crossAx val="706005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Sheet1!$A$2</c:f>
              <c:strCache>
                <c:ptCount val="1"/>
                <c:pt idx="0">
                  <c:v>Up to All sports total (for 2019 results). Other waves put T2B number in this row</c:v>
                </c:pt>
              </c:strCache>
            </c:strRef>
          </c:tx>
          <c:spPr>
            <a:solidFill>
              <a:schemeClr val="bg1">
                <a:lumMod val="75000"/>
              </a:schemeClr>
            </a:solidFill>
            <a:ln>
              <a:noFill/>
            </a:ln>
            <a:effectLst/>
          </c:spPr>
          <c:invertIfNegative val="0"/>
          <c:dLbls>
            <c:dLbl>
              <c:idx val="0"/>
              <c:layout>
                <c:manualLayout>
                  <c:x val="-1.1543925979749503E-17"/>
                  <c:y val="-0.1496063555543124"/>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Barlow"/>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0658409020053642"/>
                      <c:h val="0.30979619475951686"/>
                    </c:manualLayout>
                  </c15:layout>
                </c:ext>
                <c:ext xmlns:c16="http://schemas.microsoft.com/office/drawing/2014/chart" uri="{C3380CC4-5D6E-409C-BE32-E72D297353CC}">
                  <c16:uniqueId val="{00000000-CC29-4905-8903-214A135E85A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arlow"/>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Waka Ama
2020 (n=456)</c:v>
                </c:pt>
                <c:pt idx="1">
                  <c:v>Total 
Waka Ama 
2018 (n=490)</c:v>
                </c:pt>
                <c:pt idx="2">
                  <c:v>Total 
Waka Ama 
2017 (n=306)</c:v>
                </c:pt>
              </c:strCache>
            </c:strRef>
          </c:cat>
          <c:val>
            <c:numRef>
              <c:f>Sheet1!$B$2:$D$2</c:f>
              <c:numCache>
                <c:formatCode>0%</c:formatCode>
                <c:ptCount val="3"/>
                <c:pt idx="0">
                  <c:v>0.72</c:v>
                </c:pt>
                <c:pt idx="1">
                  <c:v>0.73</c:v>
                </c:pt>
                <c:pt idx="2">
                  <c:v>0.71</c:v>
                </c:pt>
              </c:numCache>
            </c:numRef>
          </c:val>
          <c:extLst>
            <c:ext xmlns:c16="http://schemas.microsoft.com/office/drawing/2014/chart" uri="{C3380CC4-5D6E-409C-BE32-E72D297353CC}">
              <c16:uniqueId val="{00000001-CC29-4905-8903-214A135E85AB}"/>
            </c:ext>
          </c:extLst>
        </c:ser>
        <c:ser>
          <c:idx val="0"/>
          <c:order val="1"/>
          <c:tx>
            <c:strRef>
              <c:f>Sheet1!$A$3</c:f>
              <c:strCache>
                <c:ptCount val="1"/>
                <c:pt idx="0">
                  <c:v>Anything above all sports total</c:v>
                </c:pt>
              </c:strCache>
            </c:strRef>
          </c:tx>
          <c:spPr>
            <a:solidFill>
              <a:schemeClr val="accent5"/>
            </a:solidFill>
            <a:ln>
              <a:noFill/>
            </a:ln>
            <a:effectLst/>
          </c:spPr>
          <c:invertIfNegative val="0"/>
          <c:cat>
            <c:strRef>
              <c:f>Sheet1!$B$1:$D$1</c:f>
              <c:strCache>
                <c:ptCount val="3"/>
                <c:pt idx="0">
                  <c:v>Total 
Waka Ama
2020 (n=456)</c:v>
                </c:pt>
                <c:pt idx="1">
                  <c:v>Total 
Waka Ama 
2018 (n=490)</c:v>
                </c:pt>
                <c:pt idx="2">
                  <c:v>Total 
Waka Ama 
2017 (n=306)</c:v>
                </c:pt>
              </c:strCache>
            </c:strRef>
          </c:cat>
          <c:val>
            <c:numRef>
              <c:f>Sheet1!$B$3:$D$3</c:f>
              <c:numCache>
                <c:formatCode>General</c:formatCode>
                <c:ptCount val="3"/>
              </c:numCache>
            </c:numRef>
          </c:val>
          <c:extLst>
            <c:ext xmlns:c16="http://schemas.microsoft.com/office/drawing/2014/chart" uri="{C3380CC4-5D6E-409C-BE32-E72D297353CC}">
              <c16:uniqueId val="{00000002-CC29-4905-8903-214A135E85AB}"/>
            </c:ext>
          </c:extLst>
        </c:ser>
        <c:dLbls>
          <c:showLegendKey val="0"/>
          <c:showVal val="0"/>
          <c:showCatName val="0"/>
          <c:showSerName val="0"/>
          <c:showPercent val="0"/>
          <c:showBubbleSize val="0"/>
        </c:dLbls>
        <c:gapWidth val="150"/>
        <c:overlap val="100"/>
        <c:axId val="705998880"/>
        <c:axId val="705999272"/>
      </c:barChart>
      <c:catAx>
        <c:axId val="7059988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arlow"/>
                <a:ea typeface="+mn-ea"/>
                <a:cs typeface="+mn-cs"/>
              </a:defRPr>
            </a:pPr>
            <a:endParaRPr lang="en-US"/>
          </a:p>
        </c:txPr>
        <c:crossAx val="705999272"/>
        <c:crosses val="autoZero"/>
        <c:auto val="1"/>
        <c:lblAlgn val="ctr"/>
        <c:lblOffset val="100"/>
        <c:noMultiLvlLbl val="0"/>
      </c:catAx>
      <c:valAx>
        <c:axId val="705999272"/>
        <c:scaling>
          <c:orientation val="minMax"/>
          <c:max val="1"/>
        </c:scaling>
        <c:delete val="1"/>
        <c:axPos val="l"/>
        <c:numFmt formatCode="0%" sourceLinked="1"/>
        <c:majorTickMark val="out"/>
        <c:minorTickMark val="none"/>
        <c:tickLblPos val="nextTo"/>
        <c:crossAx val="705998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394251005729233E-2"/>
          <c:y val="1.9388265501775682E-2"/>
          <c:w val="0.98192573914028858"/>
          <c:h val="0.95070241751619144"/>
        </c:manualLayout>
      </c:layout>
      <c:bubbleChart>
        <c:varyColors val="0"/>
        <c:ser>
          <c:idx val="1"/>
          <c:order val="0"/>
          <c:spPr>
            <a:solidFill>
              <a:schemeClr val="accent2"/>
            </a:solidFill>
            <a:ln>
              <a:noFill/>
            </a:ln>
          </c:spPr>
          <c:invertIfNegative val="0"/>
          <c:dPt>
            <c:idx val="0"/>
            <c:invertIfNegative val="0"/>
            <c:bubble3D val="0"/>
            <c:spPr>
              <a:solidFill>
                <a:schemeClr val="accent4"/>
              </a:solidFill>
              <a:ln>
                <a:noFill/>
              </a:ln>
            </c:spPr>
            <c:extLst>
              <c:ext xmlns:c16="http://schemas.microsoft.com/office/drawing/2014/chart" uri="{C3380CC4-5D6E-409C-BE32-E72D297353CC}">
                <c16:uniqueId val="{00000001-58D2-4FC1-9D26-B3ABF115119A}"/>
              </c:ext>
            </c:extLst>
          </c:dPt>
          <c:dPt>
            <c:idx val="1"/>
            <c:invertIfNegative val="0"/>
            <c:bubble3D val="0"/>
            <c:spPr>
              <a:solidFill>
                <a:schemeClr val="accent4"/>
              </a:solidFill>
              <a:ln>
                <a:noFill/>
              </a:ln>
            </c:spPr>
            <c:extLst>
              <c:ext xmlns:c16="http://schemas.microsoft.com/office/drawing/2014/chart" uri="{C3380CC4-5D6E-409C-BE32-E72D297353CC}">
                <c16:uniqueId val="{00000003-58D2-4FC1-9D26-B3ABF115119A}"/>
              </c:ext>
            </c:extLst>
          </c:dPt>
          <c:dPt>
            <c:idx val="2"/>
            <c:invertIfNegative val="0"/>
            <c:bubble3D val="0"/>
            <c:spPr>
              <a:solidFill>
                <a:schemeClr val="accent3"/>
              </a:solidFill>
              <a:ln>
                <a:noFill/>
              </a:ln>
            </c:spPr>
            <c:extLst>
              <c:ext xmlns:c16="http://schemas.microsoft.com/office/drawing/2014/chart" uri="{C3380CC4-5D6E-409C-BE32-E72D297353CC}">
                <c16:uniqueId val="{00000005-58D2-4FC1-9D26-B3ABF115119A}"/>
              </c:ext>
            </c:extLst>
          </c:dPt>
          <c:dPt>
            <c:idx val="3"/>
            <c:invertIfNegative val="0"/>
            <c:bubble3D val="0"/>
            <c:spPr>
              <a:solidFill>
                <a:schemeClr val="accent3"/>
              </a:solidFill>
              <a:ln>
                <a:noFill/>
              </a:ln>
            </c:spPr>
            <c:extLst>
              <c:ext xmlns:c16="http://schemas.microsoft.com/office/drawing/2014/chart" uri="{C3380CC4-5D6E-409C-BE32-E72D297353CC}">
                <c16:uniqueId val="{00000007-58D2-4FC1-9D26-B3ABF115119A}"/>
              </c:ext>
            </c:extLst>
          </c:dPt>
          <c:dPt>
            <c:idx val="4"/>
            <c:invertIfNegative val="0"/>
            <c:bubble3D val="0"/>
            <c:spPr>
              <a:solidFill>
                <a:schemeClr val="accent3"/>
              </a:solidFill>
              <a:ln>
                <a:noFill/>
              </a:ln>
            </c:spPr>
            <c:extLst>
              <c:ext xmlns:c16="http://schemas.microsoft.com/office/drawing/2014/chart" uri="{C3380CC4-5D6E-409C-BE32-E72D297353CC}">
                <c16:uniqueId val="{00000009-58D2-4FC1-9D26-B3ABF115119A}"/>
              </c:ext>
            </c:extLst>
          </c:dPt>
          <c:dPt>
            <c:idx val="5"/>
            <c:invertIfNegative val="0"/>
            <c:bubble3D val="0"/>
            <c:spPr>
              <a:solidFill>
                <a:schemeClr val="accent4"/>
              </a:solidFill>
              <a:ln>
                <a:noFill/>
              </a:ln>
            </c:spPr>
            <c:extLst>
              <c:ext xmlns:c16="http://schemas.microsoft.com/office/drawing/2014/chart" uri="{C3380CC4-5D6E-409C-BE32-E72D297353CC}">
                <c16:uniqueId val="{0000000B-58D2-4FC1-9D26-B3ABF115119A}"/>
              </c:ext>
            </c:extLst>
          </c:dPt>
          <c:dPt>
            <c:idx val="6"/>
            <c:invertIfNegative val="0"/>
            <c:bubble3D val="0"/>
            <c:spPr>
              <a:solidFill>
                <a:schemeClr val="accent4"/>
              </a:solidFill>
              <a:ln>
                <a:noFill/>
              </a:ln>
            </c:spPr>
            <c:extLst>
              <c:ext xmlns:c16="http://schemas.microsoft.com/office/drawing/2014/chart" uri="{C3380CC4-5D6E-409C-BE32-E72D297353CC}">
                <c16:uniqueId val="{0000000D-58D2-4FC1-9D26-B3ABF115119A}"/>
              </c:ext>
            </c:extLst>
          </c:dPt>
          <c:dPt>
            <c:idx val="7"/>
            <c:invertIfNegative val="0"/>
            <c:bubble3D val="0"/>
            <c:spPr>
              <a:solidFill>
                <a:schemeClr val="tx2"/>
              </a:solidFill>
              <a:ln>
                <a:noFill/>
              </a:ln>
            </c:spPr>
            <c:extLst>
              <c:ext xmlns:c16="http://schemas.microsoft.com/office/drawing/2014/chart" uri="{C3380CC4-5D6E-409C-BE32-E72D297353CC}">
                <c16:uniqueId val="{0000000F-58D2-4FC1-9D26-B3ABF115119A}"/>
              </c:ext>
            </c:extLst>
          </c:dPt>
          <c:dPt>
            <c:idx val="8"/>
            <c:invertIfNegative val="0"/>
            <c:bubble3D val="0"/>
            <c:spPr>
              <a:solidFill>
                <a:schemeClr val="tx2"/>
              </a:solidFill>
              <a:ln>
                <a:noFill/>
              </a:ln>
            </c:spPr>
            <c:extLst>
              <c:ext xmlns:c16="http://schemas.microsoft.com/office/drawing/2014/chart" uri="{C3380CC4-5D6E-409C-BE32-E72D297353CC}">
                <c16:uniqueId val="{00000011-58D2-4FC1-9D26-B3ABF115119A}"/>
              </c:ext>
            </c:extLst>
          </c:dPt>
          <c:dPt>
            <c:idx val="9"/>
            <c:invertIfNegative val="0"/>
            <c:bubble3D val="0"/>
            <c:spPr>
              <a:solidFill>
                <a:schemeClr val="accent5"/>
              </a:solidFill>
              <a:ln>
                <a:noFill/>
              </a:ln>
            </c:spPr>
            <c:extLst>
              <c:ext xmlns:c16="http://schemas.microsoft.com/office/drawing/2014/chart" uri="{C3380CC4-5D6E-409C-BE32-E72D297353CC}">
                <c16:uniqueId val="{00000013-58D2-4FC1-9D26-B3ABF115119A}"/>
              </c:ext>
            </c:extLst>
          </c:dPt>
          <c:dPt>
            <c:idx val="10"/>
            <c:invertIfNegative val="0"/>
            <c:bubble3D val="0"/>
            <c:spPr>
              <a:solidFill>
                <a:schemeClr val="accent5"/>
              </a:solidFill>
              <a:ln>
                <a:noFill/>
              </a:ln>
            </c:spPr>
            <c:extLst>
              <c:ext xmlns:c16="http://schemas.microsoft.com/office/drawing/2014/chart" uri="{C3380CC4-5D6E-409C-BE32-E72D297353CC}">
                <c16:uniqueId val="{00000015-58D2-4FC1-9D26-B3ABF115119A}"/>
              </c:ext>
            </c:extLst>
          </c:dPt>
          <c:dPt>
            <c:idx val="11"/>
            <c:invertIfNegative val="0"/>
            <c:bubble3D val="0"/>
            <c:spPr>
              <a:solidFill>
                <a:schemeClr val="tx2"/>
              </a:solidFill>
              <a:ln>
                <a:noFill/>
              </a:ln>
            </c:spPr>
            <c:extLst>
              <c:ext xmlns:c16="http://schemas.microsoft.com/office/drawing/2014/chart" uri="{C3380CC4-5D6E-409C-BE32-E72D297353CC}">
                <c16:uniqueId val="{00000017-58D2-4FC1-9D26-B3ABF115119A}"/>
              </c:ext>
            </c:extLst>
          </c:dPt>
          <c:dPt>
            <c:idx val="12"/>
            <c:invertIfNegative val="0"/>
            <c:bubble3D val="0"/>
            <c:spPr>
              <a:solidFill>
                <a:schemeClr val="tx2"/>
              </a:solidFill>
              <a:ln>
                <a:noFill/>
              </a:ln>
            </c:spPr>
            <c:extLst>
              <c:ext xmlns:c16="http://schemas.microsoft.com/office/drawing/2014/chart" uri="{C3380CC4-5D6E-409C-BE32-E72D297353CC}">
                <c16:uniqueId val="{00000019-58D2-4FC1-9D26-B3ABF115119A}"/>
              </c:ext>
            </c:extLst>
          </c:dPt>
          <c:dPt>
            <c:idx val="13"/>
            <c:invertIfNegative val="0"/>
            <c:bubble3D val="0"/>
            <c:spPr>
              <a:solidFill>
                <a:schemeClr val="accent6"/>
              </a:solidFill>
              <a:ln>
                <a:noFill/>
              </a:ln>
            </c:spPr>
            <c:extLst>
              <c:ext xmlns:c16="http://schemas.microsoft.com/office/drawing/2014/chart" uri="{C3380CC4-5D6E-409C-BE32-E72D297353CC}">
                <c16:uniqueId val="{0000001B-58D2-4FC1-9D26-B3ABF115119A}"/>
              </c:ext>
            </c:extLst>
          </c:dPt>
          <c:dPt>
            <c:idx val="14"/>
            <c:invertIfNegative val="0"/>
            <c:bubble3D val="0"/>
            <c:spPr>
              <a:solidFill>
                <a:schemeClr val="tx2"/>
              </a:solidFill>
              <a:ln>
                <a:noFill/>
              </a:ln>
            </c:spPr>
            <c:extLst>
              <c:ext xmlns:c16="http://schemas.microsoft.com/office/drawing/2014/chart" uri="{C3380CC4-5D6E-409C-BE32-E72D297353CC}">
                <c16:uniqueId val="{0000001D-58D2-4FC1-9D26-B3ABF115119A}"/>
              </c:ext>
            </c:extLst>
          </c:dPt>
          <c:dPt>
            <c:idx val="15"/>
            <c:invertIfNegative val="0"/>
            <c:bubble3D val="0"/>
            <c:spPr>
              <a:solidFill>
                <a:schemeClr val="accent6"/>
              </a:solidFill>
              <a:ln>
                <a:noFill/>
              </a:ln>
            </c:spPr>
            <c:extLst>
              <c:ext xmlns:c16="http://schemas.microsoft.com/office/drawing/2014/chart" uri="{C3380CC4-5D6E-409C-BE32-E72D297353CC}">
                <c16:uniqueId val="{0000001F-58D2-4FC1-9D26-B3ABF115119A}"/>
              </c:ext>
            </c:extLst>
          </c:dPt>
          <c:dPt>
            <c:idx val="16"/>
            <c:invertIfNegative val="0"/>
            <c:bubble3D val="0"/>
            <c:spPr>
              <a:solidFill>
                <a:schemeClr val="tx2"/>
              </a:solidFill>
              <a:ln>
                <a:noFill/>
              </a:ln>
            </c:spPr>
            <c:extLst>
              <c:ext xmlns:c16="http://schemas.microsoft.com/office/drawing/2014/chart" uri="{C3380CC4-5D6E-409C-BE32-E72D297353CC}">
                <c16:uniqueId val="{00000021-58D2-4FC1-9D26-B3ABF115119A}"/>
              </c:ext>
            </c:extLst>
          </c:dPt>
          <c:dPt>
            <c:idx val="17"/>
            <c:invertIfNegative val="0"/>
            <c:bubble3D val="0"/>
            <c:spPr>
              <a:solidFill>
                <a:schemeClr val="accent6"/>
              </a:solidFill>
              <a:ln>
                <a:noFill/>
              </a:ln>
            </c:spPr>
            <c:extLst>
              <c:ext xmlns:c16="http://schemas.microsoft.com/office/drawing/2014/chart" uri="{C3380CC4-5D6E-409C-BE32-E72D297353CC}">
                <c16:uniqueId val="{00000023-58D2-4FC1-9D26-B3ABF115119A}"/>
              </c:ext>
            </c:extLst>
          </c:dPt>
          <c:dPt>
            <c:idx val="18"/>
            <c:invertIfNegative val="0"/>
            <c:bubble3D val="0"/>
            <c:spPr>
              <a:solidFill>
                <a:schemeClr val="accent6"/>
              </a:solidFill>
              <a:ln>
                <a:noFill/>
              </a:ln>
            </c:spPr>
            <c:extLst>
              <c:ext xmlns:c16="http://schemas.microsoft.com/office/drawing/2014/chart" uri="{C3380CC4-5D6E-409C-BE32-E72D297353CC}">
                <c16:uniqueId val="{00000025-58D2-4FC1-9D26-B3ABF115119A}"/>
              </c:ext>
            </c:extLst>
          </c:dPt>
          <c:dPt>
            <c:idx val="19"/>
            <c:invertIfNegative val="0"/>
            <c:bubble3D val="0"/>
            <c:spPr>
              <a:solidFill>
                <a:schemeClr val="accent6"/>
              </a:solidFill>
              <a:ln>
                <a:noFill/>
              </a:ln>
            </c:spPr>
            <c:extLst>
              <c:ext xmlns:c16="http://schemas.microsoft.com/office/drawing/2014/chart" uri="{C3380CC4-5D6E-409C-BE32-E72D297353CC}">
                <c16:uniqueId val="{00000027-58D2-4FC1-9D26-B3ABF115119A}"/>
              </c:ext>
            </c:extLst>
          </c:dPt>
          <c:dPt>
            <c:idx val="20"/>
            <c:invertIfNegative val="0"/>
            <c:bubble3D val="0"/>
            <c:spPr>
              <a:solidFill>
                <a:schemeClr val="accent3"/>
              </a:solidFill>
              <a:ln>
                <a:solidFill>
                  <a:schemeClr val="accent3"/>
                </a:solidFill>
              </a:ln>
            </c:spPr>
            <c:extLst>
              <c:ext xmlns:c16="http://schemas.microsoft.com/office/drawing/2014/chart" uri="{C3380CC4-5D6E-409C-BE32-E72D297353CC}">
                <c16:uniqueId val="{00000029-58D2-4FC1-9D26-B3ABF115119A}"/>
              </c:ext>
            </c:extLst>
          </c:dPt>
          <c:dPt>
            <c:idx val="21"/>
            <c:invertIfNegative val="0"/>
            <c:bubble3D val="0"/>
            <c:spPr>
              <a:solidFill>
                <a:schemeClr val="accent4"/>
              </a:solidFill>
              <a:ln>
                <a:noFill/>
              </a:ln>
            </c:spPr>
            <c:extLst>
              <c:ext xmlns:c16="http://schemas.microsoft.com/office/drawing/2014/chart" uri="{C3380CC4-5D6E-409C-BE32-E72D297353CC}">
                <c16:uniqueId val="{0000002B-58D2-4FC1-9D26-B3ABF115119A}"/>
              </c:ext>
            </c:extLst>
          </c:dPt>
          <c:dLbls>
            <c:delete val="1"/>
          </c:dLbls>
          <c:xVal>
            <c:numRef>
              <c:f>Sheet2!$B$2:$B$18</c:f>
              <c:numCache>
                <c:formatCode>General</c:formatCode>
                <c:ptCount val="17"/>
                <c:pt idx="0">
                  <c:v>0.85</c:v>
                </c:pt>
                <c:pt idx="1">
                  <c:v>0.72</c:v>
                </c:pt>
                <c:pt idx="2">
                  <c:v>0.68</c:v>
                </c:pt>
                <c:pt idx="3">
                  <c:v>0.65</c:v>
                </c:pt>
                <c:pt idx="4">
                  <c:v>0.65</c:v>
                </c:pt>
                <c:pt idx="5">
                  <c:v>0.74</c:v>
                </c:pt>
                <c:pt idx="6">
                  <c:v>0.78</c:v>
                </c:pt>
                <c:pt idx="7">
                  <c:v>0.63</c:v>
                </c:pt>
                <c:pt idx="8">
                  <c:v>0.62</c:v>
                </c:pt>
                <c:pt idx="9">
                  <c:v>0.72</c:v>
                </c:pt>
                <c:pt idx="10">
                  <c:v>0.72</c:v>
                </c:pt>
                <c:pt idx="11">
                  <c:v>0.65</c:v>
                </c:pt>
                <c:pt idx="12">
                  <c:v>0.67</c:v>
                </c:pt>
                <c:pt idx="13">
                  <c:v>0.68</c:v>
                </c:pt>
                <c:pt idx="14">
                  <c:v>0.65</c:v>
                </c:pt>
                <c:pt idx="15">
                  <c:v>0.66</c:v>
                </c:pt>
                <c:pt idx="16">
                  <c:v>0.51</c:v>
                </c:pt>
              </c:numCache>
            </c:numRef>
          </c:xVal>
          <c:yVal>
            <c:numRef>
              <c:f>Sheet2!$C$2:$C$18</c:f>
              <c:numCache>
                <c:formatCode>#0.0</c:formatCode>
                <c:ptCount val="17"/>
                <c:pt idx="0">
                  <c:v>1.6663572652247001</c:v>
                </c:pt>
                <c:pt idx="1">
                  <c:v>1.24766931102937</c:v>
                </c:pt>
                <c:pt idx="2">
                  <c:v>0.89775859983693396</c:v>
                </c:pt>
                <c:pt idx="3">
                  <c:v>0.87963763242836002</c:v>
                </c:pt>
                <c:pt idx="4">
                  <c:v>0.81261030316599403</c:v>
                </c:pt>
                <c:pt idx="5">
                  <c:v>0.59496489040820499</c:v>
                </c:pt>
                <c:pt idx="6">
                  <c:v>0.59327637176426495</c:v>
                </c:pt>
                <c:pt idx="7">
                  <c:v>0.56629010589597695</c:v>
                </c:pt>
                <c:pt idx="8">
                  <c:v>0.554430926713679</c:v>
                </c:pt>
                <c:pt idx="9">
                  <c:v>0.45684597881444</c:v>
                </c:pt>
                <c:pt idx="10">
                  <c:v>0.41398516654048001</c:v>
                </c:pt>
                <c:pt idx="11">
                  <c:v>0.35228964327880802</c:v>
                </c:pt>
                <c:pt idx="12">
                  <c:v>0.30433140078538201</c:v>
                </c:pt>
                <c:pt idx="13">
                  <c:v>0.24526583881126199</c:v>
                </c:pt>
                <c:pt idx="14">
                  <c:v>0.167279152250981</c:v>
                </c:pt>
                <c:pt idx="15">
                  <c:v>0.132381782839777</c:v>
                </c:pt>
                <c:pt idx="16">
                  <c:v>0.11462563021139301</c:v>
                </c:pt>
              </c:numCache>
            </c:numRef>
          </c:yVal>
          <c:bubbleSize>
            <c:numRef>
              <c:f>Sheet2!$D$2:$D$18</c:f>
              <c:numCache>
                <c:formatCode>0.0</c:formatCode>
                <c:ptCount val="17"/>
                <c:pt idx="0">
                  <c:v>0.1</c:v>
                </c:pt>
                <c:pt idx="1">
                  <c:v>0.1</c:v>
                </c:pt>
                <c:pt idx="2">
                  <c:v>0.1</c:v>
                </c:pt>
                <c:pt idx="3">
                  <c:v>0.1</c:v>
                </c:pt>
                <c:pt idx="4">
                  <c:v>0.1</c:v>
                </c:pt>
                <c:pt idx="5">
                  <c:v>0.1</c:v>
                </c:pt>
                <c:pt idx="6">
                  <c:v>0.1</c:v>
                </c:pt>
                <c:pt idx="7">
                  <c:v>0.1</c:v>
                </c:pt>
                <c:pt idx="8">
                  <c:v>0.1</c:v>
                </c:pt>
                <c:pt idx="9">
                  <c:v>0.1</c:v>
                </c:pt>
                <c:pt idx="10">
                  <c:v>0.1</c:v>
                </c:pt>
                <c:pt idx="11">
                  <c:v>0.1</c:v>
                </c:pt>
                <c:pt idx="12">
                  <c:v>0.1</c:v>
                </c:pt>
                <c:pt idx="13">
                  <c:v>0.1</c:v>
                </c:pt>
                <c:pt idx="14">
                  <c:v>0.1</c:v>
                </c:pt>
                <c:pt idx="15">
                  <c:v>0.1</c:v>
                </c:pt>
                <c:pt idx="16">
                  <c:v>0.1</c:v>
                </c:pt>
              </c:numCache>
            </c:numRef>
          </c:bubbleSize>
          <c:bubble3D val="0"/>
          <c:extLst>
            <c:ext xmlns:c16="http://schemas.microsoft.com/office/drawing/2014/chart" uri="{C3380CC4-5D6E-409C-BE32-E72D297353CC}">
              <c16:uniqueId val="{0000002C-58D2-4FC1-9D26-B3ABF115119A}"/>
            </c:ext>
          </c:extLst>
        </c:ser>
        <c:dLbls>
          <c:dLblPos val="ctr"/>
          <c:showLegendKey val="0"/>
          <c:showVal val="1"/>
          <c:showCatName val="0"/>
          <c:showSerName val="0"/>
          <c:showPercent val="0"/>
          <c:showBubbleSize val="0"/>
        </c:dLbls>
        <c:bubbleScale val="10"/>
        <c:showNegBubbles val="0"/>
        <c:axId val="768905056"/>
        <c:axId val="768898000"/>
      </c:bubbleChart>
      <c:valAx>
        <c:axId val="768905056"/>
        <c:scaling>
          <c:orientation val="minMax"/>
          <c:max val="0.9"/>
          <c:min val="0.45"/>
        </c:scaling>
        <c:delete val="1"/>
        <c:axPos val="b"/>
        <c:numFmt formatCode="General" sourceLinked="0"/>
        <c:majorTickMark val="out"/>
        <c:minorTickMark val="none"/>
        <c:tickLblPos val="nextTo"/>
        <c:crossAx val="768898000"/>
        <c:crossesAt val="0"/>
        <c:crossBetween val="midCat"/>
      </c:valAx>
      <c:valAx>
        <c:axId val="768898000"/>
        <c:scaling>
          <c:orientation val="minMax"/>
          <c:max val="1.8"/>
          <c:min val="-5.000000000000001E-2"/>
        </c:scaling>
        <c:delete val="1"/>
        <c:axPos val="l"/>
        <c:numFmt formatCode="General" sourceLinked="0"/>
        <c:majorTickMark val="out"/>
        <c:minorTickMark val="none"/>
        <c:tickLblPos val="nextTo"/>
        <c:crossAx val="768905056"/>
        <c:crosses val="autoZero"/>
        <c:crossBetween val="midCat"/>
        <c:majorUnit val="0.1"/>
      </c:valAx>
      <c:spPr>
        <a:noFill/>
        <a:ln w="25400">
          <a:noFill/>
        </a:ln>
      </c:spPr>
    </c:plotArea>
    <c:plotVisOnly val="1"/>
    <c:dispBlanksAs val="gap"/>
    <c:showDLblsOverMax val="0"/>
  </c:chart>
  <c:spPr>
    <a:noFill/>
    <a:ln>
      <a:noFill/>
    </a:ln>
  </c:spPr>
  <c:txPr>
    <a:bodyPr/>
    <a:lstStyle/>
    <a:p>
      <a:pPr>
        <a:defRPr sz="1200" baseline="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5812834004891592"/>
          <c:h val="0.66185933982947021"/>
        </c:manualLayout>
      </c:layout>
      <c:barChart>
        <c:barDir val="col"/>
        <c:grouping val="percentStacked"/>
        <c:varyColors val="0"/>
        <c:ser>
          <c:idx val="1"/>
          <c:order val="0"/>
          <c:tx>
            <c:strRef>
              <c:f>Sheet2!$A$3</c:f>
              <c:strCache>
                <c:ptCount val="1"/>
                <c:pt idx="0">
                  <c:v>Likely</c:v>
                </c:pt>
              </c:strCache>
            </c:strRef>
          </c:tx>
          <c:spPr>
            <a:solidFill>
              <a:schemeClr val="accent2">
                <a:lumMod val="40000"/>
                <a:lumOff val="6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Sheet2!$B$1:$E$1</c:f>
              <c:strCache>
                <c:ptCount val="4"/>
                <c:pt idx="0">
                  <c:v>Total 
Waka Ama
2020
(n=447)</c:v>
                </c:pt>
                <c:pt idx="1">
                  <c:v>Total 
Waka Ama
2018
(n=503)</c:v>
                </c:pt>
                <c:pt idx="2">
                  <c:v>Total Waka Ama
2017
(n=300)</c:v>
                </c:pt>
                <c:pt idx="3">
                  <c:v>ALL SPORTS
2019/20
(n=35,107)</c:v>
                </c:pt>
              </c:strCache>
            </c:strRef>
          </c:cat>
          <c:val>
            <c:numRef>
              <c:f>Sheet2!$B$3:$E$3</c:f>
              <c:numCache>
                <c:formatCode>0%</c:formatCode>
                <c:ptCount val="4"/>
                <c:pt idx="0">
                  <c:v>0.11</c:v>
                </c:pt>
                <c:pt idx="1">
                  <c:v>0.1</c:v>
                </c:pt>
                <c:pt idx="2">
                  <c:v>0.12</c:v>
                </c:pt>
                <c:pt idx="3">
                  <c:v>0.13</c:v>
                </c:pt>
              </c:numCache>
            </c:numRef>
          </c:val>
          <c:extLst>
            <c:ext xmlns:c16="http://schemas.microsoft.com/office/drawing/2014/chart" uri="{C3380CC4-5D6E-409C-BE32-E72D297353CC}">
              <c16:uniqueId val="{00000001-FDE0-440E-99BF-A3ABE2C628F0}"/>
            </c:ext>
          </c:extLst>
        </c:ser>
        <c:ser>
          <c:idx val="0"/>
          <c:order val="1"/>
          <c:tx>
            <c:strRef>
              <c:f>Sheet2!$A$2</c:f>
              <c:strCache>
                <c:ptCount val="1"/>
                <c:pt idx="0">
                  <c:v>Very likely</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2-FDE0-440E-99BF-A3ABE2C628F0}"/>
              </c:ext>
            </c:extLst>
          </c:dPt>
          <c:dPt>
            <c:idx val="1"/>
            <c:invertIfNegative val="0"/>
            <c:bubble3D val="0"/>
            <c:extLst>
              <c:ext xmlns:c16="http://schemas.microsoft.com/office/drawing/2014/chart" uri="{C3380CC4-5D6E-409C-BE32-E72D297353CC}">
                <c16:uniqueId val="{00000003-FDE0-440E-99BF-A3ABE2C628F0}"/>
              </c:ext>
            </c:extLst>
          </c:dPt>
          <c:dPt>
            <c:idx val="2"/>
            <c:invertIfNegative val="0"/>
            <c:bubble3D val="0"/>
            <c:extLst>
              <c:ext xmlns:c16="http://schemas.microsoft.com/office/drawing/2014/chart" uri="{C3380CC4-5D6E-409C-BE32-E72D297353CC}">
                <c16:uniqueId val="{00000004-FDE0-440E-99BF-A3ABE2C628F0}"/>
              </c:ext>
            </c:extLst>
          </c:dPt>
          <c:dPt>
            <c:idx val="3"/>
            <c:invertIfNegative val="0"/>
            <c:bubble3D val="0"/>
            <c:extLst>
              <c:ext xmlns:c16="http://schemas.microsoft.com/office/drawing/2014/chart" uri="{C3380CC4-5D6E-409C-BE32-E72D297353CC}">
                <c16:uniqueId val="{00000005-FDE0-440E-99BF-A3ABE2C628F0}"/>
              </c:ext>
            </c:extLst>
          </c:dPt>
          <c:dLbls>
            <c:dLbl>
              <c:idx val="0"/>
              <c:spPr>
                <a:ln w="19050">
                  <a:solidFill>
                    <a:srgbClr val="218535"/>
                  </a:solidFill>
                </a:ln>
              </c:spPr>
              <c:txPr>
                <a:bodyPr/>
                <a:lstStyle/>
                <a:p>
                  <a:pPr>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FDE0-440E-99BF-A3ABE2C628F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Sheet2!$B$1:$E$1</c:f>
              <c:strCache>
                <c:ptCount val="4"/>
                <c:pt idx="0">
                  <c:v>Total 
Waka Ama
2020
(n=447)</c:v>
                </c:pt>
                <c:pt idx="1">
                  <c:v>Total 
Waka Ama
2018
(n=503)</c:v>
                </c:pt>
                <c:pt idx="2">
                  <c:v>Total Waka Ama
2017
(n=300)</c:v>
                </c:pt>
                <c:pt idx="3">
                  <c:v>ALL SPORTS
2019/20
(n=35,107)</c:v>
                </c:pt>
              </c:strCache>
            </c:strRef>
          </c:cat>
          <c:val>
            <c:numRef>
              <c:f>Sheet2!$B$2:$E$2</c:f>
              <c:numCache>
                <c:formatCode>0%</c:formatCode>
                <c:ptCount val="4"/>
                <c:pt idx="0">
                  <c:v>0.77</c:v>
                </c:pt>
                <c:pt idx="1">
                  <c:v>0.73</c:v>
                </c:pt>
                <c:pt idx="2">
                  <c:v>0.78</c:v>
                </c:pt>
                <c:pt idx="3">
                  <c:v>0.72</c:v>
                </c:pt>
              </c:numCache>
            </c:numRef>
          </c:val>
          <c:extLst>
            <c:ext xmlns:c16="http://schemas.microsoft.com/office/drawing/2014/chart" uri="{C3380CC4-5D6E-409C-BE32-E72D297353CC}">
              <c16:uniqueId val="{00000006-FDE0-440E-99BF-A3ABE2C628F0}"/>
            </c:ext>
          </c:extLst>
        </c:ser>
        <c:ser>
          <c:idx val="2"/>
          <c:order val="2"/>
          <c:tx>
            <c:strRef>
              <c:f>Sheet2!$A$4</c:f>
              <c:strCache>
                <c:ptCount val="1"/>
                <c:pt idx="0">
                  <c:v>Somewhat likely</c:v>
                </c:pt>
              </c:strCache>
            </c:strRef>
          </c:tx>
          <c:spPr>
            <a:solidFill>
              <a:schemeClr val="bg2"/>
            </a:solidFill>
          </c:spPr>
          <c:invertIfNegative val="0"/>
          <c:dLbls>
            <c:dLbl>
              <c:idx val="0"/>
              <c:layout>
                <c:manualLayout>
                  <c:x val="-1.4548807494201479E-2"/>
                  <c:y val="1.427565504721201E-6"/>
                </c:manualLayout>
              </c:layout>
              <c:tx>
                <c:rich>
                  <a:bodyPr/>
                  <a:lstStyle/>
                  <a:p>
                    <a:pPr algn="ctr">
                      <a:defRPr/>
                    </a:pPr>
                    <a:r>
                      <a:rPr lang="en-US" dirty="0"/>
                      <a:t>4%</a:t>
                    </a:r>
                    <a:r>
                      <a:rPr lang="en-US" sz="900" b="0" i="0" u="none" strike="noStrike" kern="1200" baseline="0" dirty="0">
                        <a:solidFill>
                          <a:srgbClr val="000000"/>
                        </a:solidFill>
                        <a:latin typeface="Barlow"/>
                        <a:cs typeface="Calibri" panose="020F0502020204030204" pitchFamily="34" charset="0"/>
                        <a:sym typeface="Wingdings 3"/>
                      </a:rPr>
                      <a:t></a:t>
                    </a:r>
                    <a:endParaRPr lang="en-US" dirty="0"/>
                  </a:p>
                </c:rich>
              </c:tx>
              <c:numFmt formatCode="##%;##%" sourceLinked="0"/>
              <c:spPr>
                <a:ln w="19050">
                  <a:solidFill>
                    <a:srgbClr val="DC0015"/>
                  </a:solidFill>
                </a:ln>
              </c:spPr>
              <c:dLblPos val="ctr"/>
              <c:showLegendKey val="0"/>
              <c:showVal val="1"/>
              <c:showCatName val="0"/>
              <c:showSerName val="0"/>
              <c:showPercent val="0"/>
              <c:showBubbleSize val="0"/>
              <c:extLst>
                <c:ext xmlns:c15="http://schemas.microsoft.com/office/drawing/2012/chart" uri="{CE6537A1-D6FC-4f65-9D91-7224C49458BB}">
                  <c15:layout>
                    <c:manualLayout>
                      <c:w val="5.1510797557225943E-2"/>
                      <c:h val="7.8616746128531548E-2"/>
                    </c:manualLayout>
                  </c15:layout>
                  <c15:showDataLabelsRange val="0"/>
                </c:ext>
                <c:ext xmlns:c16="http://schemas.microsoft.com/office/drawing/2014/chart" uri="{C3380CC4-5D6E-409C-BE32-E72D297353CC}">
                  <c16:uniqueId val="{00000004-CB47-45FB-9DAB-50FE80B852D3}"/>
                </c:ext>
              </c:extLst>
            </c:dLbl>
            <c:dLbl>
              <c:idx val="1"/>
              <c:layout>
                <c:manualLayout>
                  <c:x val="0"/>
                  <c:y val="-9.06504095506987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47-45FB-9DAB-50FE80B852D3}"/>
                </c:ext>
              </c:extLst>
            </c:dLbl>
            <c:dLbl>
              <c:idx val="2"/>
              <c:layout>
                <c:manualLayout>
                  <c:x val="3.2330683320447732E-3"/>
                  <c:y val="-1.35961338671000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B47-45FB-9DAB-50FE80B852D3}"/>
                </c:ext>
              </c:extLst>
            </c:dLbl>
            <c:dLbl>
              <c:idx val="3"/>
              <c:layout>
                <c:manualLayout>
                  <c:x val="0"/>
                  <c:y val="-4.532520477534936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47-45FB-9DAB-50FE80B852D3}"/>
                </c:ext>
              </c:extLst>
            </c:dLbl>
            <c:numFmt formatCode="##%;##%" sourceLinked="0"/>
            <c:spPr>
              <a:noFill/>
              <a:ln>
                <a:noFill/>
              </a:ln>
              <a:effectLst/>
            </c:spPr>
            <c:txPr>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Sheet2!$B$1:$E$1</c:f>
              <c:strCache>
                <c:ptCount val="4"/>
                <c:pt idx="0">
                  <c:v>Total 
Waka Ama
2020
(n=447)</c:v>
                </c:pt>
                <c:pt idx="1">
                  <c:v>Total 
Waka Ama
2018
(n=503)</c:v>
                </c:pt>
                <c:pt idx="2">
                  <c:v>Total Waka Ama
2017
(n=300)</c:v>
                </c:pt>
                <c:pt idx="3">
                  <c:v>ALL SPORTS
2019/20
(n=35,107)</c:v>
                </c:pt>
              </c:strCache>
            </c:strRef>
          </c:cat>
          <c:val>
            <c:numRef>
              <c:f>Sheet2!$B$4:$E$4</c:f>
              <c:numCache>
                <c:formatCode>0%</c:formatCode>
                <c:ptCount val="4"/>
                <c:pt idx="0">
                  <c:v>-0.04</c:v>
                </c:pt>
                <c:pt idx="1">
                  <c:v>-7.0000000000000007E-2</c:v>
                </c:pt>
                <c:pt idx="2">
                  <c:v>-0.02</c:v>
                </c:pt>
                <c:pt idx="3">
                  <c:v>-0.06</c:v>
                </c:pt>
              </c:numCache>
            </c:numRef>
          </c:val>
          <c:extLst>
            <c:ext xmlns:c16="http://schemas.microsoft.com/office/drawing/2014/chart" uri="{C3380CC4-5D6E-409C-BE32-E72D297353CC}">
              <c16:uniqueId val="{0000000B-FDE0-440E-99BF-A3ABE2C628F0}"/>
            </c:ext>
          </c:extLst>
        </c:ser>
        <c:ser>
          <c:idx val="3"/>
          <c:order val="3"/>
          <c:tx>
            <c:strRef>
              <c:f>Sheet2!$A$5</c:f>
              <c:strCache>
                <c:ptCount val="1"/>
                <c:pt idx="0">
                  <c:v>Unlikely</c:v>
                </c:pt>
              </c:strCache>
            </c:strRef>
          </c:tx>
          <c:spPr>
            <a:solidFill>
              <a:schemeClr val="bg1">
                <a:lumMod val="75000"/>
              </a:schemeClr>
            </a:solidFill>
          </c:spPr>
          <c:invertIfNegative val="0"/>
          <c:dLbls>
            <c:dLbl>
              <c:idx val="0"/>
              <c:layout>
                <c:manualLayout>
                  <c:x val="3.7180285818514909E-2"/>
                  <c:y val="4.5332342602873044E-3"/>
                </c:manualLayout>
              </c:layout>
              <c:tx>
                <c:rich>
                  <a:bodyPr/>
                  <a:lstStyle/>
                  <a:p>
                    <a:r>
                      <a:rPr lang="en-US" dirty="0"/>
                      <a:t>3%</a:t>
                    </a:r>
                    <a:r>
                      <a:rPr lang="en-US" sz="1000" b="0" i="0" u="none" strike="noStrike" baseline="0" dirty="0">
                        <a:solidFill>
                          <a:srgbClr val="218535"/>
                        </a:solidFill>
                        <a:effectLst/>
                        <a:sym typeface="Wingdings 3"/>
                      </a:rPr>
                      <a:t></a:t>
                    </a:r>
                    <a:endParaRPr lang="en-US" dirty="0">
                      <a:solidFill>
                        <a:srgbClr val="218535"/>
                      </a:solidFill>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B47-45FB-9DAB-50FE80B852D3}"/>
                </c:ext>
              </c:extLst>
            </c:dLbl>
            <c:dLbl>
              <c:idx val="1"/>
              <c:layout>
                <c:manualLayout>
                  <c:x val="-2.909761498840295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B47-45FB-9DAB-50FE80B852D3}"/>
                </c:ext>
              </c:extLst>
            </c:dLbl>
            <c:dLbl>
              <c:idx val="2"/>
              <c:layout>
                <c:manualLayout>
                  <c:x val="3.0714149154425344E-2"/>
                  <c:y val="-1.35972045412286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B47-45FB-9DAB-50FE80B852D3}"/>
                </c:ext>
              </c:extLst>
            </c:dLbl>
            <c:dLbl>
              <c:idx val="3"/>
              <c:layout>
                <c:manualLayout>
                  <c:x val="3.0714149154425344E-2"/>
                  <c:y val="9.06575473782224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B47-45FB-9DAB-50FE80B852D3}"/>
                </c:ext>
              </c:extLst>
            </c:dLbl>
            <c:numFmt formatCode="##%;##%" sourceLinked="0"/>
            <c:spPr>
              <a:noFill/>
              <a:ln>
                <a:noFill/>
              </a:ln>
              <a:effectLst/>
            </c:spPr>
            <c:txPr>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Sheet2!$B$1:$E$1</c:f>
              <c:strCache>
                <c:ptCount val="4"/>
                <c:pt idx="0">
                  <c:v>Total 
Waka Ama
2020
(n=447)</c:v>
                </c:pt>
                <c:pt idx="1">
                  <c:v>Total 
Waka Ama
2018
(n=503)</c:v>
                </c:pt>
                <c:pt idx="2">
                  <c:v>Total Waka Ama
2017
(n=300)</c:v>
                </c:pt>
                <c:pt idx="3">
                  <c:v>ALL SPORTS
2019/20
(n=35,107)</c:v>
                </c:pt>
              </c:strCache>
            </c:strRef>
          </c:cat>
          <c:val>
            <c:numRef>
              <c:f>Sheet2!$B$5:$E$5</c:f>
              <c:numCache>
                <c:formatCode>0%</c:formatCode>
                <c:ptCount val="4"/>
                <c:pt idx="0">
                  <c:v>-0.03</c:v>
                </c:pt>
                <c:pt idx="1">
                  <c:v>-0.02</c:v>
                </c:pt>
                <c:pt idx="2">
                  <c:v>-0.01</c:v>
                </c:pt>
                <c:pt idx="3">
                  <c:v>-0.03</c:v>
                </c:pt>
              </c:numCache>
            </c:numRef>
          </c:val>
          <c:extLst>
            <c:ext xmlns:c16="http://schemas.microsoft.com/office/drawing/2014/chart" uri="{C3380CC4-5D6E-409C-BE32-E72D297353CC}">
              <c16:uniqueId val="{00000010-FDE0-440E-99BF-A3ABE2C628F0}"/>
            </c:ext>
          </c:extLst>
        </c:ser>
        <c:ser>
          <c:idx val="4"/>
          <c:order val="4"/>
          <c:tx>
            <c:strRef>
              <c:f>Sheet2!$A$6</c:f>
              <c:strCache>
                <c:ptCount val="1"/>
                <c:pt idx="0">
                  <c:v>Very unlikely</c:v>
                </c:pt>
              </c:strCache>
            </c:strRef>
          </c:tx>
          <c:spPr>
            <a:solidFill>
              <a:schemeClr val="bg1">
                <a:lumMod val="50000"/>
              </a:schemeClr>
            </a:solidFill>
            <a:ln>
              <a:noFill/>
            </a:ln>
          </c:spPr>
          <c:invertIfNegative val="0"/>
          <c:dLbls>
            <c:dLbl>
              <c:idx val="0"/>
              <c:layout>
                <c:manualLayout>
                  <c:x val="1.6165341660223865E-2"/>
                  <c:y val="-9.06289960681277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B47-45FB-9DAB-50FE80B852D3}"/>
                </c:ext>
              </c:extLst>
            </c:dLbl>
            <c:dLbl>
              <c:idx val="2"/>
              <c:layout>
                <c:manualLayout>
                  <c:x val="-2.2631478324313413E-2"/>
                  <c:y val="-9.06504095506987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B47-45FB-9DAB-50FE80B852D3}"/>
                </c:ext>
              </c:extLst>
            </c:dLbl>
            <c:numFmt formatCode="##%;##%" sourceLinked="0"/>
            <c:spPr>
              <a:noFill/>
              <a:ln>
                <a:noFill/>
              </a:ln>
              <a:effectLst/>
            </c:spPr>
            <c:txPr>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Sheet2!$B$1:$E$1</c:f>
              <c:strCache>
                <c:ptCount val="4"/>
                <c:pt idx="0">
                  <c:v>Total 
Waka Ama
2020
(n=447)</c:v>
                </c:pt>
                <c:pt idx="1">
                  <c:v>Total 
Waka Ama
2018
(n=503)</c:v>
                </c:pt>
                <c:pt idx="2">
                  <c:v>Total Waka Ama
2017
(n=300)</c:v>
                </c:pt>
                <c:pt idx="3">
                  <c:v>ALL SPORTS
2019/20
(n=35,107)</c:v>
                </c:pt>
              </c:strCache>
            </c:strRef>
          </c:cat>
          <c:val>
            <c:numRef>
              <c:f>Sheet2!$B$6:$E$6</c:f>
              <c:numCache>
                <c:formatCode>0%</c:formatCode>
                <c:ptCount val="4"/>
                <c:pt idx="0">
                  <c:v>-0.06</c:v>
                </c:pt>
                <c:pt idx="1">
                  <c:v>-0.08</c:v>
                </c:pt>
                <c:pt idx="2">
                  <c:v>-7.0000000000000007E-2</c:v>
                </c:pt>
                <c:pt idx="3">
                  <c:v>-0.05</c:v>
                </c:pt>
              </c:numCache>
            </c:numRef>
          </c:val>
          <c:extLst>
            <c:ext xmlns:c16="http://schemas.microsoft.com/office/drawing/2014/chart" uri="{C3380CC4-5D6E-409C-BE32-E72D297353CC}">
              <c16:uniqueId val="{00000015-FDE0-440E-99BF-A3ABE2C628F0}"/>
            </c:ext>
          </c:extLst>
        </c:ser>
        <c:dLbls>
          <c:dLblPos val="ctr"/>
          <c:showLegendKey val="0"/>
          <c:showVal val="1"/>
          <c:showCatName val="0"/>
          <c:showSerName val="0"/>
          <c:showPercent val="0"/>
          <c:showBubbleSize val="0"/>
        </c:dLbls>
        <c:gapWidth val="150"/>
        <c:overlap val="100"/>
        <c:axId val="768906624"/>
        <c:axId val="768907016"/>
      </c:barChart>
      <c:catAx>
        <c:axId val="768906624"/>
        <c:scaling>
          <c:orientation val="minMax"/>
        </c:scaling>
        <c:delete val="0"/>
        <c:axPos val="b"/>
        <c:numFmt formatCode="General" sourceLinked="1"/>
        <c:majorTickMark val="none"/>
        <c:minorTickMark val="none"/>
        <c:tickLblPos val="low"/>
        <c:spPr>
          <a:noFill/>
          <a:ln w="25400" cmpd="sng">
            <a:solidFill>
              <a:srgbClr val="000000"/>
            </a:solidFill>
          </a:ln>
        </c:spPr>
        <c:crossAx val="768907016"/>
        <c:crossesAt val="0"/>
        <c:auto val="1"/>
        <c:lblAlgn val="ctr"/>
        <c:lblOffset val="100"/>
        <c:noMultiLvlLbl val="0"/>
      </c:catAx>
      <c:valAx>
        <c:axId val="768907016"/>
        <c:scaling>
          <c:orientation val="minMax"/>
        </c:scaling>
        <c:delete val="1"/>
        <c:axPos val="l"/>
        <c:numFmt formatCode="0%" sourceLinked="0"/>
        <c:majorTickMark val="none"/>
        <c:minorTickMark val="none"/>
        <c:tickLblPos val="nextTo"/>
        <c:crossAx val="768906624"/>
        <c:crosses val="autoZero"/>
        <c:crossBetween val="between"/>
      </c:valAx>
      <c:spPr>
        <a:noFill/>
        <a:ln w="25398">
          <a:noFill/>
        </a:ln>
      </c:spPr>
    </c:plotArea>
    <c:plotVisOnly val="1"/>
    <c:dispBlanksAs val="gap"/>
    <c:showDLblsOverMax val="0"/>
  </c:chart>
  <c:spPr>
    <a:noFill/>
    <a:ln>
      <a:noFill/>
    </a:ln>
  </c:spPr>
  <c:txPr>
    <a:bodyPr/>
    <a:lstStyle/>
    <a:p>
      <a:pPr>
        <a:defRPr sz="900" baseline="0">
          <a:latin typeface="Barlow"/>
          <a:cs typeface="Calibri" panose="020F05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5812834004891592"/>
          <c:h val="0.66185933982947021"/>
        </c:manualLayout>
      </c:layout>
      <c:barChart>
        <c:barDir val="col"/>
        <c:grouping val="percentStacked"/>
        <c:varyColors val="0"/>
        <c:ser>
          <c:idx val="1"/>
          <c:order val="0"/>
          <c:tx>
            <c:strRef>
              <c:f>Sheet2!$A$3</c:f>
              <c:strCache>
                <c:ptCount val="1"/>
                <c:pt idx="0">
                  <c:v>Likely</c:v>
                </c:pt>
              </c:strCache>
            </c:strRef>
          </c:tx>
          <c:spPr>
            <a:solidFill>
              <a:schemeClr val="accent1">
                <a:lumMod val="40000"/>
                <a:lumOff val="60000"/>
              </a:schemeClr>
            </a:solidFill>
          </c:spPr>
          <c:invertIfNegative val="0"/>
          <c:dLbls>
            <c:dLbl>
              <c:idx val="0"/>
              <c:spPr>
                <a:ln w="19050">
                  <a:solidFill>
                    <a:srgbClr val="DC0015"/>
                  </a:solidFill>
                </a:ln>
              </c:spPr>
              <c:txPr>
                <a:bodyPr/>
                <a:lstStyle/>
                <a:p>
                  <a:pPr algn="ctr">
                    <a:defRPr lang="en-US" sz="1000" b="0" i="0" u="none" strike="noStrike" kern="1200" baseline="0">
                      <a:solidFill>
                        <a:schemeClr val="tx1"/>
                      </a:solidFill>
                      <a:latin typeface="Barlow"/>
                      <a:ea typeface="+mn-ea"/>
                      <a:cs typeface="Calibri" panose="020F050202020403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A69D-4A64-9F36-6176C7507859}"/>
                </c:ext>
              </c:extLst>
            </c:dLbl>
            <c:spPr>
              <a:noFill/>
              <a:ln>
                <a:noFill/>
              </a:ln>
              <a:effectLst/>
            </c:spPr>
            <c:txPr>
              <a:bodyPr/>
              <a:lstStyle/>
              <a:p>
                <a:pPr algn="ctr">
                  <a:defRPr lang="en-US" sz="1000" b="0" i="0" u="none" strike="noStrike" kern="1200" baseline="0">
                    <a:solidFill>
                      <a:schemeClr val="tx1"/>
                    </a:solidFill>
                    <a:latin typeface="Barlow"/>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Sheet2!$B$1:$E$1</c:f>
              <c:strCache>
                <c:ptCount val="4"/>
                <c:pt idx="0">
                  <c:v>Total 
Waka Ama
2020
(n=463)</c:v>
                </c:pt>
                <c:pt idx="1">
                  <c:v>Total 
Waka Ama
2018
(n=516)</c:v>
                </c:pt>
                <c:pt idx="2">
                  <c:v>Total 
Waka Ama
2017
(n=306)</c:v>
                </c:pt>
                <c:pt idx="3">
                  <c:v>All Sports
2019/20
(n=36,779)</c:v>
                </c:pt>
              </c:strCache>
            </c:strRef>
          </c:cat>
          <c:val>
            <c:numRef>
              <c:f>Sheet2!$B$3:$E$3</c:f>
              <c:numCache>
                <c:formatCode>0%</c:formatCode>
                <c:ptCount val="4"/>
                <c:pt idx="0">
                  <c:v>0.27</c:v>
                </c:pt>
                <c:pt idx="1">
                  <c:v>0.22</c:v>
                </c:pt>
                <c:pt idx="2">
                  <c:v>0.22</c:v>
                </c:pt>
                <c:pt idx="3">
                  <c:v>0.33</c:v>
                </c:pt>
              </c:numCache>
            </c:numRef>
          </c:val>
          <c:extLst>
            <c:ext xmlns:c16="http://schemas.microsoft.com/office/drawing/2014/chart" uri="{C3380CC4-5D6E-409C-BE32-E72D297353CC}">
              <c16:uniqueId val="{00000001-FDE0-440E-99BF-A3ABE2C628F0}"/>
            </c:ext>
          </c:extLst>
        </c:ser>
        <c:ser>
          <c:idx val="0"/>
          <c:order val="1"/>
          <c:tx>
            <c:strRef>
              <c:f>Sheet2!$A$2</c:f>
              <c:strCache>
                <c:ptCount val="1"/>
                <c:pt idx="0">
                  <c:v>Very likely</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2-FDE0-440E-99BF-A3ABE2C628F0}"/>
              </c:ext>
            </c:extLst>
          </c:dPt>
          <c:dPt>
            <c:idx val="1"/>
            <c:invertIfNegative val="0"/>
            <c:bubble3D val="0"/>
            <c:extLst>
              <c:ext xmlns:c16="http://schemas.microsoft.com/office/drawing/2014/chart" uri="{C3380CC4-5D6E-409C-BE32-E72D297353CC}">
                <c16:uniqueId val="{00000003-FDE0-440E-99BF-A3ABE2C628F0}"/>
              </c:ext>
            </c:extLst>
          </c:dPt>
          <c:dPt>
            <c:idx val="2"/>
            <c:invertIfNegative val="0"/>
            <c:bubble3D val="0"/>
            <c:extLst>
              <c:ext xmlns:c16="http://schemas.microsoft.com/office/drawing/2014/chart" uri="{C3380CC4-5D6E-409C-BE32-E72D297353CC}">
                <c16:uniqueId val="{00000004-FDE0-440E-99BF-A3ABE2C628F0}"/>
              </c:ext>
            </c:extLst>
          </c:dPt>
          <c:dPt>
            <c:idx val="3"/>
            <c:invertIfNegative val="0"/>
            <c:bubble3D val="0"/>
            <c:extLst>
              <c:ext xmlns:c16="http://schemas.microsoft.com/office/drawing/2014/chart" uri="{C3380CC4-5D6E-409C-BE32-E72D297353CC}">
                <c16:uniqueId val="{00000005-FDE0-440E-99BF-A3ABE2C628F0}"/>
              </c:ext>
            </c:extLst>
          </c:dPt>
          <c:dLbls>
            <c:dLbl>
              <c:idx val="0"/>
              <c:spPr>
                <a:ln w="19050">
                  <a:solidFill>
                    <a:srgbClr val="218535"/>
                  </a:solidFill>
                </a:ln>
              </c:spPr>
              <c:txPr>
                <a:bodyPr/>
                <a:lstStyle/>
                <a:p>
                  <a:pPr>
                    <a:defRPr sz="1000" b="0">
                      <a:solidFill>
                        <a:schemeClr val="bg1"/>
                      </a:solidFill>
                      <a:latin typeface="Barlow"/>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FDE0-440E-99BF-A3ABE2C628F0}"/>
                </c:ext>
              </c:extLst>
            </c:dLbl>
            <c:spPr>
              <a:noFill/>
              <a:ln>
                <a:noFill/>
              </a:ln>
              <a:effectLst/>
            </c:spPr>
            <c:txPr>
              <a:bodyPr/>
              <a:lstStyle/>
              <a:p>
                <a:pPr>
                  <a:defRPr sz="1000" b="0">
                    <a:solidFill>
                      <a:schemeClr val="bg1"/>
                    </a:solidFill>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Sheet2!$B$1:$E$1</c:f>
              <c:strCache>
                <c:ptCount val="4"/>
                <c:pt idx="0">
                  <c:v>Total 
Waka Ama
2020
(n=463)</c:v>
                </c:pt>
                <c:pt idx="1">
                  <c:v>Total 
Waka Ama
2018
(n=516)</c:v>
                </c:pt>
                <c:pt idx="2">
                  <c:v>Total 
Waka Ama
2017
(n=306)</c:v>
                </c:pt>
                <c:pt idx="3">
                  <c:v>All Sports
2019/20
(n=36,779)</c:v>
                </c:pt>
              </c:strCache>
            </c:strRef>
          </c:cat>
          <c:val>
            <c:numRef>
              <c:f>Sheet2!$B$2:$E$2</c:f>
              <c:numCache>
                <c:formatCode>0%</c:formatCode>
                <c:ptCount val="4"/>
                <c:pt idx="0">
                  <c:v>0.57999999999999996</c:v>
                </c:pt>
                <c:pt idx="1">
                  <c:v>0.56999999999999995</c:v>
                </c:pt>
                <c:pt idx="2">
                  <c:v>0.61</c:v>
                </c:pt>
                <c:pt idx="3">
                  <c:v>0.44</c:v>
                </c:pt>
              </c:numCache>
            </c:numRef>
          </c:val>
          <c:extLst>
            <c:ext xmlns:c16="http://schemas.microsoft.com/office/drawing/2014/chart" uri="{C3380CC4-5D6E-409C-BE32-E72D297353CC}">
              <c16:uniqueId val="{00000006-FDE0-440E-99BF-A3ABE2C628F0}"/>
            </c:ext>
          </c:extLst>
        </c:ser>
        <c:ser>
          <c:idx val="2"/>
          <c:order val="2"/>
          <c:tx>
            <c:strRef>
              <c:f>Sheet2!$A$4</c:f>
              <c:strCache>
                <c:ptCount val="1"/>
                <c:pt idx="0">
                  <c:v>Somewhat likely</c:v>
                </c:pt>
              </c:strCache>
            </c:strRef>
          </c:tx>
          <c:spPr>
            <a:solidFill>
              <a:schemeClr val="bg2"/>
            </a:solidFill>
          </c:spPr>
          <c:invertIfNegative val="0"/>
          <c:dLbls>
            <c:dLbl>
              <c:idx val="0"/>
              <c:layout>
                <c:manualLayout>
                  <c:x val="-1.1315739162156706E-2"/>
                  <c:y val="0"/>
                </c:manualLayout>
              </c:layout>
              <c:numFmt formatCode="##%;##%" sourceLinked="0"/>
              <c:spPr>
                <a:ln w="19050">
                  <a:solidFill>
                    <a:srgbClr val="DC0015"/>
                  </a:solidFill>
                </a:ln>
              </c:spPr>
              <c:txPr>
                <a:bodyPr/>
                <a:lstStyle/>
                <a:p>
                  <a:pPr algn="ctr">
                    <a:defRPr lang="en-US" sz="1000" b="0" i="0" u="none" strike="noStrike" kern="1200" baseline="0">
                      <a:solidFill>
                        <a:srgbClr val="000000"/>
                      </a:solidFill>
                      <a:latin typeface="Barlow"/>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F08-490D-9D5E-C2EF78CB2783}"/>
                </c:ext>
              </c:extLst>
            </c:dLbl>
            <c:numFmt formatCode="##%;##%" sourceLinked="0"/>
            <c:spPr>
              <a:noFill/>
              <a:ln>
                <a:noFill/>
              </a:ln>
              <a:effectLst/>
            </c:spPr>
            <c:txPr>
              <a:bodyPr/>
              <a:lstStyle/>
              <a:p>
                <a:pPr algn="ctr">
                  <a:defRPr lang="en-US" sz="1000" b="0" i="0" u="none" strike="noStrike" kern="1200" baseline="0">
                    <a:solidFill>
                      <a:srgbClr val="000000"/>
                    </a:solidFill>
                    <a:latin typeface="Barlow"/>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Sheet2!$B$1:$E$1</c:f>
              <c:strCache>
                <c:ptCount val="4"/>
                <c:pt idx="0">
                  <c:v>Total 
Waka Ama
2020
(n=463)</c:v>
                </c:pt>
                <c:pt idx="1">
                  <c:v>Total 
Waka Ama
2018
(n=516)</c:v>
                </c:pt>
                <c:pt idx="2">
                  <c:v>Total 
Waka Ama
2017
(n=306)</c:v>
                </c:pt>
                <c:pt idx="3">
                  <c:v>All Sports
2019/20
(n=36,779)</c:v>
                </c:pt>
              </c:strCache>
            </c:strRef>
          </c:cat>
          <c:val>
            <c:numRef>
              <c:f>Sheet2!$B$4:$E$4</c:f>
              <c:numCache>
                <c:formatCode>0%</c:formatCode>
                <c:ptCount val="4"/>
                <c:pt idx="0">
                  <c:v>-0.11</c:v>
                </c:pt>
                <c:pt idx="1">
                  <c:v>-0.13</c:v>
                </c:pt>
                <c:pt idx="2">
                  <c:v>-0.13</c:v>
                </c:pt>
                <c:pt idx="3">
                  <c:v>-0.15</c:v>
                </c:pt>
              </c:numCache>
            </c:numRef>
          </c:val>
          <c:extLst>
            <c:ext xmlns:c16="http://schemas.microsoft.com/office/drawing/2014/chart" uri="{C3380CC4-5D6E-409C-BE32-E72D297353CC}">
              <c16:uniqueId val="{0000000B-FDE0-440E-99BF-A3ABE2C628F0}"/>
            </c:ext>
          </c:extLst>
        </c:ser>
        <c:ser>
          <c:idx val="3"/>
          <c:order val="3"/>
          <c:tx>
            <c:strRef>
              <c:f>Sheet2!$A$5</c:f>
              <c:strCache>
                <c:ptCount val="1"/>
                <c:pt idx="0">
                  <c:v>Unlikely</c:v>
                </c:pt>
              </c:strCache>
            </c:strRef>
          </c:tx>
          <c:spPr>
            <a:solidFill>
              <a:schemeClr val="bg1">
                <a:lumMod val="75000"/>
              </a:schemeClr>
            </a:solidFill>
          </c:spPr>
          <c:invertIfNegative val="0"/>
          <c:dLbls>
            <c:dLbl>
              <c:idx val="0"/>
              <c:layout>
                <c:manualLayout>
                  <c:x val="3.5563751652492523E-2"/>
                  <c:y val="4.5332342602873044E-3"/>
                </c:manualLayout>
              </c:layout>
              <c:tx>
                <c:rich>
                  <a:bodyPr/>
                  <a:lstStyle/>
                  <a:p>
                    <a:pPr algn="ctr">
                      <a:defRPr lang="en-US" sz="1000" b="0" i="0" u="none" strike="noStrike" kern="1200" baseline="0">
                        <a:solidFill>
                          <a:srgbClr val="000000"/>
                        </a:solidFill>
                        <a:latin typeface="Barlow"/>
                        <a:ea typeface="+mn-ea"/>
                        <a:cs typeface="Calibri" panose="020F0502020204030204" pitchFamily="34" charset="0"/>
                      </a:defRPr>
                    </a:pPr>
                    <a:r>
                      <a:rPr lang="en-US" dirty="0"/>
                      <a:t>2%</a:t>
                    </a:r>
                    <a:r>
                      <a:rPr lang="en-US" sz="1000" b="0" i="0" u="none" strike="noStrike" baseline="0" dirty="0">
                        <a:effectLst/>
                        <a:sym typeface="Wingdings 3"/>
                      </a:rPr>
                      <a:t></a:t>
                    </a:r>
                    <a:endParaRPr lang="en-US" dirty="0"/>
                  </a:p>
                </c:rich>
              </c:tx>
              <c:numFmt formatCode="##%;##%" sourceLinked="0"/>
              <c:spPr>
                <a:ln w="19050">
                  <a:solidFill>
                    <a:srgbClr val="DC0015"/>
                  </a:solidFill>
                </a:ln>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F08-490D-9D5E-C2EF78CB2783}"/>
                </c:ext>
              </c:extLst>
            </c:dLbl>
            <c:dLbl>
              <c:idx val="2"/>
              <c:layout>
                <c:manualLayout>
                  <c:x val="-2.5864546656358185E-2"/>
                  <c:y val="4.53359115166348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F08-490D-9D5E-C2EF78CB2783}"/>
                </c:ext>
              </c:extLst>
            </c:dLbl>
            <c:dLbl>
              <c:idx val="3"/>
              <c:layout>
                <c:manualLayout>
                  <c:x val="-2.586454665635818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F08-490D-9D5E-C2EF78CB2783}"/>
                </c:ext>
              </c:extLst>
            </c:dLbl>
            <c:numFmt formatCode="##%;##%" sourceLinked="0"/>
            <c:spPr>
              <a:noFill/>
              <a:ln>
                <a:noFill/>
              </a:ln>
              <a:effectLst/>
            </c:spPr>
            <c:txPr>
              <a:bodyPr/>
              <a:lstStyle/>
              <a:p>
                <a:pPr algn="ctr">
                  <a:defRPr lang="en-US" sz="1000" b="0" i="0" u="none" strike="noStrike" kern="1200" baseline="0">
                    <a:solidFill>
                      <a:srgbClr val="000000"/>
                    </a:solidFill>
                    <a:latin typeface="Barlow"/>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Sheet2!$B$1:$E$1</c:f>
              <c:strCache>
                <c:ptCount val="4"/>
                <c:pt idx="0">
                  <c:v>Total 
Waka Ama
2020
(n=463)</c:v>
                </c:pt>
                <c:pt idx="1">
                  <c:v>Total 
Waka Ama
2018
(n=516)</c:v>
                </c:pt>
                <c:pt idx="2">
                  <c:v>Total 
Waka Ama
2017
(n=306)</c:v>
                </c:pt>
                <c:pt idx="3">
                  <c:v>All Sports
2019/20
(n=36,779)</c:v>
                </c:pt>
              </c:strCache>
            </c:strRef>
          </c:cat>
          <c:val>
            <c:numRef>
              <c:f>Sheet2!$B$5:$E$5</c:f>
              <c:numCache>
                <c:formatCode>0%</c:formatCode>
                <c:ptCount val="4"/>
                <c:pt idx="0">
                  <c:v>-0.02</c:v>
                </c:pt>
                <c:pt idx="1">
                  <c:v>-0.05</c:v>
                </c:pt>
                <c:pt idx="2">
                  <c:v>-0.03</c:v>
                </c:pt>
                <c:pt idx="3">
                  <c:v>-0.05</c:v>
                </c:pt>
              </c:numCache>
            </c:numRef>
          </c:val>
          <c:extLst>
            <c:ext xmlns:c16="http://schemas.microsoft.com/office/drawing/2014/chart" uri="{C3380CC4-5D6E-409C-BE32-E72D297353CC}">
              <c16:uniqueId val="{00000010-FDE0-440E-99BF-A3ABE2C628F0}"/>
            </c:ext>
          </c:extLst>
        </c:ser>
        <c:ser>
          <c:idx val="4"/>
          <c:order val="4"/>
          <c:tx>
            <c:strRef>
              <c:f>Sheet2!$A$6</c:f>
              <c:strCache>
                <c:ptCount val="1"/>
                <c:pt idx="0">
                  <c:v>Very unlikely</c:v>
                </c:pt>
              </c:strCache>
            </c:strRef>
          </c:tx>
          <c:spPr>
            <a:solidFill>
              <a:schemeClr val="bg1">
                <a:lumMod val="50000"/>
              </a:schemeClr>
            </a:solidFill>
            <a:ln>
              <a:noFill/>
            </a:ln>
          </c:spPr>
          <c:invertIfNegative val="0"/>
          <c:dLbls>
            <c:dLbl>
              <c:idx val="0"/>
              <c:layout>
                <c:manualLayout>
                  <c:x val="-9.6992049961343203E-3"/>
                  <c:y val="-2.71944090824572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F08-490D-9D5E-C2EF78CB2783}"/>
                </c:ext>
              </c:extLst>
            </c:dLbl>
            <c:dLbl>
              <c:idx val="1"/>
              <c:layout>
                <c:manualLayout>
                  <c:x val="-2.5864546656358185E-2"/>
                  <c:y val="-4.53180669478256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F08-490D-9D5E-C2EF78CB2783}"/>
                </c:ext>
              </c:extLst>
            </c:dLbl>
            <c:numFmt formatCode="##%;##%" sourceLinked="0"/>
            <c:spPr>
              <a:noFill/>
              <a:ln>
                <a:noFill/>
              </a:ln>
              <a:effectLst/>
            </c:spPr>
            <c:txPr>
              <a:bodyPr/>
              <a:lstStyle/>
              <a:p>
                <a:pPr algn="ctr">
                  <a:defRPr lang="en-US" sz="1000" b="0" i="0" u="none" strike="noStrike" kern="1200" baseline="0">
                    <a:solidFill>
                      <a:srgbClr val="000000"/>
                    </a:solidFill>
                    <a:latin typeface="Barlow"/>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Sheet2!$B$1:$E$1</c:f>
              <c:strCache>
                <c:ptCount val="4"/>
                <c:pt idx="0">
                  <c:v>Total 
Waka Ama
2020
(n=463)</c:v>
                </c:pt>
                <c:pt idx="1">
                  <c:v>Total 
Waka Ama
2018
(n=516)</c:v>
                </c:pt>
                <c:pt idx="2">
                  <c:v>Total 
Waka Ama
2017
(n=306)</c:v>
                </c:pt>
                <c:pt idx="3">
                  <c:v>All Sports
2019/20
(n=36,779)</c:v>
                </c:pt>
              </c:strCache>
            </c:strRef>
          </c:cat>
          <c:val>
            <c:numRef>
              <c:f>Sheet2!$B$6:$E$6</c:f>
              <c:numCache>
                <c:formatCode>0%</c:formatCode>
                <c:ptCount val="4"/>
                <c:pt idx="0">
                  <c:v>-0.02</c:v>
                </c:pt>
                <c:pt idx="1">
                  <c:v>-0.03</c:v>
                </c:pt>
                <c:pt idx="2">
                  <c:v>-0.01</c:v>
                </c:pt>
                <c:pt idx="3">
                  <c:v>-0.03</c:v>
                </c:pt>
              </c:numCache>
            </c:numRef>
          </c:val>
          <c:extLst>
            <c:ext xmlns:c16="http://schemas.microsoft.com/office/drawing/2014/chart" uri="{C3380CC4-5D6E-409C-BE32-E72D297353CC}">
              <c16:uniqueId val="{00000015-FDE0-440E-99BF-A3ABE2C628F0}"/>
            </c:ext>
          </c:extLst>
        </c:ser>
        <c:dLbls>
          <c:dLblPos val="ctr"/>
          <c:showLegendKey val="0"/>
          <c:showVal val="1"/>
          <c:showCatName val="0"/>
          <c:showSerName val="0"/>
          <c:showPercent val="0"/>
          <c:showBubbleSize val="0"/>
        </c:dLbls>
        <c:gapWidth val="150"/>
        <c:overlap val="100"/>
        <c:axId val="765235408"/>
        <c:axId val="765235800"/>
      </c:barChart>
      <c:catAx>
        <c:axId val="765235408"/>
        <c:scaling>
          <c:orientation val="minMax"/>
        </c:scaling>
        <c:delete val="0"/>
        <c:axPos val="b"/>
        <c:numFmt formatCode="General" sourceLinked="1"/>
        <c:majorTickMark val="none"/>
        <c:minorTickMark val="none"/>
        <c:tickLblPos val="low"/>
        <c:spPr>
          <a:noFill/>
          <a:ln w="25400" cmpd="sng">
            <a:solidFill>
              <a:srgbClr val="000000"/>
            </a:solidFill>
          </a:ln>
        </c:spPr>
        <c:txPr>
          <a:bodyPr/>
          <a:lstStyle/>
          <a:p>
            <a:pPr>
              <a:defRPr sz="900">
                <a:latin typeface="Barlow"/>
              </a:defRPr>
            </a:pPr>
            <a:endParaRPr lang="en-US"/>
          </a:p>
        </c:txPr>
        <c:crossAx val="765235800"/>
        <c:crossesAt val="0"/>
        <c:auto val="1"/>
        <c:lblAlgn val="ctr"/>
        <c:lblOffset val="100"/>
        <c:noMultiLvlLbl val="0"/>
      </c:catAx>
      <c:valAx>
        <c:axId val="765235800"/>
        <c:scaling>
          <c:orientation val="minMax"/>
        </c:scaling>
        <c:delete val="1"/>
        <c:axPos val="l"/>
        <c:numFmt formatCode="0%" sourceLinked="0"/>
        <c:majorTickMark val="none"/>
        <c:minorTickMark val="none"/>
        <c:tickLblPos val="nextTo"/>
        <c:crossAx val="765235408"/>
        <c:crosses val="autoZero"/>
        <c:crossBetween val="between"/>
      </c:valAx>
      <c:spPr>
        <a:noFill/>
        <a:ln w="25398">
          <a:noFill/>
        </a:ln>
      </c:spPr>
    </c:plotArea>
    <c:plotVisOnly val="1"/>
    <c:dispBlanksAs val="gap"/>
    <c:showDLblsOverMax val="0"/>
  </c:chart>
  <c:spPr>
    <a:noFill/>
    <a:ln>
      <a:noFill/>
    </a:ln>
  </c:spPr>
  <c:txPr>
    <a:bodyPr/>
    <a:lstStyle/>
    <a:p>
      <a:pPr>
        <a:defRPr sz="900" baseline="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875001617219596"/>
          <c:y val="4.6153842659460598E-2"/>
          <c:w val="0.56379157503104649"/>
          <c:h val="0.95383102711842571"/>
        </c:manualLayout>
      </c:layout>
      <c:barChart>
        <c:barDir val="bar"/>
        <c:grouping val="clustered"/>
        <c:varyColors val="0"/>
        <c:ser>
          <c:idx val="0"/>
          <c:order val="0"/>
          <c:tx>
            <c:strRef>
              <c:f>Sheet1!$B$1</c:f>
              <c:strCache>
                <c:ptCount val="1"/>
                <c:pt idx="0">
                  <c:v>Total Waka Ama 2018</c:v>
                </c:pt>
              </c:strCache>
            </c:strRef>
          </c:tx>
          <c:spPr>
            <a:solidFill>
              <a:schemeClr val="accent2"/>
            </a:solidFill>
            <a:ln>
              <a:solidFill>
                <a:schemeClr val="bg1"/>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8"/>
                <c:pt idx="0">
                  <c:v>Other</c:v>
                </c:pt>
                <c:pt idx="1">
                  <c:v>To have access to facilities and paddling venues</c:v>
                </c:pt>
                <c:pt idx="2">
                  <c:v>To socialise</c:v>
                </c:pt>
                <c:pt idx="3">
                  <c:v>To connect with my culture</c:v>
                </c:pt>
                <c:pt idx="4">
                  <c:v>To have fun</c:v>
                </c:pt>
                <c:pt idx="5">
                  <c:v>To learn/ improve skills</c:v>
                </c:pt>
                <c:pt idx="6">
                  <c:v>To get fit and healthy</c:v>
                </c:pt>
                <c:pt idx="7">
                  <c:v>To paddle competitively</c:v>
                </c:pt>
              </c:strCache>
            </c:strRef>
          </c:cat>
          <c:val>
            <c:numRef>
              <c:f>Sheet1!$B$2:$B$16</c:f>
              <c:numCache>
                <c:formatCode>0%</c:formatCode>
                <c:ptCount val="8"/>
                <c:pt idx="0">
                  <c:v>0.14000000000000001</c:v>
                </c:pt>
                <c:pt idx="1">
                  <c:v>0.01</c:v>
                </c:pt>
                <c:pt idx="2">
                  <c:v>0.02</c:v>
                </c:pt>
                <c:pt idx="4">
                  <c:v>0.09</c:v>
                </c:pt>
                <c:pt idx="5">
                  <c:v>0.12</c:v>
                </c:pt>
                <c:pt idx="6">
                  <c:v>0.27</c:v>
                </c:pt>
                <c:pt idx="7">
                  <c:v>0.35</c:v>
                </c:pt>
              </c:numCache>
            </c:numRef>
          </c:val>
          <c:extLst>
            <c:ext xmlns:c16="http://schemas.microsoft.com/office/drawing/2014/chart" uri="{C3380CC4-5D6E-409C-BE32-E72D297353CC}">
              <c16:uniqueId val="{00000000-65E0-4B86-A104-1482FD30CB8C}"/>
            </c:ext>
          </c:extLst>
        </c:ser>
        <c:ser>
          <c:idx val="1"/>
          <c:order val="1"/>
          <c:tx>
            <c:strRef>
              <c:f>Sheet1!$C$1</c:f>
              <c:strCache>
                <c:ptCount val="1"/>
                <c:pt idx="0">
                  <c:v>Total Waka Ama 2020</c:v>
                </c:pt>
              </c:strCache>
            </c:strRef>
          </c:tx>
          <c:spPr>
            <a:solidFill>
              <a:schemeClr val="accent3"/>
            </a:solidFill>
            <a:ln>
              <a:solidFill>
                <a:schemeClr val="bg1"/>
              </a:solidFill>
            </a:ln>
          </c:spPr>
          <c:invertIfNegative val="0"/>
          <c:dLbls>
            <c:dLbl>
              <c:idx val="0"/>
              <c:numFmt formatCode="0%" sourceLinked="0"/>
              <c:spPr>
                <a:noFill/>
                <a:ln w="19050">
                  <a:solidFill>
                    <a:srgbClr val="218535"/>
                  </a:solidFill>
                </a:ln>
                <a:effectLst/>
              </c:spPr>
              <c:txPr>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AEFD-4432-829F-FC8D34DFF345}"/>
                </c:ext>
              </c:extLst>
            </c:dLbl>
            <c:dLbl>
              <c:idx val="2"/>
              <c:numFmt formatCode="0%" sourceLinked="0"/>
              <c:spPr>
                <a:noFill/>
                <a:ln w="19050">
                  <a:solidFill>
                    <a:srgbClr val="DC0015"/>
                  </a:solidFill>
                </a:ln>
                <a:effectLst/>
              </c:spPr>
              <c:txPr>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AEFD-4432-829F-FC8D34DFF345}"/>
                </c:ext>
              </c:extLst>
            </c:dLbl>
            <c:dLbl>
              <c:idx val="3"/>
              <c:numFmt formatCode="0%" sourceLinked="0"/>
              <c:spPr>
                <a:noFill/>
                <a:ln w="19050">
                  <a:noFill/>
                </a:ln>
                <a:effectLst/>
              </c:spPr>
              <c:txPr>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AEFD-4432-829F-FC8D34DFF345}"/>
                </c:ext>
              </c:extLst>
            </c:dLbl>
            <c:dLbl>
              <c:idx val="4"/>
              <c:numFmt formatCode="0%" sourceLinked="0"/>
              <c:spPr>
                <a:noFill/>
                <a:ln w="19050">
                  <a:solidFill>
                    <a:srgbClr val="DC0015"/>
                  </a:solidFill>
                </a:ln>
                <a:effectLst/>
              </c:spPr>
              <c:txPr>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AEFD-4432-829F-FC8D34DFF345}"/>
                </c:ext>
              </c:extLst>
            </c:dLbl>
            <c:dLbl>
              <c:idx val="5"/>
              <c:numFmt formatCode="0%" sourceLinked="0"/>
              <c:spPr>
                <a:noFill/>
                <a:ln w="19050">
                  <a:solidFill>
                    <a:srgbClr val="DC0015"/>
                  </a:solidFill>
                </a:ln>
                <a:effectLst/>
              </c:spPr>
              <c:txPr>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AEFD-4432-829F-FC8D34DFF345}"/>
                </c:ext>
              </c:extLst>
            </c:dLbl>
            <c:dLbl>
              <c:idx val="6"/>
              <c:numFmt formatCode="0%" sourceLinked="0"/>
              <c:spPr>
                <a:noFill/>
                <a:ln w="19050">
                  <a:solidFill>
                    <a:srgbClr val="218535"/>
                  </a:solidFill>
                </a:ln>
                <a:effectLst/>
              </c:spPr>
              <c:txPr>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AEFD-4432-829F-FC8D34DFF345}"/>
                </c:ext>
              </c:extLst>
            </c:dLbl>
            <c:dLbl>
              <c:idx val="7"/>
              <c:tx>
                <c:rich>
                  <a:bodyPr/>
                  <a:lstStyle/>
                  <a:p>
                    <a:r>
                      <a:rPr lang="en-US" dirty="0"/>
                      <a:t>28%</a:t>
                    </a:r>
                    <a:r>
                      <a:rPr lang="en-US" sz="1000" b="0" i="0" u="none" strike="noStrike" baseline="0" dirty="0">
                        <a:effectLst/>
                        <a:sym typeface="Wingdings 3"/>
                      </a:rPr>
                      <a:t></a:t>
                    </a:r>
                    <a:endParaRPr lang="en-US" sz="1000"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83F-497A-93EB-30685F8E3D1D}"/>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8"/>
                <c:pt idx="0">
                  <c:v>Other</c:v>
                </c:pt>
                <c:pt idx="1">
                  <c:v>To have access to facilities and paddling venues</c:v>
                </c:pt>
                <c:pt idx="2">
                  <c:v>To socialise</c:v>
                </c:pt>
                <c:pt idx="3">
                  <c:v>To connect with my culture</c:v>
                </c:pt>
                <c:pt idx="4">
                  <c:v>To have fun</c:v>
                </c:pt>
                <c:pt idx="5">
                  <c:v>To learn/ improve skills</c:v>
                </c:pt>
                <c:pt idx="6">
                  <c:v>To get fit and healthy</c:v>
                </c:pt>
                <c:pt idx="7">
                  <c:v>To paddle competitively</c:v>
                </c:pt>
              </c:strCache>
            </c:strRef>
          </c:cat>
          <c:val>
            <c:numRef>
              <c:f>Sheet1!$C$2:$C$16</c:f>
              <c:numCache>
                <c:formatCode>0%</c:formatCode>
                <c:ptCount val="8"/>
                <c:pt idx="0">
                  <c:v>0.1</c:v>
                </c:pt>
                <c:pt idx="1">
                  <c:v>0.02</c:v>
                </c:pt>
                <c:pt idx="2">
                  <c:v>0.03</c:v>
                </c:pt>
                <c:pt idx="3">
                  <c:v>0.08</c:v>
                </c:pt>
                <c:pt idx="4">
                  <c:v>0.09</c:v>
                </c:pt>
                <c:pt idx="5">
                  <c:v>0.12</c:v>
                </c:pt>
                <c:pt idx="6">
                  <c:v>0.28000000000000003</c:v>
                </c:pt>
                <c:pt idx="7">
                  <c:v>0.28000000000000003</c:v>
                </c:pt>
              </c:numCache>
            </c:numRef>
          </c:val>
          <c:extLst>
            <c:ext xmlns:c16="http://schemas.microsoft.com/office/drawing/2014/chart" uri="{C3380CC4-5D6E-409C-BE32-E72D297353CC}">
              <c16:uniqueId val="{00000001-65E0-4B86-A104-1482FD30CB8C}"/>
            </c:ext>
          </c:extLst>
        </c:ser>
        <c:dLbls>
          <c:showLegendKey val="0"/>
          <c:showVal val="1"/>
          <c:showCatName val="0"/>
          <c:showSerName val="0"/>
          <c:showPercent val="0"/>
          <c:showBubbleSize val="0"/>
        </c:dLbls>
        <c:gapWidth val="150"/>
        <c:axId val="765236584"/>
        <c:axId val="765238544"/>
      </c:barChart>
      <c:catAx>
        <c:axId val="765236584"/>
        <c:scaling>
          <c:orientation val="minMax"/>
        </c:scaling>
        <c:delete val="0"/>
        <c:axPos val="l"/>
        <c:numFmt formatCode="General" sourceLinked="0"/>
        <c:majorTickMark val="out"/>
        <c:minorTickMark val="none"/>
        <c:tickLblPos val="nextTo"/>
        <c:spPr>
          <a:ln>
            <a:solidFill>
              <a:srgbClr val="8C8C8C"/>
            </a:solidFill>
          </a:ln>
        </c:spPr>
        <c:txPr>
          <a:bodyPr/>
          <a:lstStyle/>
          <a:p>
            <a:pPr>
              <a:defRPr sz="1050">
                <a:solidFill>
                  <a:schemeClr val="tx1">
                    <a:lumMod val="65000"/>
                    <a:lumOff val="35000"/>
                  </a:schemeClr>
                </a:solidFill>
              </a:defRPr>
            </a:pPr>
            <a:endParaRPr lang="en-US"/>
          </a:p>
        </c:txPr>
        <c:crossAx val="765238544"/>
        <c:crosses val="autoZero"/>
        <c:auto val="1"/>
        <c:lblAlgn val="ctr"/>
        <c:lblOffset val="100"/>
        <c:noMultiLvlLbl val="0"/>
      </c:catAx>
      <c:valAx>
        <c:axId val="765238544"/>
        <c:scaling>
          <c:orientation val="minMax"/>
          <c:max val="0.5"/>
          <c:min val="0"/>
        </c:scaling>
        <c:delete val="1"/>
        <c:axPos val="b"/>
        <c:numFmt formatCode="0%" sourceLinked="1"/>
        <c:majorTickMark val="out"/>
        <c:minorTickMark val="none"/>
        <c:tickLblPos val="nextTo"/>
        <c:crossAx val="765236584"/>
        <c:crosses val="autoZero"/>
        <c:crossBetween val="between"/>
      </c:valAx>
    </c:plotArea>
    <c:legend>
      <c:legendPos val="tr"/>
      <c:layout>
        <c:manualLayout>
          <c:xMode val="edge"/>
          <c:yMode val="edge"/>
          <c:x val="0.69731512068388657"/>
          <c:y val="0.31794638607834091"/>
          <c:w val="0.30268479958862005"/>
          <c:h val="0.16345146259793145"/>
        </c:manualLayout>
      </c:layout>
      <c:overlay val="1"/>
      <c:txPr>
        <a:bodyPr/>
        <a:lstStyle/>
        <a:p>
          <a:pPr>
            <a:defRPr sz="1050"/>
          </a:pPr>
          <a:endParaRPr lang="en-US"/>
        </a:p>
      </c:txPr>
    </c:legend>
    <c:plotVisOnly val="1"/>
    <c:dispBlanksAs val="gap"/>
    <c:showDLblsOverMax val="0"/>
  </c:chart>
  <c:txPr>
    <a:bodyPr/>
    <a:lstStyle/>
    <a:p>
      <a:pPr>
        <a:defRPr sz="1200">
          <a:latin typeface="Barlow"/>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295719377191694E-2"/>
          <c:y val="3.9546124331371897E-2"/>
          <c:w val="0.61539622826881679"/>
          <c:h val="0.78319438011425002"/>
        </c:manualLayout>
      </c:layout>
      <c:lineChart>
        <c:grouping val="standard"/>
        <c:varyColors val="0"/>
        <c:ser>
          <c:idx val="0"/>
          <c:order val="0"/>
          <c:tx>
            <c:strRef>
              <c:f>Sheet1!$A$2</c:f>
              <c:strCache>
                <c:ptCount val="1"/>
                <c:pt idx="0">
                  <c:v>To get fit and healthy</c:v>
                </c:pt>
              </c:strCache>
            </c:strRef>
          </c:tx>
          <c:spPr>
            <a:ln w="57150" cap="rnd" cmpd="sng" algn="ctr">
              <a:solidFill>
                <a:schemeClr val="accent1"/>
              </a:solidFill>
              <a:prstDash val="solid"/>
              <a:round/>
            </a:ln>
            <a:effectLst/>
          </c:spPr>
          <c:marker>
            <c:symbol val="none"/>
          </c:marker>
          <c:cat>
            <c:strRef>
              <c:f>Sheet1!$B$1:$E$1</c:f>
              <c:strCache>
                <c:ptCount val="4"/>
                <c:pt idx="0">
                  <c:v>5-12</c:v>
                </c:pt>
                <c:pt idx="1">
                  <c:v>13-18</c:v>
                </c:pt>
                <c:pt idx="2">
                  <c:v>19-34</c:v>
                </c:pt>
                <c:pt idx="3">
                  <c:v>35+</c:v>
                </c:pt>
              </c:strCache>
            </c:strRef>
          </c:cat>
          <c:val>
            <c:numRef>
              <c:f>Sheet1!$B$2:$E$2</c:f>
              <c:numCache>
                <c:formatCode>0%</c:formatCode>
                <c:ptCount val="4"/>
                <c:pt idx="0">
                  <c:v>0.15</c:v>
                </c:pt>
                <c:pt idx="1">
                  <c:v>0.08</c:v>
                </c:pt>
                <c:pt idx="2">
                  <c:v>0.18</c:v>
                </c:pt>
                <c:pt idx="3">
                  <c:v>0.33</c:v>
                </c:pt>
              </c:numCache>
            </c:numRef>
          </c:val>
          <c:smooth val="0"/>
          <c:extLst>
            <c:ext xmlns:c16="http://schemas.microsoft.com/office/drawing/2014/chart" uri="{C3380CC4-5D6E-409C-BE32-E72D297353CC}">
              <c16:uniqueId val="{00000000-6ABA-44BB-B8B7-398F84178F7F}"/>
            </c:ext>
          </c:extLst>
        </c:ser>
        <c:ser>
          <c:idx val="1"/>
          <c:order val="1"/>
          <c:tx>
            <c:strRef>
              <c:f>Sheet1!$A$3</c:f>
              <c:strCache>
                <c:ptCount val="1"/>
                <c:pt idx="0">
                  <c:v>To paddle competitively</c:v>
                </c:pt>
              </c:strCache>
            </c:strRef>
          </c:tx>
          <c:spPr>
            <a:ln w="57150" cap="rnd" cmpd="sng" algn="ctr">
              <a:solidFill>
                <a:srgbClr val="C00000"/>
              </a:solidFill>
              <a:prstDash val="solid"/>
              <a:round/>
            </a:ln>
            <a:effectLst/>
          </c:spPr>
          <c:marker>
            <c:symbol val="none"/>
          </c:marker>
          <c:cat>
            <c:strRef>
              <c:f>Sheet1!$B$1:$E$1</c:f>
              <c:strCache>
                <c:ptCount val="4"/>
                <c:pt idx="0">
                  <c:v>5-12</c:v>
                </c:pt>
                <c:pt idx="1">
                  <c:v>13-18</c:v>
                </c:pt>
                <c:pt idx="2">
                  <c:v>19-34</c:v>
                </c:pt>
                <c:pt idx="3">
                  <c:v>35+</c:v>
                </c:pt>
              </c:strCache>
            </c:strRef>
          </c:cat>
          <c:val>
            <c:numRef>
              <c:f>Sheet1!$B$3:$E$3</c:f>
              <c:numCache>
                <c:formatCode>0%</c:formatCode>
                <c:ptCount val="4"/>
                <c:pt idx="0">
                  <c:v>0.24</c:v>
                </c:pt>
                <c:pt idx="1">
                  <c:v>0.5</c:v>
                </c:pt>
                <c:pt idx="2">
                  <c:v>0.47</c:v>
                </c:pt>
                <c:pt idx="3">
                  <c:v>0.23</c:v>
                </c:pt>
              </c:numCache>
            </c:numRef>
          </c:val>
          <c:smooth val="0"/>
          <c:extLst>
            <c:ext xmlns:c16="http://schemas.microsoft.com/office/drawing/2014/chart" uri="{C3380CC4-5D6E-409C-BE32-E72D297353CC}">
              <c16:uniqueId val="{00000001-6ABA-44BB-B8B7-398F84178F7F}"/>
            </c:ext>
          </c:extLst>
        </c:ser>
        <c:ser>
          <c:idx val="2"/>
          <c:order val="2"/>
          <c:tx>
            <c:strRef>
              <c:f>Sheet1!$A$4</c:f>
              <c:strCache>
                <c:ptCount val="1"/>
                <c:pt idx="0">
                  <c:v>Other</c:v>
                </c:pt>
              </c:strCache>
            </c:strRef>
          </c:tx>
          <c:spPr>
            <a:ln w="57150" cap="rnd" cmpd="sng" algn="ctr">
              <a:solidFill>
                <a:schemeClr val="bg1">
                  <a:lumMod val="75000"/>
                </a:schemeClr>
              </a:solidFill>
              <a:prstDash val="solid"/>
              <a:round/>
            </a:ln>
            <a:effectLst/>
          </c:spPr>
          <c:marker>
            <c:symbol val="none"/>
          </c:marker>
          <c:cat>
            <c:strRef>
              <c:f>Sheet1!$B$1:$E$1</c:f>
              <c:strCache>
                <c:ptCount val="4"/>
                <c:pt idx="0">
                  <c:v>5-12</c:v>
                </c:pt>
                <c:pt idx="1">
                  <c:v>13-18</c:v>
                </c:pt>
                <c:pt idx="2">
                  <c:v>19-34</c:v>
                </c:pt>
                <c:pt idx="3">
                  <c:v>35+</c:v>
                </c:pt>
              </c:strCache>
            </c:strRef>
          </c:cat>
          <c:val>
            <c:numRef>
              <c:f>Sheet1!$B$4:$E$4</c:f>
              <c:numCache>
                <c:formatCode>0%</c:formatCode>
                <c:ptCount val="4"/>
                <c:pt idx="0">
                  <c:v>0.05</c:v>
                </c:pt>
                <c:pt idx="1">
                  <c:v>0.1</c:v>
                </c:pt>
                <c:pt idx="2">
                  <c:v>0.05</c:v>
                </c:pt>
                <c:pt idx="3">
                  <c:v>0.11</c:v>
                </c:pt>
              </c:numCache>
            </c:numRef>
          </c:val>
          <c:smooth val="0"/>
          <c:extLst>
            <c:ext xmlns:c16="http://schemas.microsoft.com/office/drawing/2014/chart" uri="{C3380CC4-5D6E-409C-BE32-E72D297353CC}">
              <c16:uniqueId val="{00000002-6ABA-44BB-B8B7-398F84178F7F}"/>
            </c:ext>
          </c:extLst>
        </c:ser>
        <c:ser>
          <c:idx val="3"/>
          <c:order val="3"/>
          <c:tx>
            <c:strRef>
              <c:f>Sheet1!$A$5</c:f>
              <c:strCache>
                <c:ptCount val="1"/>
                <c:pt idx="0">
                  <c:v>To have fun </c:v>
                </c:pt>
              </c:strCache>
            </c:strRef>
          </c:tx>
          <c:spPr>
            <a:ln w="57150" cap="rnd" cmpd="sng" algn="ctr">
              <a:solidFill>
                <a:schemeClr val="accent4"/>
              </a:solidFill>
              <a:prstDash val="solid"/>
              <a:round/>
            </a:ln>
            <a:effectLst/>
          </c:spPr>
          <c:marker>
            <c:symbol val="none"/>
          </c:marker>
          <c:cat>
            <c:strRef>
              <c:f>Sheet1!$B$1:$E$1</c:f>
              <c:strCache>
                <c:ptCount val="4"/>
                <c:pt idx="0">
                  <c:v>5-12</c:v>
                </c:pt>
                <c:pt idx="1">
                  <c:v>13-18</c:v>
                </c:pt>
                <c:pt idx="2">
                  <c:v>19-34</c:v>
                </c:pt>
                <c:pt idx="3">
                  <c:v>35+</c:v>
                </c:pt>
              </c:strCache>
            </c:strRef>
          </c:cat>
          <c:val>
            <c:numRef>
              <c:f>Sheet1!$B$5:$E$5</c:f>
              <c:numCache>
                <c:formatCode>0%</c:formatCode>
                <c:ptCount val="4"/>
                <c:pt idx="0">
                  <c:v>0.15</c:v>
                </c:pt>
                <c:pt idx="1">
                  <c:v>0.06</c:v>
                </c:pt>
                <c:pt idx="2">
                  <c:v>0.03</c:v>
                </c:pt>
                <c:pt idx="3">
                  <c:v>0.1</c:v>
                </c:pt>
              </c:numCache>
            </c:numRef>
          </c:val>
          <c:smooth val="0"/>
          <c:extLst>
            <c:ext xmlns:c16="http://schemas.microsoft.com/office/drawing/2014/chart" uri="{C3380CC4-5D6E-409C-BE32-E72D297353CC}">
              <c16:uniqueId val="{00000003-6ABA-44BB-B8B7-398F84178F7F}"/>
            </c:ext>
          </c:extLst>
        </c:ser>
        <c:ser>
          <c:idx val="4"/>
          <c:order val="4"/>
          <c:tx>
            <c:strRef>
              <c:f>Sheet1!$A$6</c:f>
              <c:strCache>
                <c:ptCount val="1"/>
                <c:pt idx="0">
                  <c:v>To learn/ improve skills</c:v>
                </c:pt>
              </c:strCache>
            </c:strRef>
          </c:tx>
          <c:spPr>
            <a:ln w="57150" cap="rnd" cmpd="sng" algn="ctr">
              <a:solidFill>
                <a:schemeClr val="accent2">
                  <a:lumMod val="75000"/>
                </a:schemeClr>
              </a:solidFill>
              <a:prstDash val="solid"/>
              <a:round/>
            </a:ln>
            <a:effectLst/>
          </c:spPr>
          <c:marker>
            <c:symbol val="none"/>
          </c:marker>
          <c:cat>
            <c:strRef>
              <c:f>Sheet1!$B$1:$E$1</c:f>
              <c:strCache>
                <c:ptCount val="4"/>
                <c:pt idx="0">
                  <c:v>5-12</c:v>
                </c:pt>
                <c:pt idx="1">
                  <c:v>13-18</c:v>
                </c:pt>
                <c:pt idx="2">
                  <c:v>19-34</c:v>
                </c:pt>
                <c:pt idx="3">
                  <c:v>35+</c:v>
                </c:pt>
              </c:strCache>
            </c:strRef>
          </c:cat>
          <c:val>
            <c:numRef>
              <c:f>Sheet1!$B$6:$E$6</c:f>
              <c:numCache>
                <c:formatCode>0%</c:formatCode>
                <c:ptCount val="4"/>
                <c:pt idx="0">
                  <c:v>0.28999999999999998</c:v>
                </c:pt>
                <c:pt idx="1">
                  <c:v>0.15</c:v>
                </c:pt>
                <c:pt idx="2">
                  <c:v>0.13</c:v>
                </c:pt>
                <c:pt idx="3">
                  <c:v>0.1</c:v>
                </c:pt>
              </c:numCache>
            </c:numRef>
          </c:val>
          <c:smooth val="0"/>
          <c:extLst>
            <c:ext xmlns:c16="http://schemas.microsoft.com/office/drawing/2014/chart" uri="{C3380CC4-5D6E-409C-BE32-E72D297353CC}">
              <c16:uniqueId val="{00000004-6ABA-44BB-B8B7-398F84178F7F}"/>
            </c:ext>
          </c:extLst>
        </c:ser>
        <c:ser>
          <c:idx val="5"/>
          <c:order val="5"/>
          <c:tx>
            <c:strRef>
              <c:f>Sheet1!$A$7</c:f>
              <c:strCache>
                <c:ptCount val="1"/>
                <c:pt idx="0">
                  <c:v>To connect with my culture</c:v>
                </c:pt>
              </c:strCache>
            </c:strRef>
          </c:tx>
          <c:spPr>
            <a:ln w="57150" cap="rnd" cmpd="sng" algn="ctr">
              <a:solidFill>
                <a:schemeClr val="accent6"/>
              </a:solidFill>
              <a:prstDash val="solid"/>
              <a:round/>
            </a:ln>
            <a:effectLst/>
          </c:spPr>
          <c:marker>
            <c:symbol val="none"/>
          </c:marker>
          <c:cat>
            <c:strRef>
              <c:f>Sheet1!$B$1:$E$1</c:f>
              <c:strCache>
                <c:ptCount val="4"/>
                <c:pt idx="0">
                  <c:v>5-12</c:v>
                </c:pt>
                <c:pt idx="1">
                  <c:v>13-18</c:v>
                </c:pt>
                <c:pt idx="2">
                  <c:v>19-34</c:v>
                </c:pt>
                <c:pt idx="3">
                  <c:v>35+</c:v>
                </c:pt>
              </c:strCache>
            </c:strRef>
          </c:cat>
          <c:val>
            <c:numRef>
              <c:f>Sheet1!$B$7:$E$7</c:f>
              <c:numCache>
                <c:formatCode>0%</c:formatCode>
                <c:ptCount val="4"/>
                <c:pt idx="0">
                  <c:v>0.12</c:v>
                </c:pt>
                <c:pt idx="1">
                  <c:v>0.08</c:v>
                </c:pt>
                <c:pt idx="2">
                  <c:v>0.08</c:v>
                </c:pt>
                <c:pt idx="3">
                  <c:v>0.08</c:v>
                </c:pt>
              </c:numCache>
            </c:numRef>
          </c:val>
          <c:smooth val="0"/>
          <c:extLst>
            <c:ext xmlns:c16="http://schemas.microsoft.com/office/drawing/2014/chart" uri="{C3380CC4-5D6E-409C-BE32-E72D297353CC}">
              <c16:uniqueId val="{00000005-6ABA-44BB-B8B7-398F84178F7F}"/>
            </c:ext>
          </c:extLst>
        </c:ser>
        <c:dLbls>
          <c:showLegendKey val="0"/>
          <c:showVal val="0"/>
          <c:showCatName val="0"/>
          <c:showSerName val="0"/>
          <c:showPercent val="0"/>
          <c:showBubbleSize val="0"/>
        </c:dLbls>
        <c:smooth val="0"/>
        <c:axId val="1055183888"/>
        <c:axId val="1055187280"/>
      </c:lineChart>
      <c:catAx>
        <c:axId val="105518388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Barlow" charset="0"/>
                    <a:ea typeface="Barlow" charset="0"/>
                    <a:cs typeface="Barlow" charset="0"/>
                  </a:defRPr>
                </a:pPr>
                <a:r>
                  <a:rPr lang="en-NZ" dirty="0"/>
                  <a:t>Age (years)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Barlow" charset="0"/>
                  <a:ea typeface="Barlow" charset="0"/>
                  <a:cs typeface="Barlow" charset="0"/>
                </a:defRPr>
              </a:pPr>
              <a:endParaRPr lang="en-US"/>
            </a:p>
          </c:txPr>
        </c:title>
        <c:numFmt formatCode="General" sourceLinked="1"/>
        <c:majorTickMark val="out"/>
        <c:minorTickMark val="none"/>
        <c:tickLblPos val="nextTo"/>
        <c:spPr>
          <a:noFill/>
          <a:ln w="6350" cap="flat" cmpd="sng" algn="ctr">
            <a:solidFill>
              <a:srgbClr val="8C8C8C"/>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Barlow" charset="0"/>
                <a:ea typeface="Barlow" charset="0"/>
                <a:cs typeface="Barlow" charset="0"/>
              </a:defRPr>
            </a:pPr>
            <a:endParaRPr lang="en-US"/>
          </a:p>
        </c:txPr>
        <c:crossAx val="1055187280"/>
        <c:crosses val="autoZero"/>
        <c:auto val="1"/>
        <c:lblAlgn val="ctr"/>
        <c:lblOffset val="100"/>
        <c:noMultiLvlLbl val="0"/>
      </c:catAx>
      <c:valAx>
        <c:axId val="1055187280"/>
        <c:scaling>
          <c:orientation val="minMax"/>
          <c:max val="0.70000000000000007"/>
          <c:min val="0"/>
        </c:scaling>
        <c:delete val="0"/>
        <c:axPos val="l"/>
        <c:numFmt formatCode="0%" sourceLinked="1"/>
        <c:majorTickMark val="out"/>
        <c:minorTickMark val="none"/>
        <c:tickLblPos val="nextTo"/>
        <c:spPr>
          <a:noFill/>
          <a:ln w="6350" cap="flat" cmpd="sng" algn="ctr">
            <a:solidFill>
              <a:srgbClr val="8C8C8C"/>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Barlow" charset="0"/>
                <a:ea typeface="Barlow" charset="0"/>
                <a:cs typeface="Barlow" charset="0"/>
              </a:defRPr>
            </a:pPr>
            <a:endParaRPr lang="en-US"/>
          </a:p>
        </c:txPr>
        <c:crossAx val="1055183888"/>
        <c:crosses val="autoZero"/>
        <c:crossBetween val="midCat"/>
        <c:majorUnit val="0.1"/>
      </c:valAx>
      <c:spPr>
        <a:noFill/>
        <a:ln>
          <a:noFill/>
        </a:ln>
        <a:effectLst/>
      </c:spPr>
    </c:plotArea>
    <c:legend>
      <c:legendPos val="r"/>
      <c:layout>
        <c:manualLayout>
          <c:xMode val="edge"/>
          <c:yMode val="edge"/>
          <c:x val="0.72077346937074804"/>
          <c:y val="0.35296296296296298"/>
          <c:w val="0.21461139028255308"/>
          <c:h val="0.5008641975308643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Barlow" charset="0"/>
              <a:ea typeface="Barlow" charset="0"/>
              <a:cs typeface="Barlow"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sz="1000">
          <a:solidFill>
            <a:schemeClr val="tx2"/>
          </a:solidFill>
          <a:latin typeface="Barlow" charset="0"/>
          <a:ea typeface="Barlow" charset="0"/>
          <a:cs typeface="Barlow"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394251005729233E-2"/>
          <c:y val="1.9388265501775682E-2"/>
          <c:w val="0.98192573914028858"/>
          <c:h val="0.95070241751619144"/>
        </c:manualLayout>
      </c:layout>
      <c:bubbleChart>
        <c:varyColors val="0"/>
        <c:ser>
          <c:idx val="1"/>
          <c:order val="0"/>
          <c:spPr>
            <a:solidFill>
              <a:schemeClr val="accent2"/>
            </a:solidFill>
            <a:ln>
              <a:noFill/>
            </a:ln>
          </c:spPr>
          <c:invertIfNegative val="0"/>
          <c:dPt>
            <c:idx val="0"/>
            <c:invertIfNegative val="0"/>
            <c:bubble3D val="0"/>
            <c:spPr>
              <a:solidFill>
                <a:schemeClr val="accent4"/>
              </a:solidFill>
              <a:ln>
                <a:noFill/>
              </a:ln>
            </c:spPr>
            <c:extLst>
              <c:ext xmlns:c16="http://schemas.microsoft.com/office/drawing/2014/chart" uri="{C3380CC4-5D6E-409C-BE32-E72D297353CC}">
                <c16:uniqueId val="{00000001-66EC-4DBC-89FC-8B215093A5B4}"/>
              </c:ext>
            </c:extLst>
          </c:dPt>
          <c:dPt>
            <c:idx val="1"/>
            <c:invertIfNegative val="0"/>
            <c:bubble3D val="0"/>
            <c:spPr>
              <a:solidFill>
                <a:schemeClr val="accent4"/>
              </a:solidFill>
              <a:ln>
                <a:noFill/>
              </a:ln>
            </c:spPr>
            <c:extLst>
              <c:ext xmlns:c16="http://schemas.microsoft.com/office/drawing/2014/chart" uri="{C3380CC4-5D6E-409C-BE32-E72D297353CC}">
                <c16:uniqueId val="{00000003-66EC-4DBC-89FC-8B215093A5B4}"/>
              </c:ext>
            </c:extLst>
          </c:dPt>
          <c:dPt>
            <c:idx val="2"/>
            <c:invertIfNegative val="0"/>
            <c:bubble3D val="0"/>
            <c:spPr>
              <a:solidFill>
                <a:schemeClr val="accent3"/>
              </a:solidFill>
              <a:ln>
                <a:noFill/>
              </a:ln>
            </c:spPr>
            <c:extLst>
              <c:ext xmlns:c16="http://schemas.microsoft.com/office/drawing/2014/chart" uri="{C3380CC4-5D6E-409C-BE32-E72D297353CC}">
                <c16:uniqueId val="{00000005-66EC-4DBC-89FC-8B215093A5B4}"/>
              </c:ext>
            </c:extLst>
          </c:dPt>
          <c:dPt>
            <c:idx val="3"/>
            <c:invertIfNegative val="0"/>
            <c:bubble3D val="0"/>
            <c:spPr>
              <a:solidFill>
                <a:schemeClr val="accent3"/>
              </a:solidFill>
              <a:ln>
                <a:noFill/>
              </a:ln>
            </c:spPr>
            <c:extLst>
              <c:ext xmlns:c16="http://schemas.microsoft.com/office/drawing/2014/chart" uri="{C3380CC4-5D6E-409C-BE32-E72D297353CC}">
                <c16:uniqueId val="{00000007-66EC-4DBC-89FC-8B215093A5B4}"/>
              </c:ext>
            </c:extLst>
          </c:dPt>
          <c:dPt>
            <c:idx val="4"/>
            <c:invertIfNegative val="0"/>
            <c:bubble3D val="0"/>
            <c:spPr>
              <a:solidFill>
                <a:schemeClr val="accent3"/>
              </a:solidFill>
              <a:ln>
                <a:noFill/>
              </a:ln>
            </c:spPr>
            <c:extLst>
              <c:ext xmlns:c16="http://schemas.microsoft.com/office/drawing/2014/chart" uri="{C3380CC4-5D6E-409C-BE32-E72D297353CC}">
                <c16:uniqueId val="{00000009-66EC-4DBC-89FC-8B215093A5B4}"/>
              </c:ext>
            </c:extLst>
          </c:dPt>
          <c:dPt>
            <c:idx val="5"/>
            <c:invertIfNegative val="0"/>
            <c:bubble3D val="0"/>
            <c:spPr>
              <a:solidFill>
                <a:schemeClr val="accent4"/>
              </a:solidFill>
              <a:ln>
                <a:noFill/>
              </a:ln>
            </c:spPr>
            <c:extLst>
              <c:ext xmlns:c16="http://schemas.microsoft.com/office/drawing/2014/chart" uri="{C3380CC4-5D6E-409C-BE32-E72D297353CC}">
                <c16:uniqueId val="{0000000B-66EC-4DBC-89FC-8B215093A5B4}"/>
              </c:ext>
            </c:extLst>
          </c:dPt>
          <c:dPt>
            <c:idx val="6"/>
            <c:invertIfNegative val="0"/>
            <c:bubble3D val="0"/>
            <c:spPr>
              <a:solidFill>
                <a:schemeClr val="accent4"/>
              </a:solidFill>
              <a:ln>
                <a:noFill/>
              </a:ln>
            </c:spPr>
            <c:extLst>
              <c:ext xmlns:c16="http://schemas.microsoft.com/office/drawing/2014/chart" uri="{C3380CC4-5D6E-409C-BE32-E72D297353CC}">
                <c16:uniqueId val="{0000000D-66EC-4DBC-89FC-8B215093A5B4}"/>
              </c:ext>
            </c:extLst>
          </c:dPt>
          <c:dPt>
            <c:idx val="7"/>
            <c:invertIfNegative val="0"/>
            <c:bubble3D val="0"/>
            <c:spPr>
              <a:solidFill>
                <a:schemeClr val="tx2"/>
              </a:solidFill>
              <a:ln>
                <a:noFill/>
              </a:ln>
            </c:spPr>
            <c:extLst>
              <c:ext xmlns:c16="http://schemas.microsoft.com/office/drawing/2014/chart" uri="{C3380CC4-5D6E-409C-BE32-E72D297353CC}">
                <c16:uniqueId val="{0000000F-66EC-4DBC-89FC-8B215093A5B4}"/>
              </c:ext>
            </c:extLst>
          </c:dPt>
          <c:dPt>
            <c:idx val="8"/>
            <c:invertIfNegative val="0"/>
            <c:bubble3D val="0"/>
            <c:spPr>
              <a:solidFill>
                <a:schemeClr val="tx2"/>
              </a:solidFill>
              <a:ln>
                <a:noFill/>
              </a:ln>
            </c:spPr>
            <c:extLst>
              <c:ext xmlns:c16="http://schemas.microsoft.com/office/drawing/2014/chart" uri="{C3380CC4-5D6E-409C-BE32-E72D297353CC}">
                <c16:uniqueId val="{00000011-66EC-4DBC-89FC-8B215093A5B4}"/>
              </c:ext>
            </c:extLst>
          </c:dPt>
          <c:dPt>
            <c:idx val="9"/>
            <c:invertIfNegative val="0"/>
            <c:bubble3D val="0"/>
            <c:spPr>
              <a:solidFill>
                <a:schemeClr val="accent5"/>
              </a:solidFill>
              <a:ln>
                <a:noFill/>
              </a:ln>
            </c:spPr>
            <c:extLst>
              <c:ext xmlns:c16="http://schemas.microsoft.com/office/drawing/2014/chart" uri="{C3380CC4-5D6E-409C-BE32-E72D297353CC}">
                <c16:uniqueId val="{00000013-66EC-4DBC-89FC-8B215093A5B4}"/>
              </c:ext>
            </c:extLst>
          </c:dPt>
          <c:dPt>
            <c:idx val="10"/>
            <c:invertIfNegative val="0"/>
            <c:bubble3D val="0"/>
            <c:spPr>
              <a:solidFill>
                <a:schemeClr val="accent5"/>
              </a:solidFill>
              <a:ln>
                <a:noFill/>
              </a:ln>
            </c:spPr>
            <c:extLst>
              <c:ext xmlns:c16="http://schemas.microsoft.com/office/drawing/2014/chart" uri="{C3380CC4-5D6E-409C-BE32-E72D297353CC}">
                <c16:uniqueId val="{00000015-66EC-4DBC-89FC-8B215093A5B4}"/>
              </c:ext>
            </c:extLst>
          </c:dPt>
          <c:dPt>
            <c:idx val="11"/>
            <c:invertIfNegative val="0"/>
            <c:bubble3D val="0"/>
            <c:spPr>
              <a:solidFill>
                <a:schemeClr val="tx2"/>
              </a:solidFill>
              <a:ln>
                <a:noFill/>
              </a:ln>
            </c:spPr>
            <c:extLst>
              <c:ext xmlns:c16="http://schemas.microsoft.com/office/drawing/2014/chart" uri="{C3380CC4-5D6E-409C-BE32-E72D297353CC}">
                <c16:uniqueId val="{00000017-66EC-4DBC-89FC-8B215093A5B4}"/>
              </c:ext>
            </c:extLst>
          </c:dPt>
          <c:dPt>
            <c:idx val="12"/>
            <c:invertIfNegative val="0"/>
            <c:bubble3D val="0"/>
            <c:spPr>
              <a:solidFill>
                <a:schemeClr val="tx2"/>
              </a:solidFill>
              <a:ln>
                <a:noFill/>
              </a:ln>
            </c:spPr>
            <c:extLst>
              <c:ext xmlns:c16="http://schemas.microsoft.com/office/drawing/2014/chart" uri="{C3380CC4-5D6E-409C-BE32-E72D297353CC}">
                <c16:uniqueId val="{00000019-66EC-4DBC-89FC-8B215093A5B4}"/>
              </c:ext>
            </c:extLst>
          </c:dPt>
          <c:dPt>
            <c:idx val="13"/>
            <c:invertIfNegative val="0"/>
            <c:bubble3D val="0"/>
            <c:spPr>
              <a:solidFill>
                <a:schemeClr val="accent6"/>
              </a:solidFill>
              <a:ln>
                <a:noFill/>
              </a:ln>
            </c:spPr>
            <c:extLst>
              <c:ext xmlns:c16="http://schemas.microsoft.com/office/drawing/2014/chart" uri="{C3380CC4-5D6E-409C-BE32-E72D297353CC}">
                <c16:uniqueId val="{0000001B-66EC-4DBC-89FC-8B215093A5B4}"/>
              </c:ext>
            </c:extLst>
          </c:dPt>
          <c:dPt>
            <c:idx val="14"/>
            <c:invertIfNegative val="0"/>
            <c:bubble3D val="0"/>
            <c:spPr>
              <a:solidFill>
                <a:schemeClr val="tx2"/>
              </a:solidFill>
              <a:ln>
                <a:noFill/>
              </a:ln>
            </c:spPr>
            <c:extLst>
              <c:ext xmlns:c16="http://schemas.microsoft.com/office/drawing/2014/chart" uri="{C3380CC4-5D6E-409C-BE32-E72D297353CC}">
                <c16:uniqueId val="{0000001D-66EC-4DBC-89FC-8B215093A5B4}"/>
              </c:ext>
            </c:extLst>
          </c:dPt>
          <c:dPt>
            <c:idx val="15"/>
            <c:invertIfNegative val="0"/>
            <c:bubble3D val="0"/>
            <c:spPr>
              <a:solidFill>
                <a:schemeClr val="accent6"/>
              </a:solidFill>
              <a:ln>
                <a:noFill/>
              </a:ln>
            </c:spPr>
            <c:extLst>
              <c:ext xmlns:c16="http://schemas.microsoft.com/office/drawing/2014/chart" uri="{C3380CC4-5D6E-409C-BE32-E72D297353CC}">
                <c16:uniqueId val="{0000001F-66EC-4DBC-89FC-8B215093A5B4}"/>
              </c:ext>
            </c:extLst>
          </c:dPt>
          <c:dPt>
            <c:idx val="16"/>
            <c:invertIfNegative val="0"/>
            <c:bubble3D val="0"/>
            <c:spPr>
              <a:solidFill>
                <a:schemeClr val="tx2"/>
              </a:solidFill>
              <a:ln>
                <a:noFill/>
              </a:ln>
            </c:spPr>
            <c:extLst>
              <c:ext xmlns:c16="http://schemas.microsoft.com/office/drawing/2014/chart" uri="{C3380CC4-5D6E-409C-BE32-E72D297353CC}">
                <c16:uniqueId val="{00000021-66EC-4DBC-89FC-8B215093A5B4}"/>
              </c:ext>
            </c:extLst>
          </c:dPt>
          <c:dPt>
            <c:idx val="17"/>
            <c:invertIfNegative val="0"/>
            <c:bubble3D val="0"/>
            <c:spPr>
              <a:solidFill>
                <a:schemeClr val="accent6"/>
              </a:solidFill>
              <a:ln>
                <a:noFill/>
              </a:ln>
            </c:spPr>
            <c:extLst>
              <c:ext xmlns:c16="http://schemas.microsoft.com/office/drawing/2014/chart" uri="{C3380CC4-5D6E-409C-BE32-E72D297353CC}">
                <c16:uniqueId val="{00000023-66EC-4DBC-89FC-8B215093A5B4}"/>
              </c:ext>
            </c:extLst>
          </c:dPt>
          <c:dPt>
            <c:idx val="18"/>
            <c:invertIfNegative val="0"/>
            <c:bubble3D val="0"/>
            <c:spPr>
              <a:solidFill>
                <a:schemeClr val="accent6"/>
              </a:solidFill>
              <a:ln>
                <a:noFill/>
              </a:ln>
            </c:spPr>
            <c:extLst>
              <c:ext xmlns:c16="http://schemas.microsoft.com/office/drawing/2014/chart" uri="{C3380CC4-5D6E-409C-BE32-E72D297353CC}">
                <c16:uniqueId val="{00000025-66EC-4DBC-89FC-8B215093A5B4}"/>
              </c:ext>
            </c:extLst>
          </c:dPt>
          <c:dPt>
            <c:idx val="19"/>
            <c:invertIfNegative val="0"/>
            <c:bubble3D val="0"/>
            <c:spPr>
              <a:solidFill>
                <a:schemeClr val="accent6"/>
              </a:solidFill>
              <a:ln>
                <a:noFill/>
              </a:ln>
            </c:spPr>
            <c:extLst>
              <c:ext xmlns:c16="http://schemas.microsoft.com/office/drawing/2014/chart" uri="{C3380CC4-5D6E-409C-BE32-E72D297353CC}">
                <c16:uniqueId val="{00000027-66EC-4DBC-89FC-8B215093A5B4}"/>
              </c:ext>
            </c:extLst>
          </c:dPt>
          <c:dPt>
            <c:idx val="20"/>
            <c:invertIfNegative val="0"/>
            <c:bubble3D val="0"/>
            <c:spPr>
              <a:solidFill>
                <a:schemeClr val="accent3"/>
              </a:solidFill>
              <a:ln>
                <a:solidFill>
                  <a:schemeClr val="accent3"/>
                </a:solidFill>
              </a:ln>
            </c:spPr>
            <c:extLst>
              <c:ext xmlns:c16="http://schemas.microsoft.com/office/drawing/2014/chart" uri="{C3380CC4-5D6E-409C-BE32-E72D297353CC}">
                <c16:uniqueId val="{00000029-66EC-4DBC-89FC-8B215093A5B4}"/>
              </c:ext>
            </c:extLst>
          </c:dPt>
          <c:dPt>
            <c:idx val="21"/>
            <c:invertIfNegative val="0"/>
            <c:bubble3D val="0"/>
            <c:spPr>
              <a:solidFill>
                <a:schemeClr val="accent4"/>
              </a:solidFill>
              <a:ln>
                <a:noFill/>
              </a:ln>
            </c:spPr>
            <c:extLst>
              <c:ext xmlns:c16="http://schemas.microsoft.com/office/drawing/2014/chart" uri="{C3380CC4-5D6E-409C-BE32-E72D297353CC}">
                <c16:uniqueId val="{0000002B-66EC-4DBC-89FC-8B215093A5B4}"/>
              </c:ext>
            </c:extLst>
          </c:dPt>
          <c:dLbls>
            <c:dLbl>
              <c:idx val="0"/>
              <c:layout>
                <c:manualLayout>
                  <c:x val="-8.7474001294660916E-2"/>
                  <c:y val="2.9115327542224508E-2"/>
                </c:manualLayout>
              </c:layout>
              <c:tx>
                <c:rich>
                  <a:bodyPr/>
                  <a:lstStyle/>
                  <a:p>
                    <a:r>
                      <a:rPr lang="en-US" dirty="0"/>
                      <a:t>Value for money</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6EC-4DBC-89FC-8B215093A5B4}"/>
                </c:ext>
              </c:extLst>
            </c:dLbl>
            <c:dLbl>
              <c:idx val="1"/>
              <c:layout>
                <c:manualLayout>
                  <c:x val="-2.1306588671408389E-2"/>
                  <c:y val="-2.6468479583840521E-2"/>
                </c:manualLayout>
              </c:layout>
              <c:tx>
                <c:rich>
                  <a:bodyPr/>
                  <a:lstStyle/>
                  <a:p>
                    <a:r>
                      <a:rPr lang="en-US" dirty="0"/>
                      <a:t>Fostering</a:t>
                    </a:r>
                    <a:r>
                      <a:rPr lang="en-US" baseline="0" dirty="0"/>
                      <a:t> a sense of pride in our club</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manualLayout>
                      <c:w val="0.14810887398462255"/>
                      <c:h val="5.8760024676125851E-2"/>
                    </c:manualLayout>
                  </c15:layout>
                  <c15:showDataLabelsRange val="0"/>
                </c:ext>
                <c:ext xmlns:c16="http://schemas.microsoft.com/office/drawing/2014/chart" uri="{C3380CC4-5D6E-409C-BE32-E72D297353CC}">
                  <c16:uniqueId val="{00000003-66EC-4DBC-89FC-8B215093A5B4}"/>
                </c:ext>
              </c:extLst>
            </c:dLbl>
            <c:dLbl>
              <c:idx val="2"/>
              <c:layout>
                <c:manualLayout>
                  <c:x val="-1.2594513848652287E-2"/>
                  <c:y val="7.9405438751520441E-3"/>
                </c:manualLayout>
              </c:layout>
              <c:tx>
                <c:rich>
                  <a:bodyPr/>
                  <a:lstStyle/>
                  <a:p>
                    <a:r>
                      <a:rPr lang="en-US" dirty="0"/>
                      <a:t>Providing</a:t>
                    </a:r>
                    <a:r>
                      <a:rPr lang="en-US" baseline="0" dirty="0"/>
                      <a:t> me information when needed</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6EC-4DBC-89FC-8B215093A5B4}"/>
                </c:ext>
              </c:extLst>
            </c:dLbl>
            <c:dLbl>
              <c:idx val="3"/>
              <c:layout>
                <c:manualLayout>
                  <c:x val="-0.10054417181323545"/>
                  <c:y val="-4.4996415292528756E-2"/>
                </c:manualLayout>
              </c:layout>
              <c:tx>
                <c:rich>
                  <a:bodyPr wrap="square" lIns="38100" tIns="19050" rIns="38100" bIns="19050" anchor="ctr">
                    <a:noAutofit/>
                  </a:bodyPr>
                  <a:lstStyle/>
                  <a:p>
                    <a:pPr>
                      <a:defRPr sz="800" b="1">
                        <a:latin typeface="Barlow"/>
                      </a:defRPr>
                    </a:pPr>
                    <a:r>
                      <a:rPr lang="en-US" dirty="0"/>
                      <a:t>Professional and well managed</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12115177995292702"/>
                      <c:h val="7.569985160978375E-2"/>
                    </c:manualLayout>
                  </c15:layout>
                  <c15:showDataLabelsRange val="0"/>
                </c:ext>
                <c:ext xmlns:c16="http://schemas.microsoft.com/office/drawing/2014/chart" uri="{C3380CC4-5D6E-409C-BE32-E72D297353CC}">
                  <c16:uniqueId val="{00000007-66EC-4DBC-89FC-8B215093A5B4}"/>
                </c:ext>
              </c:extLst>
            </c:dLbl>
            <c:dLbl>
              <c:idx val="4"/>
              <c:layout>
                <c:manualLayout>
                  <c:x val="-0.11198045041438412"/>
                  <c:y val="3.7055871417376561E-2"/>
                </c:manualLayout>
              </c:layout>
              <c:tx>
                <c:rich>
                  <a:bodyPr/>
                  <a:lstStyle/>
                  <a:p>
                    <a:r>
                      <a:rPr lang="en-US" dirty="0"/>
                      <a:t>Engaging with</a:t>
                    </a:r>
                    <a:r>
                      <a:rPr lang="en-US" baseline="0" dirty="0"/>
                      <a:t> the local community</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66EC-4DBC-89FC-8B215093A5B4}"/>
                </c:ext>
              </c:extLst>
            </c:dLbl>
            <c:dLbl>
              <c:idx val="5"/>
              <c:layout>
                <c:manualLayout>
                  <c:x val="-0.11443109532635644"/>
                  <c:y val="-4.4996311085916368E-2"/>
                </c:manualLayout>
              </c:layout>
              <c:tx>
                <c:rich>
                  <a:bodyPr wrap="square" lIns="38100" tIns="19050" rIns="38100" bIns="19050" anchor="ctr">
                    <a:noAutofit/>
                  </a:bodyPr>
                  <a:lstStyle/>
                  <a:p>
                    <a:pPr>
                      <a:defRPr sz="800" b="1">
                        <a:latin typeface="Barlow"/>
                      </a:defRPr>
                    </a:pPr>
                    <a:r>
                      <a:rPr lang="en-US" dirty="0"/>
                      <a:t>Providing a safe environment</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13874728177811077"/>
                      <c:h val="6.511245977624755E-2"/>
                    </c:manualLayout>
                  </c15:layout>
                  <c15:showDataLabelsRange val="0"/>
                </c:ext>
                <c:ext xmlns:c16="http://schemas.microsoft.com/office/drawing/2014/chart" uri="{C3380CC4-5D6E-409C-BE32-E72D297353CC}">
                  <c16:uniqueId val="{0000000B-66EC-4DBC-89FC-8B215093A5B4}"/>
                </c:ext>
              </c:extLst>
            </c:dLbl>
            <c:dLbl>
              <c:idx val="6"/>
              <c:layout>
                <c:manualLayout>
                  <c:x val="-2.2940351946056481E-2"/>
                  <c:y val="-3.4409023458992612E-2"/>
                </c:manualLayout>
              </c:layout>
              <c:tx>
                <c:rich>
                  <a:bodyPr wrap="square" lIns="38100" tIns="19050" rIns="38100" bIns="19050" anchor="ctr">
                    <a:noAutofit/>
                  </a:bodyPr>
                  <a:lstStyle/>
                  <a:p>
                    <a:pPr>
                      <a:defRPr sz="800" b="1">
                        <a:latin typeface="Barlow"/>
                      </a:defRPr>
                    </a:pPr>
                    <a:r>
                      <a:rPr lang="en-US" dirty="0"/>
                      <a:t>Friendly &amp; welcoming</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9.077188753945474E-2"/>
                      <c:h val="5.9818763859479464E-2"/>
                    </c:manualLayout>
                  </c15:layout>
                  <c15:showDataLabelsRange val="0"/>
                </c:ext>
                <c:ext xmlns:c16="http://schemas.microsoft.com/office/drawing/2014/chart" uri="{C3380CC4-5D6E-409C-BE32-E72D297353CC}">
                  <c16:uniqueId val="{0000000D-66EC-4DBC-89FC-8B215093A5B4}"/>
                </c:ext>
              </c:extLst>
            </c:dLbl>
            <c:dLbl>
              <c:idx val="7"/>
              <c:layout>
                <c:manualLayout>
                  <c:x val="-1.2320890660843154E-2"/>
                  <c:y val="1.3234239791920139E-2"/>
                </c:manualLayout>
              </c:layout>
              <c:tx>
                <c:rich>
                  <a:bodyPr wrap="square" lIns="38100" tIns="19050" rIns="38100" bIns="19050" anchor="ctr" anchorCtr="0">
                    <a:spAutoFit/>
                  </a:bodyPr>
                  <a:lstStyle/>
                  <a:p>
                    <a:pPr algn="l">
                      <a:defRPr sz="800" b="1">
                        <a:latin typeface="Barlow"/>
                      </a:defRPr>
                    </a:pPr>
                    <a:r>
                      <a:rPr lang="en-US" dirty="0"/>
                      <a:t>Responsive</a:t>
                    </a:r>
                    <a:r>
                      <a:rPr lang="en-US" baseline="0" dirty="0"/>
                      <a:t> to my needs &amp; requirements</a:t>
                    </a:r>
                    <a:endParaRPr lang="en-US" dirty="0"/>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66EC-4DBC-89FC-8B215093A5B4}"/>
                </c:ext>
              </c:extLst>
            </c:dLbl>
            <c:dLbl>
              <c:idx val="8"/>
              <c:layout>
                <c:manualLayout>
                  <c:x val="-0.12995184643551447"/>
                  <c:y val="2.7791903563032398E-2"/>
                </c:manualLayout>
              </c:layout>
              <c:tx>
                <c:rich>
                  <a:bodyPr wrap="square" lIns="38100" tIns="19050" rIns="38100" bIns="19050" anchor="ctr">
                    <a:noAutofit/>
                  </a:bodyPr>
                  <a:lstStyle/>
                  <a:p>
                    <a:pPr>
                      <a:defRPr sz="800" b="1">
                        <a:latin typeface="Barlow"/>
                      </a:defRPr>
                    </a:pPr>
                    <a:r>
                      <a:rPr lang="en-US" dirty="0"/>
                      <a:t>Fair</a:t>
                    </a:r>
                    <a:r>
                      <a:rPr lang="en-US" baseline="0" dirty="0"/>
                      <a:t> &amp; equal opportunities</a:t>
                    </a:r>
                    <a:endParaRPr lang="en-US" dirty="0"/>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1229162442895471"/>
                      <c:h val="6.9360754956066487E-2"/>
                    </c:manualLayout>
                  </c15:layout>
                  <c15:showDataLabelsRange val="0"/>
                </c:ext>
                <c:ext xmlns:c16="http://schemas.microsoft.com/office/drawing/2014/chart" uri="{C3380CC4-5D6E-409C-BE32-E72D297353CC}">
                  <c16:uniqueId val="{00000011-66EC-4DBC-89FC-8B215093A5B4}"/>
                </c:ext>
              </c:extLst>
            </c:dLbl>
            <c:dLbl>
              <c:idx val="9"/>
              <c:layout>
                <c:manualLayout>
                  <c:x val="-1.0687127386195001E-2"/>
                  <c:y val="-1.3234239791920333E-2"/>
                </c:manualLayout>
              </c:layout>
              <c:tx>
                <c:rich>
                  <a:bodyPr wrap="square" lIns="38100" tIns="19050" rIns="38100" bIns="19050" anchor="ctr" anchorCtr="0">
                    <a:spAutoFit/>
                  </a:bodyPr>
                  <a:lstStyle/>
                  <a:p>
                    <a:pPr algn="l">
                      <a:defRPr sz="800" b="1">
                        <a:latin typeface="Barlow"/>
                      </a:defRPr>
                    </a:pPr>
                    <a:r>
                      <a:rPr lang="en-US" dirty="0"/>
                      <a:t>Encouraging good sportsmanship &amp;</a:t>
                    </a:r>
                    <a:r>
                      <a:rPr lang="en-US" baseline="0" dirty="0"/>
                      <a:t> fair play</a:t>
                    </a:r>
                    <a:endParaRPr lang="en-US" dirty="0"/>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66EC-4DBC-89FC-8B215093A5B4}"/>
                </c:ext>
              </c:extLst>
            </c:dLbl>
            <c:dLbl>
              <c:idx val="10"/>
              <c:layout>
                <c:manualLayout>
                  <c:x val="-9.0533641115466672E-3"/>
                  <c:y val="1.3234239791920236E-2"/>
                </c:manualLayout>
              </c:layout>
              <c:tx>
                <c:rich>
                  <a:bodyPr/>
                  <a:lstStyle/>
                  <a:p>
                    <a:r>
                      <a:rPr lang="en-US" dirty="0"/>
                      <a:t>Social environment</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66EC-4DBC-89FC-8B215093A5B4}"/>
                </c:ext>
              </c:extLst>
            </c:dLbl>
            <c:dLbl>
              <c:idx val="11"/>
              <c:layout>
                <c:manualLayout>
                  <c:x val="-0.15609205882988589"/>
                  <c:y val="-7.9405438751522384E-3"/>
                </c:manualLayout>
              </c:layout>
              <c:tx>
                <c:rich>
                  <a:bodyPr wrap="square" lIns="38100" tIns="19050" rIns="38100" bIns="19050" anchor="ctr" anchorCtr="0">
                    <a:spAutoFit/>
                  </a:bodyPr>
                  <a:lstStyle/>
                  <a:p>
                    <a:pPr algn="r">
                      <a:defRPr sz="800" b="1">
                        <a:latin typeface="Barlow"/>
                      </a:defRPr>
                    </a:pPr>
                    <a:r>
                      <a:rPr lang="en-US" dirty="0"/>
                      <a:t>Allowing me to fulfil my potential</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12579977214791244"/>
                      <c:h val="5.8760024676125851E-2"/>
                    </c:manualLayout>
                  </c15:layout>
                  <c15:showDataLabelsRange val="0"/>
                </c:ext>
                <c:ext xmlns:c16="http://schemas.microsoft.com/office/drawing/2014/chart" uri="{C3380CC4-5D6E-409C-BE32-E72D297353CC}">
                  <c16:uniqueId val="{00000017-66EC-4DBC-89FC-8B215093A5B4}"/>
                </c:ext>
              </c:extLst>
            </c:dLbl>
            <c:dLbl>
              <c:idx val="12"/>
              <c:layout>
                <c:manualLayout>
                  <c:x val="-5.1531273573788984E-2"/>
                  <c:y val="-3.0438751521416639E-2"/>
                </c:manualLayout>
              </c:layout>
              <c:tx>
                <c:rich>
                  <a:bodyPr wrap="square" lIns="38100" tIns="19050" rIns="38100" bIns="19050" anchor="ctr">
                    <a:noAutofit/>
                  </a:bodyPr>
                  <a:lstStyle/>
                  <a:p>
                    <a:pPr>
                      <a:defRPr sz="800" b="1">
                        <a:latin typeface="Barlow"/>
                      </a:defRPr>
                    </a:pPr>
                    <a:r>
                      <a:rPr lang="en-US" dirty="0"/>
                      <a:t>Qualified experienced</a:t>
                    </a:r>
                    <a:r>
                      <a:rPr lang="en-US" baseline="0" dirty="0"/>
                      <a:t> officials</a:t>
                    </a:r>
                    <a:endParaRPr lang="en-US" dirty="0"/>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13788962038030919"/>
                      <c:h val="8.3640395484935889E-2"/>
                    </c:manualLayout>
                  </c15:layout>
                  <c15:showDataLabelsRange val="0"/>
                </c:ext>
                <c:ext xmlns:c16="http://schemas.microsoft.com/office/drawing/2014/chart" uri="{C3380CC4-5D6E-409C-BE32-E72D297353CC}">
                  <c16:uniqueId val="{00000019-66EC-4DBC-89FC-8B215093A5B4}"/>
                </c:ext>
              </c:extLst>
            </c:dLbl>
            <c:dLbl>
              <c:idx val="13"/>
              <c:layout>
                <c:manualLayout>
                  <c:x val="-2.130658867140833E-2"/>
                  <c:y val="1.7204511729496112E-2"/>
                </c:manualLayout>
              </c:layout>
              <c:tx>
                <c:rich>
                  <a:bodyPr wrap="square" lIns="38100" tIns="19050" rIns="38100" bIns="19050" anchor="ctr">
                    <a:noAutofit/>
                  </a:bodyPr>
                  <a:lstStyle/>
                  <a:p>
                    <a:pPr>
                      <a:defRPr sz="800" b="1">
                        <a:latin typeface="Barlow"/>
                      </a:defRPr>
                    </a:pPr>
                    <a:r>
                      <a:rPr lang="en-US" dirty="0"/>
                      <a:t>Quality</a:t>
                    </a:r>
                    <a:r>
                      <a:rPr lang="en-US" baseline="0" dirty="0"/>
                      <a:t> of the coaches</a:t>
                    </a:r>
                    <a:endParaRPr lang="en-US" dirty="0"/>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10383388924165597"/>
                      <c:h val="7.3053003651399703E-2"/>
                    </c:manualLayout>
                  </c15:layout>
                  <c15:showDataLabelsRange val="0"/>
                </c:ext>
                <c:ext xmlns:c16="http://schemas.microsoft.com/office/drawing/2014/chart" uri="{C3380CC4-5D6E-409C-BE32-E72D297353CC}">
                  <c16:uniqueId val="{0000001B-66EC-4DBC-89FC-8B215093A5B4}"/>
                </c:ext>
              </c:extLst>
            </c:dLbl>
            <c:dLbl>
              <c:idx val="14"/>
              <c:layout>
                <c:manualLayout>
                  <c:x val="-0.19530237742144307"/>
                  <c:y val="-3.1762175500608662E-2"/>
                </c:manualLayout>
              </c:layout>
              <c:tx>
                <c:rich>
                  <a:bodyPr/>
                  <a:lstStyle/>
                  <a:p>
                    <a:r>
                      <a:rPr lang="en-US" dirty="0"/>
                      <a:t>Ease of accessing</a:t>
                    </a:r>
                    <a:r>
                      <a:rPr lang="en-US" baseline="0" dirty="0"/>
                      <a:t> venues for training or casual paddling</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66EC-4DBC-89FC-8B215093A5B4}"/>
                </c:ext>
              </c:extLst>
            </c:dLbl>
            <c:dLbl>
              <c:idx val="15"/>
              <c:layout>
                <c:manualLayout>
                  <c:x val="-0.16589463847777516"/>
                  <c:y val="1.3234239791920236E-2"/>
                </c:manualLayout>
              </c:layout>
              <c:tx>
                <c:rich>
                  <a:bodyPr/>
                  <a:lstStyle/>
                  <a:p>
                    <a:r>
                      <a:rPr lang="en-US" dirty="0"/>
                      <a:t>Well</a:t>
                    </a:r>
                    <a:r>
                      <a:rPr lang="en-US" baseline="0" dirty="0"/>
                      <a:t> maintained venues</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66EC-4DBC-89FC-8B215093A5B4}"/>
                </c:ext>
              </c:extLst>
            </c:dLbl>
            <c:dLbl>
              <c:idx val="16"/>
              <c:layout>
                <c:manualLayout>
                  <c:x val="-9.4009054393253771E-2"/>
                  <c:y val="-4.4996415292528805E-2"/>
                </c:manualLayout>
              </c:layout>
              <c:tx>
                <c:rich>
                  <a:bodyPr/>
                  <a:lstStyle/>
                  <a:p>
                    <a:r>
                      <a:rPr lang="en-US" dirty="0"/>
                      <a:t>Clean &amp; well maintained facilities </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66EC-4DBC-89FC-8B215093A5B4}"/>
                </c:ext>
              </c:extLst>
            </c:dLbl>
            <c:spPr>
              <a:noFill/>
              <a:ln>
                <a:noFill/>
              </a:ln>
              <a:effectLst/>
            </c:spPr>
            <c:txPr>
              <a:bodyPr wrap="square" lIns="38100" tIns="19050" rIns="38100" bIns="19050" anchor="ctr">
                <a:spAutoFit/>
              </a:bodyPr>
              <a:lstStyle/>
              <a:p>
                <a:pPr>
                  <a:defRPr sz="800" b="1">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Sheet2!$B$2:$B$18</c:f>
              <c:numCache>
                <c:formatCode>General</c:formatCode>
                <c:ptCount val="17"/>
                <c:pt idx="0">
                  <c:v>0.85</c:v>
                </c:pt>
                <c:pt idx="1">
                  <c:v>0.72</c:v>
                </c:pt>
                <c:pt idx="2">
                  <c:v>0.68</c:v>
                </c:pt>
                <c:pt idx="3">
                  <c:v>0.65</c:v>
                </c:pt>
                <c:pt idx="4">
                  <c:v>0.65</c:v>
                </c:pt>
                <c:pt idx="5">
                  <c:v>0.74</c:v>
                </c:pt>
                <c:pt idx="6">
                  <c:v>0.78</c:v>
                </c:pt>
                <c:pt idx="7">
                  <c:v>0.63</c:v>
                </c:pt>
                <c:pt idx="8">
                  <c:v>0.62</c:v>
                </c:pt>
                <c:pt idx="9">
                  <c:v>0.72</c:v>
                </c:pt>
                <c:pt idx="10">
                  <c:v>0.72</c:v>
                </c:pt>
                <c:pt idx="11">
                  <c:v>0.65</c:v>
                </c:pt>
                <c:pt idx="12">
                  <c:v>0.67</c:v>
                </c:pt>
                <c:pt idx="13">
                  <c:v>0.68</c:v>
                </c:pt>
                <c:pt idx="14">
                  <c:v>0.65</c:v>
                </c:pt>
                <c:pt idx="15">
                  <c:v>0.66</c:v>
                </c:pt>
                <c:pt idx="16">
                  <c:v>0.51</c:v>
                </c:pt>
              </c:numCache>
            </c:numRef>
          </c:xVal>
          <c:yVal>
            <c:numRef>
              <c:f>Sheet2!$C$2:$C$18</c:f>
              <c:numCache>
                <c:formatCode>#0.0</c:formatCode>
                <c:ptCount val="17"/>
                <c:pt idx="0">
                  <c:v>1.6663572652247001</c:v>
                </c:pt>
                <c:pt idx="1">
                  <c:v>1.24766931102937</c:v>
                </c:pt>
                <c:pt idx="2">
                  <c:v>0.89775859983693396</c:v>
                </c:pt>
                <c:pt idx="3">
                  <c:v>0.87963763242836002</c:v>
                </c:pt>
                <c:pt idx="4">
                  <c:v>0.81261030316599403</c:v>
                </c:pt>
                <c:pt idx="5">
                  <c:v>0.59496489040820499</c:v>
                </c:pt>
                <c:pt idx="6">
                  <c:v>0.59327637176426495</c:v>
                </c:pt>
                <c:pt idx="7">
                  <c:v>0.56629010589597695</c:v>
                </c:pt>
                <c:pt idx="8">
                  <c:v>0.554430926713679</c:v>
                </c:pt>
                <c:pt idx="9">
                  <c:v>0.45684597881444</c:v>
                </c:pt>
                <c:pt idx="10">
                  <c:v>0.41398516654048001</c:v>
                </c:pt>
                <c:pt idx="11">
                  <c:v>0.35228964327880802</c:v>
                </c:pt>
                <c:pt idx="12">
                  <c:v>0.30433140078538201</c:v>
                </c:pt>
                <c:pt idx="13">
                  <c:v>0.24526583881126199</c:v>
                </c:pt>
                <c:pt idx="14">
                  <c:v>0.167279152250981</c:v>
                </c:pt>
                <c:pt idx="15">
                  <c:v>0.132381782839777</c:v>
                </c:pt>
                <c:pt idx="16">
                  <c:v>0.11462563021139301</c:v>
                </c:pt>
              </c:numCache>
            </c:numRef>
          </c:yVal>
          <c:bubbleSize>
            <c:numRef>
              <c:f>Sheet2!$D$2:$D$18</c:f>
              <c:numCache>
                <c:formatCode>0.0</c:formatCode>
                <c:ptCount val="17"/>
                <c:pt idx="0">
                  <c:v>0.1</c:v>
                </c:pt>
                <c:pt idx="1">
                  <c:v>0.1</c:v>
                </c:pt>
                <c:pt idx="2">
                  <c:v>0.1</c:v>
                </c:pt>
                <c:pt idx="3">
                  <c:v>0.1</c:v>
                </c:pt>
                <c:pt idx="4">
                  <c:v>0.1</c:v>
                </c:pt>
                <c:pt idx="5">
                  <c:v>0.1</c:v>
                </c:pt>
                <c:pt idx="6">
                  <c:v>0.1</c:v>
                </c:pt>
                <c:pt idx="7">
                  <c:v>0.1</c:v>
                </c:pt>
                <c:pt idx="8">
                  <c:v>0.1</c:v>
                </c:pt>
                <c:pt idx="9">
                  <c:v>0.1</c:v>
                </c:pt>
                <c:pt idx="10">
                  <c:v>0.1</c:v>
                </c:pt>
                <c:pt idx="11">
                  <c:v>0.1</c:v>
                </c:pt>
                <c:pt idx="12">
                  <c:v>0.1</c:v>
                </c:pt>
                <c:pt idx="13">
                  <c:v>0.1</c:v>
                </c:pt>
                <c:pt idx="14">
                  <c:v>0.1</c:v>
                </c:pt>
                <c:pt idx="15">
                  <c:v>0.1</c:v>
                </c:pt>
                <c:pt idx="16">
                  <c:v>0.1</c:v>
                </c:pt>
              </c:numCache>
            </c:numRef>
          </c:bubbleSize>
          <c:bubble3D val="0"/>
          <c:extLst>
            <c:ext xmlns:c16="http://schemas.microsoft.com/office/drawing/2014/chart" uri="{C3380CC4-5D6E-409C-BE32-E72D297353CC}">
              <c16:uniqueId val="{0000002C-66EC-4DBC-89FC-8B215093A5B4}"/>
            </c:ext>
          </c:extLst>
        </c:ser>
        <c:dLbls>
          <c:dLblPos val="ctr"/>
          <c:showLegendKey val="0"/>
          <c:showVal val="1"/>
          <c:showCatName val="0"/>
          <c:showSerName val="0"/>
          <c:showPercent val="0"/>
          <c:showBubbleSize val="0"/>
        </c:dLbls>
        <c:bubbleScale val="10"/>
        <c:showNegBubbles val="0"/>
        <c:axId val="765236976"/>
        <c:axId val="765237760"/>
      </c:bubbleChart>
      <c:valAx>
        <c:axId val="765236976"/>
        <c:scaling>
          <c:orientation val="minMax"/>
          <c:max val="0.9"/>
          <c:min val="0.45"/>
        </c:scaling>
        <c:delete val="1"/>
        <c:axPos val="b"/>
        <c:numFmt formatCode="General" sourceLinked="0"/>
        <c:majorTickMark val="out"/>
        <c:minorTickMark val="none"/>
        <c:tickLblPos val="nextTo"/>
        <c:crossAx val="765237760"/>
        <c:crossesAt val="0"/>
        <c:crossBetween val="midCat"/>
      </c:valAx>
      <c:valAx>
        <c:axId val="765237760"/>
        <c:scaling>
          <c:orientation val="minMax"/>
          <c:max val="1.8"/>
          <c:min val="-5.000000000000001E-2"/>
        </c:scaling>
        <c:delete val="1"/>
        <c:axPos val="l"/>
        <c:numFmt formatCode="General" sourceLinked="0"/>
        <c:majorTickMark val="out"/>
        <c:minorTickMark val="none"/>
        <c:tickLblPos val="nextTo"/>
        <c:crossAx val="765236976"/>
        <c:crosses val="autoZero"/>
        <c:crossBetween val="midCat"/>
        <c:majorUnit val="0.1"/>
      </c:valAx>
      <c:spPr>
        <a:noFill/>
        <a:ln w="25400">
          <a:noFill/>
        </a:ln>
      </c:spPr>
    </c:plotArea>
    <c:plotVisOnly val="1"/>
    <c:dispBlanksAs val="gap"/>
    <c:showDLblsOverMax val="0"/>
  </c:chart>
  <c:spPr>
    <a:noFill/>
    <a:ln>
      <a:noFill/>
    </a:ln>
  </c:spPr>
  <c:txPr>
    <a:bodyPr/>
    <a:lstStyle/>
    <a:p>
      <a:pPr>
        <a:defRPr sz="1200" baseline="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CDA6AA-BFFF-4961-8A0B-7D4A51A9A58E}" type="doc">
      <dgm:prSet loTypeId="urn:microsoft.com/office/officeart/2005/8/layout/radial3" loCatId="cycle" qsTypeId="urn:microsoft.com/office/officeart/2005/8/quickstyle/simple1" qsCatId="simple" csTypeId="urn:microsoft.com/office/officeart/2005/8/colors/accent0_1" csCatId="mainScheme" phldr="1"/>
      <dgm:spPr/>
      <dgm:t>
        <a:bodyPr/>
        <a:lstStyle/>
        <a:p>
          <a:endParaRPr lang="en-NZ"/>
        </a:p>
      </dgm:t>
    </dgm:pt>
    <dgm:pt modelId="{F1BC89A6-D7C8-42EC-A4E5-A75432C9898B}">
      <dgm:prSet phldrT="[Text]" custT="1"/>
      <dgm:spPr>
        <a:solidFill>
          <a:schemeClr val="bg2">
            <a:lumMod val="40000"/>
            <a:lumOff val="60000"/>
            <a:alpha val="50000"/>
          </a:schemeClr>
        </a:solidFill>
        <a:ln>
          <a:noFill/>
        </a:ln>
      </dgm:spPr>
      <dgm:t>
        <a:bodyPr/>
        <a:lstStyle/>
        <a:p>
          <a:r>
            <a:rPr lang="en-NZ" sz="2400" b="1" dirty="0">
              <a:solidFill>
                <a:schemeClr val="tx1">
                  <a:lumMod val="65000"/>
                  <a:lumOff val="35000"/>
                </a:schemeClr>
              </a:solidFill>
              <a:latin typeface="Barlow"/>
            </a:rPr>
            <a:t>Positive club member experience</a:t>
          </a:r>
          <a:endParaRPr lang="en-NZ" sz="2400" dirty="0">
            <a:solidFill>
              <a:schemeClr val="tx1">
                <a:lumMod val="65000"/>
                <a:lumOff val="35000"/>
              </a:schemeClr>
            </a:solidFill>
            <a:latin typeface="Barlow"/>
          </a:endParaRPr>
        </a:p>
      </dgm:t>
    </dgm:pt>
    <dgm:pt modelId="{E3782884-8EDE-4146-BDBE-1A36CDFA27AE}" type="parTrans" cxnId="{FB4BB41F-856D-4BE4-88B0-E10F0819C54D}">
      <dgm:prSet/>
      <dgm:spPr/>
      <dgm:t>
        <a:bodyPr/>
        <a:lstStyle/>
        <a:p>
          <a:endParaRPr lang="en-NZ"/>
        </a:p>
      </dgm:t>
    </dgm:pt>
    <dgm:pt modelId="{958176B5-1EE2-4B05-B353-653E89F1B869}" type="sibTrans" cxnId="{FB4BB41F-856D-4BE4-88B0-E10F0819C54D}">
      <dgm:prSet/>
      <dgm:spPr/>
      <dgm:t>
        <a:bodyPr/>
        <a:lstStyle/>
        <a:p>
          <a:endParaRPr lang="en-NZ"/>
        </a:p>
      </dgm:t>
    </dgm:pt>
    <dgm:pt modelId="{5A569AFC-C4CB-48BA-B1F6-EBEAD8CFC453}">
      <dgm:prSet phldrT="[Text]"/>
      <dgm:spPr>
        <a:noFill/>
        <a:ln>
          <a:solidFill>
            <a:schemeClr val="tx2"/>
          </a:solidFill>
        </a:ln>
      </dgm:spPr>
      <dgm:t>
        <a:bodyPr/>
        <a:lstStyle/>
        <a:p>
          <a:r>
            <a:rPr lang="en-NZ" dirty="0"/>
            <a:t> </a:t>
          </a:r>
        </a:p>
      </dgm:t>
    </dgm:pt>
    <dgm:pt modelId="{92FE28B2-33B0-47FE-99AE-F4F878E6F23A}" type="parTrans" cxnId="{51B716F2-15C3-43F1-9EA4-A2BF9C2AA7FF}">
      <dgm:prSet/>
      <dgm:spPr/>
      <dgm:t>
        <a:bodyPr/>
        <a:lstStyle/>
        <a:p>
          <a:endParaRPr lang="en-NZ"/>
        </a:p>
      </dgm:t>
    </dgm:pt>
    <dgm:pt modelId="{2FC59BA0-82D7-406F-8990-199025CAEF6B}" type="sibTrans" cxnId="{51B716F2-15C3-43F1-9EA4-A2BF9C2AA7FF}">
      <dgm:prSet/>
      <dgm:spPr/>
      <dgm:t>
        <a:bodyPr/>
        <a:lstStyle/>
        <a:p>
          <a:endParaRPr lang="en-NZ"/>
        </a:p>
      </dgm:t>
    </dgm:pt>
    <dgm:pt modelId="{14F981C5-1520-407B-A26C-847CB7B1A640}">
      <dgm:prSet phldrT="[Text]"/>
      <dgm:spPr>
        <a:noFill/>
        <a:ln>
          <a:solidFill>
            <a:schemeClr val="accent1"/>
          </a:solidFill>
        </a:ln>
      </dgm:spPr>
      <dgm:t>
        <a:bodyPr/>
        <a:lstStyle/>
        <a:p>
          <a:r>
            <a:rPr lang="en-NZ" dirty="0"/>
            <a:t> </a:t>
          </a:r>
        </a:p>
      </dgm:t>
    </dgm:pt>
    <dgm:pt modelId="{1B4437CD-C51A-4FB8-8B88-76910C991736}" type="parTrans" cxnId="{B71ADF91-B075-42D4-B67D-7BB25FE484A7}">
      <dgm:prSet/>
      <dgm:spPr/>
      <dgm:t>
        <a:bodyPr/>
        <a:lstStyle/>
        <a:p>
          <a:endParaRPr lang="en-NZ"/>
        </a:p>
      </dgm:t>
    </dgm:pt>
    <dgm:pt modelId="{5A85388E-58C2-4805-98C9-0D0487612507}" type="sibTrans" cxnId="{B71ADF91-B075-42D4-B67D-7BB25FE484A7}">
      <dgm:prSet/>
      <dgm:spPr/>
      <dgm:t>
        <a:bodyPr/>
        <a:lstStyle/>
        <a:p>
          <a:endParaRPr lang="en-NZ"/>
        </a:p>
      </dgm:t>
    </dgm:pt>
    <dgm:pt modelId="{10C2F3A4-E347-4839-8F3E-C080450F5018}">
      <dgm:prSet phldrT="[Text]"/>
      <dgm:spPr>
        <a:noFill/>
        <a:ln>
          <a:solidFill>
            <a:schemeClr val="accent1"/>
          </a:solidFill>
        </a:ln>
      </dgm:spPr>
      <dgm:t>
        <a:bodyPr/>
        <a:lstStyle/>
        <a:p>
          <a:r>
            <a:rPr lang="en-NZ" dirty="0"/>
            <a:t> </a:t>
          </a:r>
        </a:p>
      </dgm:t>
    </dgm:pt>
    <dgm:pt modelId="{2EC34BA8-465C-42E0-A1DE-00DCF146474D}" type="parTrans" cxnId="{B90C90B0-7F41-4C0E-8AB2-68F32FBDE213}">
      <dgm:prSet/>
      <dgm:spPr/>
      <dgm:t>
        <a:bodyPr/>
        <a:lstStyle/>
        <a:p>
          <a:endParaRPr lang="en-NZ"/>
        </a:p>
      </dgm:t>
    </dgm:pt>
    <dgm:pt modelId="{DEE43624-155B-4815-ADDC-6AAB93C87E55}" type="sibTrans" cxnId="{B90C90B0-7F41-4C0E-8AB2-68F32FBDE213}">
      <dgm:prSet/>
      <dgm:spPr/>
      <dgm:t>
        <a:bodyPr/>
        <a:lstStyle/>
        <a:p>
          <a:endParaRPr lang="en-NZ"/>
        </a:p>
      </dgm:t>
    </dgm:pt>
    <dgm:pt modelId="{CE887169-9812-460A-A856-D2001CCE9844}">
      <dgm:prSet phldrT="[Text]"/>
      <dgm:spPr>
        <a:noFill/>
        <a:ln>
          <a:solidFill>
            <a:schemeClr val="accent2"/>
          </a:solidFill>
        </a:ln>
      </dgm:spPr>
      <dgm:t>
        <a:bodyPr/>
        <a:lstStyle/>
        <a:p>
          <a:r>
            <a:rPr lang="en-NZ" dirty="0"/>
            <a:t> </a:t>
          </a:r>
        </a:p>
      </dgm:t>
    </dgm:pt>
    <dgm:pt modelId="{E9C0EEE9-2B26-4CB8-9A1B-EC456012CD08}" type="parTrans" cxnId="{D79032E7-7EC1-4C38-A33A-20F90D9BBDE0}">
      <dgm:prSet/>
      <dgm:spPr/>
      <dgm:t>
        <a:bodyPr/>
        <a:lstStyle/>
        <a:p>
          <a:endParaRPr lang="en-NZ"/>
        </a:p>
      </dgm:t>
    </dgm:pt>
    <dgm:pt modelId="{ABD26EEC-2AF1-4735-80FD-5734FDE869AA}" type="sibTrans" cxnId="{D79032E7-7EC1-4C38-A33A-20F90D9BBDE0}">
      <dgm:prSet/>
      <dgm:spPr/>
      <dgm:t>
        <a:bodyPr/>
        <a:lstStyle/>
        <a:p>
          <a:endParaRPr lang="en-NZ"/>
        </a:p>
      </dgm:t>
    </dgm:pt>
    <dgm:pt modelId="{16821013-669A-499B-A02A-C77AF56DA706}">
      <dgm:prSet/>
      <dgm:spPr>
        <a:noFill/>
        <a:ln>
          <a:solidFill>
            <a:schemeClr val="accent4"/>
          </a:solidFill>
        </a:ln>
      </dgm:spPr>
      <dgm:t>
        <a:bodyPr/>
        <a:lstStyle/>
        <a:p>
          <a:endParaRPr lang="en-NZ" dirty="0"/>
        </a:p>
      </dgm:t>
    </dgm:pt>
    <dgm:pt modelId="{0F5BEC90-F2DD-4CB3-97F1-9EC7CE1DA827}" type="parTrans" cxnId="{FB0EB6A9-F806-4553-96C0-F2ADF539A15A}">
      <dgm:prSet/>
      <dgm:spPr/>
      <dgm:t>
        <a:bodyPr/>
        <a:lstStyle/>
        <a:p>
          <a:endParaRPr lang="en-NZ"/>
        </a:p>
      </dgm:t>
    </dgm:pt>
    <dgm:pt modelId="{7DDA9230-6574-4977-A2B9-A0FD2183666A}" type="sibTrans" cxnId="{FB0EB6A9-F806-4553-96C0-F2ADF539A15A}">
      <dgm:prSet/>
      <dgm:spPr/>
      <dgm:t>
        <a:bodyPr/>
        <a:lstStyle/>
        <a:p>
          <a:endParaRPr lang="en-NZ"/>
        </a:p>
      </dgm:t>
    </dgm:pt>
    <dgm:pt modelId="{E300E14C-492C-4CAF-95FD-EC9CB17586A5}">
      <dgm:prSet/>
      <dgm:spPr>
        <a:noFill/>
        <a:ln>
          <a:solidFill>
            <a:schemeClr val="accent5"/>
          </a:solidFill>
        </a:ln>
      </dgm:spPr>
      <dgm:t>
        <a:bodyPr/>
        <a:lstStyle/>
        <a:p>
          <a:endParaRPr lang="en-NZ" dirty="0"/>
        </a:p>
      </dgm:t>
    </dgm:pt>
    <dgm:pt modelId="{BABF59A5-24DF-4500-BE49-850ACCA0AA7C}" type="parTrans" cxnId="{D28B1FDA-9143-4968-A87C-22CBC54DB442}">
      <dgm:prSet/>
      <dgm:spPr/>
      <dgm:t>
        <a:bodyPr/>
        <a:lstStyle/>
        <a:p>
          <a:endParaRPr lang="en-NZ"/>
        </a:p>
      </dgm:t>
    </dgm:pt>
    <dgm:pt modelId="{0346A64F-4CE5-4BC3-83ED-2285ABD97D82}" type="sibTrans" cxnId="{D28B1FDA-9143-4968-A87C-22CBC54DB442}">
      <dgm:prSet/>
      <dgm:spPr/>
      <dgm:t>
        <a:bodyPr/>
        <a:lstStyle/>
        <a:p>
          <a:endParaRPr lang="en-NZ"/>
        </a:p>
      </dgm:t>
    </dgm:pt>
    <dgm:pt modelId="{F51FD5DE-CCC6-40D8-8E20-8029AD87CF37}">
      <dgm:prSet/>
      <dgm:spPr>
        <a:noFill/>
        <a:ln>
          <a:solidFill>
            <a:schemeClr val="accent6"/>
          </a:solidFill>
        </a:ln>
      </dgm:spPr>
      <dgm:t>
        <a:bodyPr/>
        <a:lstStyle/>
        <a:p>
          <a:endParaRPr lang="en-NZ" dirty="0"/>
        </a:p>
      </dgm:t>
    </dgm:pt>
    <dgm:pt modelId="{0C437C33-CE26-4BEF-AC72-907BBF53EEC9}" type="parTrans" cxnId="{B20A6268-3608-4D6B-8057-19E1A5372A2F}">
      <dgm:prSet/>
      <dgm:spPr/>
      <dgm:t>
        <a:bodyPr/>
        <a:lstStyle/>
        <a:p>
          <a:endParaRPr lang="en-NZ"/>
        </a:p>
      </dgm:t>
    </dgm:pt>
    <dgm:pt modelId="{0FAD64B3-1794-4F63-AB67-C848F7DC611F}" type="sibTrans" cxnId="{B20A6268-3608-4D6B-8057-19E1A5372A2F}">
      <dgm:prSet/>
      <dgm:spPr/>
      <dgm:t>
        <a:bodyPr/>
        <a:lstStyle/>
        <a:p>
          <a:endParaRPr lang="en-NZ"/>
        </a:p>
      </dgm:t>
    </dgm:pt>
    <dgm:pt modelId="{97B434C6-F18F-4C21-9B91-026BF61485BD}">
      <dgm:prSet/>
      <dgm:spPr>
        <a:noFill/>
        <a:ln>
          <a:solidFill>
            <a:schemeClr val="accent3"/>
          </a:solidFill>
        </a:ln>
      </dgm:spPr>
      <dgm:t>
        <a:bodyPr/>
        <a:lstStyle/>
        <a:p>
          <a:endParaRPr lang="en-NZ" dirty="0"/>
        </a:p>
      </dgm:t>
    </dgm:pt>
    <dgm:pt modelId="{6FBE65A0-9ADB-4E3D-879B-1B55C1D73BDA}" type="sibTrans" cxnId="{09197277-DA5F-42E9-B865-3A619F64294E}">
      <dgm:prSet/>
      <dgm:spPr/>
      <dgm:t>
        <a:bodyPr/>
        <a:lstStyle/>
        <a:p>
          <a:endParaRPr lang="en-NZ"/>
        </a:p>
      </dgm:t>
    </dgm:pt>
    <dgm:pt modelId="{2E65A906-DED9-425A-9BE0-A81AC3A03059}" type="parTrans" cxnId="{09197277-DA5F-42E9-B865-3A619F64294E}">
      <dgm:prSet/>
      <dgm:spPr/>
      <dgm:t>
        <a:bodyPr/>
        <a:lstStyle/>
        <a:p>
          <a:endParaRPr lang="en-NZ"/>
        </a:p>
      </dgm:t>
    </dgm:pt>
    <dgm:pt modelId="{9771D0D5-13ED-484E-9297-9A5F361837D2}">
      <dgm:prSet/>
      <dgm:spPr>
        <a:noFill/>
        <a:ln>
          <a:solidFill>
            <a:schemeClr val="accent2"/>
          </a:solidFill>
        </a:ln>
      </dgm:spPr>
      <dgm:t>
        <a:bodyPr/>
        <a:lstStyle/>
        <a:p>
          <a:endParaRPr lang="en-NZ" dirty="0"/>
        </a:p>
      </dgm:t>
    </dgm:pt>
    <dgm:pt modelId="{34E6E0D4-312B-46EB-8980-035AB17CF096}" type="sibTrans" cxnId="{F317828E-FFFC-4DC2-A114-737D91EC0D3C}">
      <dgm:prSet/>
      <dgm:spPr/>
      <dgm:t>
        <a:bodyPr/>
        <a:lstStyle/>
        <a:p>
          <a:endParaRPr lang="en-NZ"/>
        </a:p>
      </dgm:t>
    </dgm:pt>
    <dgm:pt modelId="{92374873-7AB8-4606-81B7-6ECB9AAD2671}" type="parTrans" cxnId="{F317828E-FFFC-4DC2-A114-737D91EC0D3C}">
      <dgm:prSet/>
      <dgm:spPr/>
      <dgm:t>
        <a:bodyPr/>
        <a:lstStyle/>
        <a:p>
          <a:endParaRPr lang="en-NZ"/>
        </a:p>
      </dgm:t>
    </dgm:pt>
    <dgm:pt modelId="{72A8FE75-A080-4ECC-A9B9-792D3738830F}" type="pres">
      <dgm:prSet presAssocID="{CFCDA6AA-BFFF-4961-8A0B-7D4A51A9A58E}" presName="composite" presStyleCnt="0">
        <dgm:presLayoutVars>
          <dgm:chMax val="1"/>
          <dgm:dir/>
          <dgm:resizeHandles val="exact"/>
        </dgm:presLayoutVars>
      </dgm:prSet>
      <dgm:spPr/>
    </dgm:pt>
    <dgm:pt modelId="{42EFE930-5DEC-43A2-8E28-83AA39E4971E}" type="pres">
      <dgm:prSet presAssocID="{CFCDA6AA-BFFF-4961-8A0B-7D4A51A9A58E}" presName="radial" presStyleCnt="0">
        <dgm:presLayoutVars>
          <dgm:animLvl val="ctr"/>
        </dgm:presLayoutVars>
      </dgm:prSet>
      <dgm:spPr/>
    </dgm:pt>
    <dgm:pt modelId="{056BD9AF-A64B-473B-A00E-BD4BF2F1174D}" type="pres">
      <dgm:prSet presAssocID="{F1BC89A6-D7C8-42EC-A4E5-A75432C9898B}" presName="centerShape" presStyleLbl="vennNode1" presStyleIdx="0" presStyleCnt="10" custLinFactNeighborX="-380" custLinFactNeighborY="-936"/>
      <dgm:spPr/>
    </dgm:pt>
    <dgm:pt modelId="{EDB6DBDF-244F-4397-960A-F0796C756BD6}" type="pres">
      <dgm:prSet presAssocID="{5A569AFC-C4CB-48BA-B1F6-EBEAD8CFC453}" presName="node" presStyleLbl="vennNode1" presStyleIdx="1" presStyleCnt="10">
        <dgm:presLayoutVars>
          <dgm:bulletEnabled val="1"/>
        </dgm:presLayoutVars>
      </dgm:prSet>
      <dgm:spPr/>
    </dgm:pt>
    <dgm:pt modelId="{E2B90281-343A-485C-8970-6D245CC898D4}" type="pres">
      <dgm:prSet presAssocID="{14F981C5-1520-407B-A26C-847CB7B1A640}" presName="node" presStyleLbl="vennNode1" presStyleIdx="2" presStyleCnt="10">
        <dgm:presLayoutVars>
          <dgm:bulletEnabled val="1"/>
        </dgm:presLayoutVars>
      </dgm:prSet>
      <dgm:spPr/>
    </dgm:pt>
    <dgm:pt modelId="{8932EF80-78DC-421F-B2C5-5AC64C8D7441}" type="pres">
      <dgm:prSet presAssocID="{9771D0D5-13ED-484E-9297-9A5F361837D2}" presName="node" presStyleLbl="vennNode1" presStyleIdx="3" presStyleCnt="10">
        <dgm:presLayoutVars>
          <dgm:bulletEnabled val="1"/>
        </dgm:presLayoutVars>
      </dgm:prSet>
      <dgm:spPr/>
    </dgm:pt>
    <dgm:pt modelId="{0EC4F143-5EE9-4CD0-92C1-B47C0A499D6E}" type="pres">
      <dgm:prSet presAssocID="{97B434C6-F18F-4C21-9B91-026BF61485BD}" presName="node" presStyleLbl="vennNode1" presStyleIdx="4" presStyleCnt="10">
        <dgm:presLayoutVars>
          <dgm:bulletEnabled val="1"/>
        </dgm:presLayoutVars>
      </dgm:prSet>
      <dgm:spPr/>
    </dgm:pt>
    <dgm:pt modelId="{6F71C0A4-A7A7-421E-8899-FE576A4C4121}" type="pres">
      <dgm:prSet presAssocID="{16821013-669A-499B-A02A-C77AF56DA706}" presName="node" presStyleLbl="vennNode1" presStyleIdx="5" presStyleCnt="10">
        <dgm:presLayoutVars>
          <dgm:bulletEnabled val="1"/>
        </dgm:presLayoutVars>
      </dgm:prSet>
      <dgm:spPr/>
    </dgm:pt>
    <dgm:pt modelId="{246FD562-6AE7-4EBA-B1B7-EFFD21EC49D5}" type="pres">
      <dgm:prSet presAssocID="{E300E14C-492C-4CAF-95FD-EC9CB17586A5}" presName="node" presStyleLbl="vennNode1" presStyleIdx="6" presStyleCnt="10">
        <dgm:presLayoutVars>
          <dgm:bulletEnabled val="1"/>
        </dgm:presLayoutVars>
      </dgm:prSet>
      <dgm:spPr/>
    </dgm:pt>
    <dgm:pt modelId="{15835B8A-DECA-4F9E-9513-081240FA5F9C}" type="pres">
      <dgm:prSet presAssocID="{F51FD5DE-CCC6-40D8-8E20-8029AD87CF37}" presName="node" presStyleLbl="vennNode1" presStyleIdx="7" presStyleCnt="10">
        <dgm:presLayoutVars>
          <dgm:bulletEnabled val="1"/>
        </dgm:presLayoutVars>
      </dgm:prSet>
      <dgm:spPr/>
    </dgm:pt>
    <dgm:pt modelId="{D7CBF961-51A3-4F89-B77B-AAF45DA9DE99}" type="pres">
      <dgm:prSet presAssocID="{10C2F3A4-E347-4839-8F3E-C080450F5018}" presName="node" presStyleLbl="vennNode1" presStyleIdx="8" presStyleCnt="10">
        <dgm:presLayoutVars>
          <dgm:bulletEnabled val="1"/>
        </dgm:presLayoutVars>
      </dgm:prSet>
      <dgm:spPr/>
    </dgm:pt>
    <dgm:pt modelId="{15F21983-E93D-438E-B613-F3EA299B40F6}" type="pres">
      <dgm:prSet presAssocID="{CE887169-9812-460A-A856-D2001CCE9844}" presName="node" presStyleLbl="vennNode1" presStyleIdx="9" presStyleCnt="10">
        <dgm:presLayoutVars>
          <dgm:bulletEnabled val="1"/>
        </dgm:presLayoutVars>
      </dgm:prSet>
      <dgm:spPr/>
    </dgm:pt>
  </dgm:ptLst>
  <dgm:cxnLst>
    <dgm:cxn modelId="{32C13F00-F323-4618-947E-37C711046083}" type="presOf" srcId="{CE887169-9812-460A-A856-D2001CCE9844}" destId="{15F21983-E93D-438E-B613-F3EA299B40F6}" srcOrd="0" destOrd="0" presId="urn:microsoft.com/office/officeart/2005/8/layout/radial3"/>
    <dgm:cxn modelId="{1F648C1C-EAEE-458C-BE4C-E1BE67948B02}" type="presOf" srcId="{5A569AFC-C4CB-48BA-B1F6-EBEAD8CFC453}" destId="{EDB6DBDF-244F-4397-960A-F0796C756BD6}" srcOrd="0" destOrd="0" presId="urn:microsoft.com/office/officeart/2005/8/layout/radial3"/>
    <dgm:cxn modelId="{FB4BB41F-856D-4BE4-88B0-E10F0819C54D}" srcId="{CFCDA6AA-BFFF-4961-8A0B-7D4A51A9A58E}" destId="{F1BC89A6-D7C8-42EC-A4E5-A75432C9898B}" srcOrd="0" destOrd="0" parTransId="{E3782884-8EDE-4146-BDBE-1A36CDFA27AE}" sibTransId="{958176B5-1EE2-4B05-B353-653E89F1B869}"/>
    <dgm:cxn modelId="{89D4DF2E-8BCF-45B0-9630-DBE9466412F9}" type="presOf" srcId="{F51FD5DE-CCC6-40D8-8E20-8029AD87CF37}" destId="{15835B8A-DECA-4F9E-9513-081240FA5F9C}" srcOrd="0" destOrd="0" presId="urn:microsoft.com/office/officeart/2005/8/layout/radial3"/>
    <dgm:cxn modelId="{C98C0960-D6EE-4349-9AED-9124A7F7E515}" type="presOf" srcId="{9771D0D5-13ED-484E-9297-9A5F361837D2}" destId="{8932EF80-78DC-421F-B2C5-5AC64C8D7441}" srcOrd="0" destOrd="0" presId="urn:microsoft.com/office/officeart/2005/8/layout/radial3"/>
    <dgm:cxn modelId="{0196C947-C021-4D59-A825-CD31C9FEEB1B}" type="presOf" srcId="{10C2F3A4-E347-4839-8F3E-C080450F5018}" destId="{D7CBF961-51A3-4F89-B77B-AAF45DA9DE99}" srcOrd="0" destOrd="0" presId="urn:microsoft.com/office/officeart/2005/8/layout/radial3"/>
    <dgm:cxn modelId="{B20A6268-3608-4D6B-8057-19E1A5372A2F}" srcId="{F1BC89A6-D7C8-42EC-A4E5-A75432C9898B}" destId="{F51FD5DE-CCC6-40D8-8E20-8029AD87CF37}" srcOrd="6" destOrd="0" parTransId="{0C437C33-CE26-4BEF-AC72-907BBF53EEC9}" sibTransId="{0FAD64B3-1794-4F63-AB67-C848F7DC611F}"/>
    <dgm:cxn modelId="{09197277-DA5F-42E9-B865-3A619F64294E}" srcId="{F1BC89A6-D7C8-42EC-A4E5-A75432C9898B}" destId="{97B434C6-F18F-4C21-9B91-026BF61485BD}" srcOrd="3" destOrd="0" parTransId="{2E65A906-DED9-425A-9BE0-A81AC3A03059}" sibTransId="{6FBE65A0-9ADB-4E3D-879B-1B55C1D73BDA}"/>
    <dgm:cxn modelId="{4BC73D86-1368-481F-9136-3186FEB60440}" type="presOf" srcId="{E300E14C-492C-4CAF-95FD-EC9CB17586A5}" destId="{246FD562-6AE7-4EBA-B1B7-EFFD21EC49D5}" srcOrd="0" destOrd="0" presId="urn:microsoft.com/office/officeart/2005/8/layout/radial3"/>
    <dgm:cxn modelId="{F317828E-FFFC-4DC2-A114-737D91EC0D3C}" srcId="{F1BC89A6-D7C8-42EC-A4E5-A75432C9898B}" destId="{9771D0D5-13ED-484E-9297-9A5F361837D2}" srcOrd="2" destOrd="0" parTransId="{92374873-7AB8-4606-81B7-6ECB9AAD2671}" sibTransId="{34E6E0D4-312B-46EB-8980-035AB17CF096}"/>
    <dgm:cxn modelId="{B71ADF91-B075-42D4-B67D-7BB25FE484A7}" srcId="{F1BC89A6-D7C8-42EC-A4E5-A75432C9898B}" destId="{14F981C5-1520-407B-A26C-847CB7B1A640}" srcOrd="1" destOrd="0" parTransId="{1B4437CD-C51A-4FB8-8B88-76910C991736}" sibTransId="{5A85388E-58C2-4805-98C9-0D0487612507}"/>
    <dgm:cxn modelId="{848A4D95-EEFF-42B3-B954-3E319B8C9ACC}" type="presOf" srcId="{14F981C5-1520-407B-A26C-847CB7B1A640}" destId="{E2B90281-343A-485C-8970-6D245CC898D4}" srcOrd="0" destOrd="0" presId="urn:microsoft.com/office/officeart/2005/8/layout/radial3"/>
    <dgm:cxn modelId="{FB0EB6A9-F806-4553-96C0-F2ADF539A15A}" srcId="{F1BC89A6-D7C8-42EC-A4E5-A75432C9898B}" destId="{16821013-669A-499B-A02A-C77AF56DA706}" srcOrd="4" destOrd="0" parTransId="{0F5BEC90-F2DD-4CB3-97F1-9EC7CE1DA827}" sibTransId="{7DDA9230-6574-4977-A2B9-A0FD2183666A}"/>
    <dgm:cxn modelId="{B90C90B0-7F41-4C0E-8AB2-68F32FBDE213}" srcId="{F1BC89A6-D7C8-42EC-A4E5-A75432C9898B}" destId="{10C2F3A4-E347-4839-8F3E-C080450F5018}" srcOrd="7" destOrd="0" parTransId="{2EC34BA8-465C-42E0-A1DE-00DCF146474D}" sibTransId="{DEE43624-155B-4815-ADDC-6AAB93C87E55}"/>
    <dgm:cxn modelId="{452F9EB2-4DFF-4442-921F-5AB0D24D8AD0}" type="presOf" srcId="{F1BC89A6-D7C8-42EC-A4E5-A75432C9898B}" destId="{056BD9AF-A64B-473B-A00E-BD4BF2F1174D}" srcOrd="0" destOrd="0" presId="urn:microsoft.com/office/officeart/2005/8/layout/radial3"/>
    <dgm:cxn modelId="{1D681AC4-A7AF-465A-BA12-DC50488A00E1}" type="presOf" srcId="{97B434C6-F18F-4C21-9B91-026BF61485BD}" destId="{0EC4F143-5EE9-4CD0-92C1-B47C0A499D6E}" srcOrd="0" destOrd="0" presId="urn:microsoft.com/office/officeart/2005/8/layout/radial3"/>
    <dgm:cxn modelId="{3D6131C8-6DDF-4359-AAAF-0445C122DAF9}" type="presOf" srcId="{CFCDA6AA-BFFF-4961-8A0B-7D4A51A9A58E}" destId="{72A8FE75-A080-4ECC-A9B9-792D3738830F}" srcOrd="0" destOrd="0" presId="urn:microsoft.com/office/officeart/2005/8/layout/radial3"/>
    <dgm:cxn modelId="{D28B1FDA-9143-4968-A87C-22CBC54DB442}" srcId="{F1BC89A6-D7C8-42EC-A4E5-A75432C9898B}" destId="{E300E14C-492C-4CAF-95FD-EC9CB17586A5}" srcOrd="5" destOrd="0" parTransId="{BABF59A5-24DF-4500-BE49-850ACCA0AA7C}" sibTransId="{0346A64F-4CE5-4BC3-83ED-2285ABD97D82}"/>
    <dgm:cxn modelId="{8EF601E4-A841-4755-8BB5-F8A3D85E4B43}" type="presOf" srcId="{16821013-669A-499B-A02A-C77AF56DA706}" destId="{6F71C0A4-A7A7-421E-8899-FE576A4C4121}" srcOrd="0" destOrd="0" presId="urn:microsoft.com/office/officeart/2005/8/layout/radial3"/>
    <dgm:cxn modelId="{D79032E7-7EC1-4C38-A33A-20F90D9BBDE0}" srcId="{F1BC89A6-D7C8-42EC-A4E5-A75432C9898B}" destId="{CE887169-9812-460A-A856-D2001CCE9844}" srcOrd="8" destOrd="0" parTransId="{E9C0EEE9-2B26-4CB8-9A1B-EC456012CD08}" sibTransId="{ABD26EEC-2AF1-4735-80FD-5734FDE869AA}"/>
    <dgm:cxn modelId="{51B716F2-15C3-43F1-9EA4-A2BF9C2AA7FF}" srcId="{F1BC89A6-D7C8-42EC-A4E5-A75432C9898B}" destId="{5A569AFC-C4CB-48BA-B1F6-EBEAD8CFC453}" srcOrd="0" destOrd="0" parTransId="{92FE28B2-33B0-47FE-99AE-F4F878E6F23A}" sibTransId="{2FC59BA0-82D7-406F-8990-199025CAEF6B}"/>
    <dgm:cxn modelId="{41FBFB8E-C668-462B-92B8-B9A81F87EBF1}" type="presParOf" srcId="{72A8FE75-A080-4ECC-A9B9-792D3738830F}" destId="{42EFE930-5DEC-43A2-8E28-83AA39E4971E}" srcOrd="0" destOrd="0" presId="urn:microsoft.com/office/officeart/2005/8/layout/radial3"/>
    <dgm:cxn modelId="{8F56626E-C4E6-43AE-B327-6FEC052F0D09}" type="presParOf" srcId="{42EFE930-5DEC-43A2-8E28-83AA39E4971E}" destId="{056BD9AF-A64B-473B-A00E-BD4BF2F1174D}" srcOrd="0" destOrd="0" presId="urn:microsoft.com/office/officeart/2005/8/layout/radial3"/>
    <dgm:cxn modelId="{4A2AC118-4AE3-43E9-A459-9B62A78EB830}" type="presParOf" srcId="{42EFE930-5DEC-43A2-8E28-83AA39E4971E}" destId="{EDB6DBDF-244F-4397-960A-F0796C756BD6}" srcOrd="1" destOrd="0" presId="urn:microsoft.com/office/officeart/2005/8/layout/radial3"/>
    <dgm:cxn modelId="{085873B2-BB48-4C2F-8C1A-78F8DE9AC13C}" type="presParOf" srcId="{42EFE930-5DEC-43A2-8E28-83AA39E4971E}" destId="{E2B90281-343A-485C-8970-6D245CC898D4}" srcOrd="2" destOrd="0" presId="urn:microsoft.com/office/officeart/2005/8/layout/radial3"/>
    <dgm:cxn modelId="{D31F0BFA-384E-44BB-BC11-5FD6ECFEDFBB}" type="presParOf" srcId="{42EFE930-5DEC-43A2-8E28-83AA39E4971E}" destId="{8932EF80-78DC-421F-B2C5-5AC64C8D7441}" srcOrd="3" destOrd="0" presId="urn:microsoft.com/office/officeart/2005/8/layout/radial3"/>
    <dgm:cxn modelId="{AD02CCD3-01A6-4ED7-BA57-67ACE723666F}" type="presParOf" srcId="{42EFE930-5DEC-43A2-8E28-83AA39E4971E}" destId="{0EC4F143-5EE9-4CD0-92C1-B47C0A499D6E}" srcOrd="4" destOrd="0" presId="urn:microsoft.com/office/officeart/2005/8/layout/radial3"/>
    <dgm:cxn modelId="{E8E70A78-BF7A-4A0C-9AF5-C2FA03510A56}" type="presParOf" srcId="{42EFE930-5DEC-43A2-8E28-83AA39E4971E}" destId="{6F71C0A4-A7A7-421E-8899-FE576A4C4121}" srcOrd="5" destOrd="0" presId="urn:microsoft.com/office/officeart/2005/8/layout/radial3"/>
    <dgm:cxn modelId="{C7AA3DA5-FE55-4F09-A9F9-87A784389393}" type="presParOf" srcId="{42EFE930-5DEC-43A2-8E28-83AA39E4971E}" destId="{246FD562-6AE7-4EBA-B1B7-EFFD21EC49D5}" srcOrd="6" destOrd="0" presId="urn:microsoft.com/office/officeart/2005/8/layout/radial3"/>
    <dgm:cxn modelId="{6A2E92B6-EC96-41E0-B1BD-98423BDD003F}" type="presParOf" srcId="{42EFE930-5DEC-43A2-8E28-83AA39E4971E}" destId="{15835B8A-DECA-4F9E-9513-081240FA5F9C}" srcOrd="7" destOrd="0" presId="urn:microsoft.com/office/officeart/2005/8/layout/radial3"/>
    <dgm:cxn modelId="{1B583115-D90D-4586-B1E4-E5FCD94F5B1F}" type="presParOf" srcId="{42EFE930-5DEC-43A2-8E28-83AA39E4971E}" destId="{D7CBF961-51A3-4F89-B77B-AAF45DA9DE99}" srcOrd="8" destOrd="0" presId="urn:microsoft.com/office/officeart/2005/8/layout/radial3"/>
    <dgm:cxn modelId="{916F8BCB-52DA-4B22-AE22-776374B056F6}" type="presParOf" srcId="{42EFE930-5DEC-43A2-8E28-83AA39E4971E}" destId="{15F21983-E93D-438E-B613-F3EA299B40F6}" srcOrd="9" destOrd="0" presId="urn:microsoft.com/office/officeart/2005/8/layout/radial3"/>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BD9AF-A64B-473B-A00E-BD4BF2F1174D}">
      <dsp:nvSpPr>
        <dsp:cNvPr id="0" name=""/>
        <dsp:cNvSpPr/>
      </dsp:nvSpPr>
      <dsp:spPr>
        <a:xfrm>
          <a:off x="1955815" y="989337"/>
          <a:ext cx="2476823" cy="2476823"/>
        </a:xfrm>
        <a:prstGeom prst="ellipse">
          <a:avLst/>
        </a:prstGeom>
        <a:solidFill>
          <a:schemeClr val="bg2">
            <a:lumMod val="40000"/>
            <a:lumOff val="60000"/>
            <a:alpha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NZ" sz="2400" b="1" kern="1200" dirty="0">
              <a:solidFill>
                <a:schemeClr val="tx1">
                  <a:lumMod val="65000"/>
                  <a:lumOff val="35000"/>
                </a:schemeClr>
              </a:solidFill>
              <a:latin typeface="Barlow"/>
            </a:rPr>
            <a:t>Positive club member experience</a:t>
          </a:r>
          <a:endParaRPr lang="en-NZ" sz="2400" kern="1200" dirty="0">
            <a:solidFill>
              <a:schemeClr val="tx1">
                <a:lumMod val="65000"/>
                <a:lumOff val="35000"/>
              </a:schemeClr>
            </a:solidFill>
            <a:latin typeface="Barlow"/>
          </a:endParaRPr>
        </a:p>
      </dsp:txBody>
      <dsp:txXfrm>
        <a:off x="2318537" y="1352059"/>
        <a:ext cx="1751379" cy="1751379"/>
      </dsp:txXfrm>
    </dsp:sp>
    <dsp:sp modelId="{EDB6DBDF-244F-4397-960A-F0796C756BD6}">
      <dsp:nvSpPr>
        <dsp:cNvPr id="0" name=""/>
        <dsp:cNvSpPr/>
      </dsp:nvSpPr>
      <dsp:spPr>
        <a:xfrm>
          <a:off x="2587290" y="24490"/>
          <a:ext cx="1238411" cy="1238411"/>
        </a:xfrm>
        <a:prstGeom prst="ellipse">
          <a:avLst/>
        </a:prstGeom>
        <a:no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NZ" sz="5300" kern="1200" dirty="0"/>
            <a:t> </a:t>
          </a:r>
        </a:p>
      </dsp:txBody>
      <dsp:txXfrm>
        <a:off x="2768651" y="205851"/>
        <a:ext cx="875689" cy="875689"/>
      </dsp:txXfrm>
    </dsp:sp>
    <dsp:sp modelId="{E2B90281-343A-485C-8970-6D245CC898D4}">
      <dsp:nvSpPr>
        <dsp:cNvPr id="0" name=""/>
        <dsp:cNvSpPr/>
      </dsp:nvSpPr>
      <dsp:spPr>
        <a:xfrm>
          <a:off x="3624924" y="402158"/>
          <a:ext cx="1238411" cy="1238411"/>
        </a:xfrm>
        <a:prstGeom prst="ellipse">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NZ" sz="5300" kern="1200" dirty="0"/>
            <a:t> </a:t>
          </a:r>
        </a:p>
      </dsp:txBody>
      <dsp:txXfrm>
        <a:off x="3806285" y="583519"/>
        <a:ext cx="875689" cy="875689"/>
      </dsp:txXfrm>
    </dsp:sp>
    <dsp:sp modelId="{8932EF80-78DC-421F-B2C5-5AC64C8D7441}">
      <dsp:nvSpPr>
        <dsp:cNvPr id="0" name=""/>
        <dsp:cNvSpPr/>
      </dsp:nvSpPr>
      <dsp:spPr>
        <a:xfrm>
          <a:off x="4177037" y="1358446"/>
          <a:ext cx="1238411" cy="1238411"/>
        </a:xfrm>
        <a:prstGeom prst="ellipse">
          <a:avLst/>
        </a:prstGeom>
        <a:no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NZ" sz="5300" kern="1200" dirty="0"/>
        </a:p>
      </dsp:txBody>
      <dsp:txXfrm>
        <a:off x="4358398" y="1539807"/>
        <a:ext cx="875689" cy="875689"/>
      </dsp:txXfrm>
    </dsp:sp>
    <dsp:sp modelId="{0EC4F143-5EE9-4CD0-92C1-B47C0A499D6E}">
      <dsp:nvSpPr>
        <dsp:cNvPr id="0" name=""/>
        <dsp:cNvSpPr/>
      </dsp:nvSpPr>
      <dsp:spPr>
        <a:xfrm>
          <a:off x="3985290" y="2445898"/>
          <a:ext cx="1238411" cy="1238411"/>
        </a:xfrm>
        <a:prstGeom prst="ellipse">
          <a:avLst/>
        </a:prstGeom>
        <a:no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NZ" sz="5300" kern="1200" dirty="0"/>
        </a:p>
      </dsp:txBody>
      <dsp:txXfrm>
        <a:off x="4166651" y="2627259"/>
        <a:ext cx="875689" cy="875689"/>
      </dsp:txXfrm>
    </dsp:sp>
    <dsp:sp modelId="{6F71C0A4-A7A7-421E-8899-FE576A4C4121}">
      <dsp:nvSpPr>
        <dsp:cNvPr id="0" name=""/>
        <dsp:cNvSpPr/>
      </dsp:nvSpPr>
      <dsp:spPr>
        <a:xfrm>
          <a:off x="3139403" y="3155682"/>
          <a:ext cx="1238411" cy="1238411"/>
        </a:xfrm>
        <a:prstGeom prst="ellipse">
          <a:avLst/>
        </a:prstGeom>
        <a:no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NZ" sz="5300" kern="1200" dirty="0"/>
        </a:p>
      </dsp:txBody>
      <dsp:txXfrm>
        <a:off x="3320764" y="3337043"/>
        <a:ext cx="875689" cy="875689"/>
      </dsp:txXfrm>
    </dsp:sp>
    <dsp:sp modelId="{246FD562-6AE7-4EBA-B1B7-EFFD21EC49D5}">
      <dsp:nvSpPr>
        <dsp:cNvPr id="0" name=""/>
        <dsp:cNvSpPr/>
      </dsp:nvSpPr>
      <dsp:spPr>
        <a:xfrm>
          <a:off x="2035176" y="3155682"/>
          <a:ext cx="1238411" cy="1238411"/>
        </a:xfrm>
        <a:prstGeom prst="ellipse">
          <a:avLst/>
        </a:prstGeom>
        <a:no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NZ" sz="5300" kern="1200" dirty="0"/>
        </a:p>
      </dsp:txBody>
      <dsp:txXfrm>
        <a:off x="2216537" y="3337043"/>
        <a:ext cx="875689" cy="875689"/>
      </dsp:txXfrm>
    </dsp:sp>
    <dsp:sp modelId="{15835B8A-DECA-4F9E-9513-081240FA5F9C}">
      <dsp:nvSpPr>
        <dsp:cNvPr id="0" name=""/>
        <dsp:cNvSpPr/>
      </dsp:nvSpPr>
      <dsp:spPr>
        <a:xfrm>
          <a:off x="1189289" y="2445898"/>
          <a:ext cx="1238411" cy="1238411"/>
        </a:xfrm>
        <a:prstGeom prst="ellipse">
          <a:avLst/>
        </a:prstGeom>
        <a:no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NZ" sz="5300" kern="1200" dirty="0"/>
        </a:p>
      </dsp:txBody>
      <dsp:txXfrm>
        <a:off x="1370650" y="2627259"/>
        <a:ext cx="875689" cy="875689"/>
      </dsp:txXfrm>
    </dsp:sp>
    <dsp:sp modelId="{D7CBF961-51A3-4F89-B77B-AAF45DA9DE99}">
      <dsp:nvSpPr>
        <dsp:cNvPr id="0" name=""/>
        <dsp:cNvSpPr/>
      </dsp:nvSpPr>
      <dsp:spPr>
        <a:xfrm>
          <a:off x="997542" y="1358446"/>
          <a:ext cx="1238411" cy="1238411"/>
        </a:xfrm>
        <a:prstGeom prst="ellipse">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NZ" sz="5300" kern="1200" dirty="0"/>
            <a:t> </a:t>
          </a:r>
        </a:p>
      </dsp:txBody>
      <dsp:txXfrm>
        <a:off x="1178903" y="1539807"/>
        <a:ext cx="875689" cy="875689"/>
      </dsp:txXfrm>
    </dsp:sp>
    <dsp:sp modelId="{15F21983-E93D-438E-B613-F3EA299B40F6}">
      <dsp:nvSpPr>
        <dsp:cNvPr id="0" name=""/>
        <dsp:cNvSpPr/>
      </dsp:nvSpPr>
      <dsp:spPr>
        <a:xfrm>
          <a:off x="1549655" y="402158"/>
          <a:ext cx="1238411" cy="1238411"/>
        </a:xfrm>
        <a:prstGeom prst="ellipse">
          <a:avLst/>
        </a:prstGeom>
        <a:no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NZ" sz="5300" kern="1200" dirty="0"/>
            <a:t> </a:t>
          </a:r>
        </a:p>
      </dsp:txBody>
      <dsp:txXfrm>
        <a:off x="1731016" y="583519"/>
        <a:ext cx="875689" cy="87568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0.06597</cdr:x>
      <cdr:y>0.03987</cdr:y>
    </cdr:from>
    <cdr:to>
      <cdr:x>0.40541</cdr:x>
      <cdr:y>0.09405</cdr:y>
    </cdr:to>
    <cdr:sp macro="" textlink="">
      <cdr:nvSpPr>
        <cdr:cNvPr id="4" name="TextBox 76"/>
        <cdr:cNvSpPr txBox="1"/>
      </cdr:nvSpPr>
      <cdr:spPr>
        <a:xfrm xmlns:a="http://schemas.openxmlformats.org/drawingml/2006/main">
          <a:off x="512846" y="191287"/>
          <a:ext cx="2638625" cy="2599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NZ" sz="800" b="1" dirty="0">
              <a:solidFill>
                <a:schemeClr val="accent3"/>
              </a:solidFill>
            </a:rPr>
            <a:t>PRIORITY FOR IMPOVEMENT</a:t>
          </a:r>
        </a:p>
      </cdr:txBody>
    </cdr:sp>
  </cdr:relSizeAnchor>
  <cdr:relSizeAnchor xmlns:cdr="http://schemas.openxmlformats.org/drawingml/2006/chartDrawing">
    <cdr:from>
      <cdr:x>0.84428</cdr:x>
      <cdr:y>0.03987</cdr:y>
    </cdr:from>
    <cdr:to>
      <cdr:x>0.97359</cdr:x>
      <cdr:y>0.09405</cdr:y>
    </cdr:to>
    <cdr:sp macro="" textlink="">
      <cdr:nvSpPr>
        <cdr:cNvPr id="3" name="TextBox 76"/>
        <cdr:cNvSpPr txBox="1"/>
      </cdr:nvSpPr>
      <cdr:spPr>
        <a:xfrm xmlns:a="http://schemas.openxmlformats.org/drawingml/2006/main">
          <a:off x="6563008" y="191287"/>
          <a:ext cx="1005187" cy="2599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xmlns:a="http://schemas.openxmlformats.org/drawingml/2006/main">
          <a:pPr algn="r"/>
          <a:r>
            <a:rPr lang="en-NZ" sz="800" b="1" dirty="0">
              <a:solidFill>
                <a:schemeClr val="accent4"/>
              </a:solidFill>
            </a:rPr>
            <a:t>STRENGTHS</a:t>
          </a:r>
        </a:p>
      </cdr:txBody>
    </cdr:sp>
  </cdr:relSizeAnchor>
  <cdr:relSizeAnchor xmlns:cdr="http://schemas.openxmlformats.org/drawingml/2006/chartDrawing">
    <cdr:from>
      <cdr:x>0.81119</cdr:x>
      <cdr:y>0.89413</cdr:y>
    </cdr:from>
    <cdr:to>
      <cdr:x>0.96641</cdr:x>
      <cdr:y>0.9483</cdr:y>
    </cdr:to>
    <cdr:sp macro="" textlink="">
      <cdr:nvSpPr>
        <cdr:cNvPr id="6" name="TextBox 76"/>
        <cdr:cNvSpPr txBox="1"/>
      </cdr:nvSpPr>
      <cdr:spPr>
        <a:xfrm xmlns:a="http://schemas.openxmlformats.org/drawingml/2006/main">
          <a:off x="6305783" y="4290176"/>
          <a:ext cx="1206597" cy="259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NZ" sz="800" b="1" dirty="0">
              <a:solidFill>
                <a:schemeClr val="accent5"/>
              </a:solidFill>
            </a:rPr>
            <a:t>MAINTENANCE</a:t>
          </a:r>
        </a:p>
      </cdr:txBody>
    </cdr:sp>
  </cdr:relSizeAnchor>
  <cdr:relSizeAnchor xmlns:cdr="http://schemas.openxmlformats.org/drawingml/2006/chartDrawing">
    <cdr:from>
      <cdr:x>0.06119</cdr:x>
      <cdr:y>0.89686</cdr:y>
    </cdr:from>
    <cdr:to>
      <cdr:x>0.26909</cdr:x>
      <cdr:y>0.95104</cdr:y>
    </cdr:to>
    <cdr:sp macro="" textlink="">
      <cdr:nvSpPr>
        <cdr:cNvPr id="5" name="TextBox 76"/>
        <cdr:cNvSpPr txBox="1"/>
      </cdr:nvSpPr>
      <cdr:spPr>
        <a:xfrm xmlns:a="http://schemas.openxmlformats.org/drawingml/2006/main">
          <a:off x="475686" y="4303274"/>
          <a:ext cx="1616104" cy="2599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NZ" sz="800" b="1" dirty="0">
              <a:solidFill>
                <a:schemeClr val="tx2"/>
              </a:solidFill>
            </a:rPr>
            <a:t>SECONDARY PRIORITY</a:t>
          </a:r>
        </a:p>
      </cdr:txBody>
    </cdr:sp>
  </cdr:relSizeAnchor>
</c:userShapes>
</file>

<file path=ppt/drawings/drawing2.xml><?xml version="1.0" encoding="utf-8"?>
<c:userShapes xmlns:c="http://schemas.openxmlformats.org/drawingml/2006/chart">
  <cdr:relSizeAnchor xmlns:cdr="http://schemas.openxmlformats.org/drawingml/2006/chartDrawing">
    <cdr:from>
      <cdr:x>0.15539</cdr:x>
      <cdr:y>0</cdr:y>
    </cdr:from>
    <cdr:to>
      <cdr:x>0.98087</cdr:x>
      <cdr:y>0.09779</cdr:y>
    </cdr:to>
    <cdr:sp macro="" textlink="">
      <cdr:nvSpPr>
        <cdr:cNvPr id="2" name="TextBox 14"/>
        <cdr:cNvSpPr txBox="1"/>
      </cdr:nvSpPr>
      <cdr:spPr>
        <a:xfrm xmlns:a="http://schemas.openxmlformats.org/drawingml/2006/main">
          <a:off x="442873" y="0"/>
          <a:ext cx="2352682"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pPr algn="ctr"/>
          <a:r>
            <a:rPr lang="en-US" b="1" dirty="0">
              <a:solidFill>
                <a:schemeClr val="tx2"/>
              </a:solidFill>
              <a:latin typeface="Arial"/>
              <a:cs typeface="Arial"/>
            </a:rPr>
            <a:t>FEMALE</a:t>
          </a:r>
          <a:endParaRPr lang="en-US" dirty="0">
            <a:solidFill>
              <a:schemeClr val="tx2"/>
            </a:solidFill>
            <a:latin typeface="Arial"/>
            <a:cs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0.14934</cdr:x>
      <cdr:y>0</cdr:y>
    </cdr:from>
    <cdr:to>
      <cdr:x>0.97482</cdr:x>
      <cdr:y>0.09779</cdr:y>
    </cdr:to>
    <cdr:sp macro="" textlink="">
      <cdr:nvSpPr>
        <cdr:cNvPr id="2" name="TextBox 14"/>
        <cdr:cNvSpPr txBox="1"/>
      </cdr:nvSpPr>
      <cdr:spPr>
        <a:xfrm xmlns:a="http://schemas.openxmlformats.org/drawingml/2006/main">
          <a:off x="425618" y="-1304133"/>
          <a:ext cx="2352682" cy="26160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pPr algn="ctr"/>
          <a:r>
            <a:rPr lang="en-US" b="1" dirty="0">
              <a:solidFill>
                <a:schemeClr val="tx2"/>
              </a:solidFill>
              <a:latin typeface="Arial"/>
              <a:cs typeface="Arial"/>
            </a:rPr>
            <a:t>MALE</a:t>
          </a:r>
          <a:endParaRPr lang="en-US" dirty="0">
            <a:solidFill>
              <a:schemeClr val="tx2"/>
            </a:solidFill>
            <a:latin typeface="Arial"/>
            <a:cs typeface="Aria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0.06597</cdr:x>
      <cdr:y>0.03987</cdr:y>
    </cdr:from>
    <cdr:to>
      <cdr:x>0.40541</cdr:x>
      <cdr:y>0.09405</cdr:y>
    </cdr:to>
    <cdr:sp macro="" textlink="">
      <cdr:nvSpPr>
        <cdr:cNvPr id="4" name="TextBox 76"/>
        <cdr:cNvSpPr txBox="1"/>
      </cdr:nvSpPr>
      <cdr:spPr>
        <a:xfrm xmlns:a="http://schemas.openxmlformats.org/drawingml/2006/main">
          <a:off x="512846" y="191287"/>
          <a:ext cx="2638625" cy="2599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NZ" sz="800" b="1" dirty="0">
              <a:solidFill>
                <a:schemeClr val="accent3"/>
              </a:solidFill>
            </a:rPr>
            <a:t>PRIORITY FOR IMPOVEMENT</a:t>
          </a:r>
        </a:p>
      </cdr:txBody>
    </cdr:sp>
  </cdr:relSizeAnchor>
  <cdr:relSizeAnchor xmlns:cdr="http://schemas.openxmlformats.org/drawingml/2006/chartDrawing">
    <cdr:from>
      <cdr:x>0.84428</cdr:x>
      <cdr:y>0.03987</cdr:y>
    </cdr:from>
    <cdr:to>
      <cdr:x>0.97359</cdr:x>
      <cdr:y>0.09405</cdr:y>
    </cdr:to>
    <cdr:sp macro="" textlink="">
      <cdr:nvSpPr>
        <cdr:cNvPr id="3" name="TextBox 76"/>
        <cdr:cNvSpPr txBox="1"/>
      </cdr:nvSpPr>
      <cdr:spPr>
        <a:xfrm xmlns:a="http://schemas.openxmlformats.org/drawingml/2006/main">
          <a:off x="6563008" y="191287"/>
          <a:ext cx="1005187" cy="2599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xmlns:a="http://schemas.openxmlformats.org/drawingml/2006/main">
          <a:pPr algn="r"/>
          <a:r>
            <a:rPr lang="en-NZ" sz="800" b="1" dirty="0">
              <a:solidFill>
                <a:schemeClr val="accent4"/>
              </a:solidFill>
            </a:rPr>
            <a:t>STRENGTHS</a:t>
          </a:r>
        </a:p>
      </cdr:txBody>
    </cdr:sp>
  </cdr:relSizeAnchor>
  <cdr:relSizeAnchor xmlns:cdr="http://schemas.openxmlformats.org/drawingml/2006/chartDrawing">
    <cdr:from>
      <cdr:x>0.81119</cdr:x>
      <cdr:y>0.89413</cdr:y>
    </cdr:from>
    <cdr:to>
      <cdr:x>0.96641</cdr:x>
      <cdr:y>0.9483</cdr:y>
    </cdr:to>
    <cdr:sp macro="" textlink="">
      <cdr:nvSpPr>
        <cdr:cNvPr id="6" name="TextBox 76"/>
        <cdr:cNvSpPr txBox="1"/>
      </cdr:nvSpPr>
      <cdr:spPr>
        <a:xfrm xmlns:a="http://schemas.openxmlformats.org/drawingml/2006/main">
          <a:off x="6305783" y="4290176"/>
          <a:ext cx="1206597" cy="259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NZ" sz="800" b="1" dirty="0">
              <a:solidFill>
                <a:schemeClr val="accent5"/>
              </a:solidFill>
            </a:rPr>
            <a:t>MAINTENANCE</a:t>
          </a:r>
        </a:p>
      </cdr:txBody>
    </cdr:sp>
  </cdr:relSizeAnchor>
  <cdr:relSizeAnchor xmlns:cdr="http://schemas.openxmlformats.org/drawingml/2006/chartDrawing">
    <cdr:from>
      <cdr:x>0.06119</cdr:x>
      <cdr:y>0.89686</cdr:y>
    </cdr:from>
    <cdr:to>
      <cdr:x>0.26909</cdr:x>
      <cdr:y>0.95104</cdr:y>
    </cdr:to>
    <cdr:sp macro="" textlink="">
      <cdr:nvSpPr>
        <cdr:cNvPr id="5" name="TextBox 76"/>
        <cdr:cNvSpPr txBox="1"/>
      </cdr:nvSpPr>
      <cdr:spPr>
        <a:xfrm xmlns:a="http://schemas.openxmlformats.org/drawingml/2006/main">
          <a:off x="475686" y="4303274"/>
          <a:ext cx="1616104" cy="2599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NZ" sz="800" b="1" dirty="0">
              <a:solidFill>
                <a:schemeClr val="tx2"/>
              </a:solidFill>
            </a:rPr>
            <a:t>SECONDARY PRIORITY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BF970-B6F6-4E63-9E2F-30B125C02A18}" type="datetimeFigureOut">
              <a:rPr lang="en-NZ" smtClean="0"/>
              <a:t>17/07/2020</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F9618-DC7C-403D-AFC7-FA0365849995}" type="slidenum">
              <a:rPr lang="en-NZ" smtClean="0"/>
              <a:t>‹#›</a:t>
            </a:fld>
            <a:endParaRPr lang="en-NZ" dirty="0"/>
          </a:p>
        </p:txBody>
      </p:sp>
    </p:spTree>
    <p:extLst>
      <p:ext uri="{BB962C8B-B14F-4D97-AF65-F5344CB8AC3E}">
        <p14:creationId xmlns:p14="http://schemas.microsoft.com/office/powerpoint/2010/main" val="3634960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A67B1-2999-43BA-BB5E-59C7FE877F07}"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409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Date Placeholder 3">
            <a:extLst>
              <a:ext uri="{FF2B5EF4-FFF2-40B4-BE49-F238E27FC236}">
                <a16:creationId xmlns:a16="http://schemas.microsoft.com/office/drawing/2014/main" id="{B3586195-AD2E-2042-91AC-3A53CDE0A61B}"/>
              </a:ext>
            </a:extLst>
          </p:cNvPr>
          <p:cNvSpPr txBox="1">
            <a:spLocks/>
          </p:cNvSpPr>
          <p:nvPr userDrawn="1"/>
        </p:nvSpPr>
        <p:spPr>
          <a:xfrm>
            <a:off x="504000" y="6372000"/>
            <a:ext cx="2743200" cy="226591"/>
          </a:xfrm>
          <a:prstGeom prst="rect">
            <a:avLst/>
          </a:prstGeom>
        </p:spPr>
        <p:txBody>
          <a:bodyPr lIns="36000" tIns="36000" rIns="36000" bIns="360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dirty="0">
                <a:solidFill>
                  <a:srgbClr val="808282"/>
                </a:solidFill>
                <a:latin typeface="Barlow" pitchFamily="2" charset="77"/>
              </a:rPr>
              <a:t>© Sport New Zealand</a:t>
            </a:r>
          </a:p>
        </p:txBody>
      </p:sp>
      <p:sp>
        <p:nvSpPr>
          <p:cNvPr id="13" name="Slide Number Placeholder 5">
            <a:extLst>
              <a:ext uri="{FF2B5EF4-FFF2-40B4-BE49-F238E27FC236}">
                <a16:creationId xmlns:a16="http://schemas.microsoft.com/office/drawing/2014/main" id="{5A9A28DD-3627-764F-8B17-7137D0B3A0D7}"/>
              </a:ext>
            </a:extLst>
          </p:cNvPr>
          <p:cNvSpPr txBox="1">
            <a:spLocks/>
          </p:cNvSpPr>
          <p:nvPr userDrawn="1"/>
        </p:nvSpPr>
        <p:spPr>
          <a:xfrm>
            <a:off x="9490553" y="6372000"/>
            <a:ext cx="2160000" cy="241980"/>
          </a:xfrm>
          <a:prstGeom prst="rect">
            <a:avLst/>
          </a:prstGeom>
        </p:spPr>
        <p:txBody>
          <a:bodyPr vert="horz" wrap="square" lIns="36000" tIns="36000" rIns="36000" bIns="36000" rtlCol="0" anchor="t" anchorCtr="0">
            <a:spAutoFit/>
          </a:bodyPr>
          <a:lstStyle>
            <a:defPPr>
              <a:defRPr lang="en-US"/>
            </a:defPPr>
            <a:lvl1pPr marL="0" algn="r" defTabSz="914400" rtl="0" eaLnBrk="1" latinLnBrk="0" hangingPunct="1">
              <a:defRPr lang="en-US" sz="18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F29105-26A0-7E44-9DD2-E28ED32D21CF}" type="slidenum">
              <a:rPr lang="en-NZ" sz="1100" b="1" i="0" smtClean="0">
                <a:solidFill>
                  <a:srgbClr val="BE1D37"/>
                </a:solidFill>
                <a:latin typeface="Barlow" pitchFamily="2" charset="77"/>
              </a:rPr>
              <a:pPr/>
              <a:t>‹#›</a:t>
            </a:fld>
            <a:endParaRPr lang="en-NZ" sz="1100" b="1" i="0" dirty="0">
              <a:solidFill>
                <a:srgbClr val="BE1D37"/>
              </a:solidFill>
              <a:latin typeface="Barlow" pitchFamily="2" charset="77"/>
            </a:endParaRPr>
          </a:p>
        </p:txBody>
      </p:sp>
      <p:cxnSp>
        <p:nvCxnSpPr>
          <p:cNvPr id="14" name="Straight Connector 13">
            <a:extLst>
              <a:ext uri="{FF2B5EF4-FFF2-40B4-BE49-F238E27FC236}">
                <a16:creationId xmlns:a16="http://schemas.microsoft.com/office/drawing/2014/main" id="{62AE3300-F970-F84C-8251-6B4D84180741}"/>
              </a:ext>
            </a:extLst>
          </p:cNvPr>
          <p:cNvCxnSpPr>
            <a:cxnSpLocks/>
          </p:cNvCxnSpPr>
          <p:nvPr userDrawn="1"/>
        </p:nvCxnSpPr>
        <p:spPr>
          <a:xfrm>
            <a:off x="504000" y="6264000"/>
            <a:ext cx="11160000" cy="0"/>
          </a:xfrm>
          <a:prstGeom prst="line">
            <a:avLst/>
          </a:prstGeom>
          <a:ln w="12700">
            <a:solidFill>
              <a:srgbClr val="BE1D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10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639783-B4E8-6F4D-821D-82971131A6E0}" type="datetimeFigureOut">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F29105-26A0-7E44-9DD2-E28ED32D21CF}" type="slidenum">
              <a:rPr lang="en-US" smtClean="0"/>
              <a:t>‹#›</a:t>
            </a:fld>
            <a:endParaRPr lang="en-US" dirty="0"/>
          </a:p>
        </p:txBody>
      </p:sp>
    </p:spTree>
    <p:extLst>
      <p:ext uri="{BB962C8B-B14F-4D97-AF65-F5344CB8AC3E}">
        <p14:creationId xmlns:p14="http://schemas.microsoft.com/office/powerpoint/2010/main" val="873354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639783-B4E8-6F4D-821D-82971131A6E0}" type="datetimeFigureOut">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F29105-26A0-7E44-9DD2-E28ED32D21CF}" type="slidenum">
              <a:rPr lang="en-US" smtClean="0"/>
              <a:t>‹#›</a:t>
            </a:fld>
            <a:endParaRPr lang="en-US" dirty="0"/>
          </a:p>
        </p:txBody>
      </p:sp>
    </p:spTree>
    <p:extLst>
      <p:ext uri="{BB962C8B-B14F-4D97-AF65-F5344CB8AC3E}">
        <p14:creationId xmlns:p14="http://schemas.microsoft.com/office/powerpoint/2010/main" val="413765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pic>
        <p:nvPicPr>
          <p:cNvPr id="6" name="Picture 5" descr="Purple Stri.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308864" cy="6858000"/>
          </a:xfrm>
          <a:prstGeom prst="rect">
            <a:avLst/>
          </a:prstGeom>
        </p:spPr>
      </p:pic>
      <p:sp>
        <p:nvSpPr>
          <p:cNvPr id="10" name="Title 8"/>
          <p:cNvSpPr>
            <a:spLocks noGrp="1"/>
          </p:cNvSpPr>
          <p:nvPr>
            <p:ph type="title"/>
          </p:nvPr>
        </p:nvSpPr>
        <p:spPr>
          <a:xfrm>
            <a:off x="792480" y="484836"/>
            <a:ext cx="10888896" cy="571500"/>
          </a:xfrm>
        </p:spPr>
        <p:txBody>
          <a:bodyPr/>
          <a:lstStyle>
            <a:lvl1pPr>
              <a:defRPr sz="2600" baseline="0">
                <a:solidFill>
                  <a:schemeClr val="tx2"/>
                </a:solidFill>
              </a:defRPr>
            </a:lvl1pPr>
          </a:lstStyle>
          <a:p>
            <a:r>
              <a:rPr lang="en-US" dirty="0"/>
              <a:t>Click to edit Master title style</a:t>
            </a:r>
          </a:p>
        </p:txBody>
      </p:sp>
      <p:sp>
        <p:nvSpPr>
          <p:cNvPr id="11" name="Text Placeholder 2"/>
          <p:cNvSpPr>
            <a:spLocks noGrp="1"/>
          </p:cNvSpPr>
          <p:nvPr>
            <p:ph type="body" idx="13" hasCustomPrompt="1"/>
          </p:nvPr>
        </p:nvSpPr>
        <p:spPr>
          <a:xfrm>
            <a:off x="792480" y="1197038"/>
            <a:ext cx="10880429" cy="315118"/>
          </a:xfrm>
        </p:spPr>
        <p:txBody>
          <a:bodyPr tIns="0" bIns="0"/>
          <a:lstStyle>
            <a:lvl1pPr marL="0" indent="0">
              <a:spcBef>
                <a:spcPts val="0"/>
              </a:spcBef>
              <a:buNone/>
              <a:defRPr sz="12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Footer Placeholder 1"/>
          <p:cNvSpPr>
            <a:spLocks noGrp="1"/>
          </p:cNvSpPr>
          <p:nvPr>
            <p:ph type="ftr" sz="quarter" idx="15"/>
          </p:nvPr>
        </p:nvSpPr>
        <p:spPr>
          <a:xfrm>
            <a:off x="317389" y="6229640"/>
            <a:ext cx="10871200" cy="628361"/>
          </a:xfrm>
          <a:prstGeom prst="rect">
            <a:avLst/>
          </a:prstGeom>
        </p:spPr>
        <p:txBody>
          <a:bodyPr anchor="b"/>
          <a:lstStyle>
            <a:lvl1pPr marL="0" marR="0" indent="0" algn="l" defTabSz="914400" rtl="0" eaLnBrk="1" fontAlgn="base" latinLnBrk="0" hangingPunct="1">
              <a:lnSpc>
                <a:spcPct val="100000"/>
              </a:lnSpc>
              <a:spcBef>
                <a:spcPts val="60"/>
              </a:spcBef>
              <a:spcAft>
                <a:spcPct val="0"/>
              </a:spcAft>
              <a:buClrTx/>
              <a:buSzTx/>
              <a:buFontTx/>
              <a:buNone/>
              <a:tabLst/>
              <a:defRPr sz="800"/>
            </a:lvl1pPr>
          </a:lstStyle>
          <a:p>
            <a:r>
              <a:rPr lang="en-US" dirty="0"/>
              <a:t>Click to edit text</a:t>
            </a:r>
          </a:p>
        </p:txBody>
      </p:sp>
    </p:spTree>
    <p:extLst>
      <p:ext uri="{BB962C8B-B14F-4D97-AF65-F5344CB8AC3E}">
        <p14:creationId xmlns:p14="http://schemas.microsoft.com/office/powerpoint/2010/main" val="387911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N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031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1D1D-CF84-EE4A-9161-DB6FC4D4D6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E45368-4B5E-2D4E-9BDC-9D4BEBBA9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C0E53C-C928-0F4A-A5AA-E104E48B41B7}"/>
              </a:ext>
            </a:extLst>
          </p:cNvPr>
          <p:cNvSpPr>
            <a:spLocks noGrp="1"/>
          </p:cNvSpPr>
          <p:nvPr>
            <p:ph type="dt" sz="half" idx="10"/>
          </p:nvPr>
        </p:nvSpPr>
        <p:spPr/>
        <p:txBody>
          <a:bodyPr/>
          <a:lstStyle/>
          <a:p>
            <a:fld id="{96BF8599-2095-5649-91FD-B36E91D57061}" type="datetimeFigureOut">
              <a:rPr lang="en-US" smtClean="0"/>
              <a:t>7/17/2020</a:t>
            </a:fld>
            <a:endParaRPr lang="en-US" dirty="0"/>
          </a:p>
        </p:txBody>
      </p:sp>
      <p:sp>
        <p:nvSpPr>
          <p:cNvPr id="5" name="Footer Placeholder 4">
            <a:extLst>
              <a:ext uri="{FF2B5EF4-FFF2-40B4-BE49-F238E27FC236}">
                <a16:creationId xmlns:a16="http://schemas.microsoft.com/office/drawing/2014/main" id="{EC6E3A95-E2B1-E140-9213-9FA4BDB561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EBCC7A-B963-8749-BB4E-911F356B1006}"/>
              </a:ext>
            </a:extLst>
          </p:cNvPr>
          <p:cNvSpPr>
            <a:spLocks noGrp="1"/>
          </p:cNvSpPr>
          <p:nvPr>
            <p:ph type="sldNum" sz="quarter" idx="12"/>
          </p:nvPr>
        </p:nvSpPr>
        <p:spPr/>
        <p:txBody>
          <a:bodyPr/>
          <a:lstStyle/>
          <a:p>
            <a:fld id="{D82853F9-FE86-1E40-81E2-4049C65DFA84}" type="slidenum">
              <a:rPr lang="en-US" smtClean="0"/>
              <a:t>‹#›</a:t>
            </a:fld>
            <a:endParaRPr lang="en-US" dirty="0"/>
          </a:p>
        </p:txBody>
      </p:sp>
    </p:spTree>
    <p:extLst>
      <p:ext uri="{BB962C8B-B14F-4D97-AF65-F5344CB8AC3E}">
        <p14:creationId xmlns:p14="http://schemas.microsoft.com/office/powerpoint/2010/main" val="521760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058F-E36B-234C-866D-EB519B1152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2B3D9-67DA-4647-8939-90235355AA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A77C9-5B36-7D46-85D5-7FD0A4367B2F}"/>
              </a:ext>
            </a:extLst>
          </p:cNvPr>
          <p:cNvSpPr>
            <a:spLocks noGrp="1"/>
          </p:cNvSpPr>
          <p:nvPr>
            <p:ph type="dt" sz="half" idx="10"/>
          </p:nvPr>
        </p:nvSpPr>
        <p:spPr/>
        <p:txBody>
          <a:bodyPr/>
          <a:lstStyle/>
          <a:p>
            <a:fld id="{96BF8599-2095-5649-91FD-B36E91D57061}" type="datetimeFigureOut">
              <a:rPr lang="en-US" smtClean="0"/>
              <a:t>7/17/2020</a:t>
            </a:fld>
            <a:endParaRPr lang="en-US" dirty="0"/>
          </a:p>
        </p:txBody>
      </p:sp>
      <p:sp>
        <p:nvSpPr>
          <p:cNvPr id="5" name="Footer Placeholder 4">
            <a:extLst>
              <a:ext uri="{FF2B5EF4-FFF2-40B4-BE49-F238E27FC236}">
                <a16:creationId xmlns:a16="http://schemas.microsoft.com/office/drawing/2014/main" id="{BDD39F0D-2357-6547-8C32-1DA8B9CBC3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FDFC5A-72D3-E54D-B76D-9A8845D76953}"/>
              </a:ext>
            </a:extLst>
          </p:cNvPr>
          <p:cNvSpPr>
            <a:spLocks noGrp="1"/>
          </p:cNvSpPr>
          <p:nvPr>
            <p:ph type="sldNum" sz="quarter" idx="12"/>
          </p:nvPr>
        </p:nvSpPr>
        <p:spPr/>
        <p:txBody>
          <a:bodyPr/>
          <a:lstStyle/>
          <a:p>
            <a:fld id="{D82853F9-FE86-1E40-81E2-4049C65DFA84}" type="slidenum">
              <a:rPr lang="en-US" smtClean="0"/>
              <a:t>‹#›</a:t>
            </a:fld>
            <a:endParaRPr lang="en-US" dirty="0"/>
          </a:p>
        </p:txBody>
      </p:sp>
    </p:spTree>
    <p:extLst>
      <p:ext uri="{BB962C8B-B14F-4D97-AF65-F5344CB8AC3E}">
        <p14:creationId xmlns:p14="http://schemas.microsoft.com/office/powerpoint/2010/main" val="146976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A8481-E76C-484A-8A5A-46CED8C01F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E28BB8-C9F5-EC42-8510-0CDE11746C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E5E083-A719-DE40-AAAE-68134E3F9711}"/>
              </a:ext>
            </a:extLst>
          </p:cNvPr>
          <p:cNvSpPr>
            <a:spLocks noGrp="1"/>
          </p:cNvSpPr>
          <p:nvPr>
            <p:ph type="dt" sz="half" idx="10"/>
          </p:nvPr>
        </p:nvSpPr>
        <p:spPr/>
        <p:txBody>
          <a:bodyPr/>
          <a:lstStyle/>
          <a:p>
            <a:fld id="{96BF8599-2095-5649-91FD-B36E91D57061}" type="datetimeFigureOut">
              <a:rPr lang="en-US" smtClean="0"/>
              <a:t>7/17/2020</a:t>
            </a:fld>
            <a:endParaRPr lang="en-US" dirty="0"/>
          </a:p>
        </p:txBody>
      </p:sp>
      <p:sp>
        <p:nvSpPr>
          <p:cNvPr id="5" name="Footer Placeholder 4">
            <a:extLst>
              <a:ext uri="{FF2B5EF4-FFF2-40B4-BE49-F238E27FC236}">
                <a16:creationId xmlns:a16="http://schemas.microsoft.com/office/drawing/2014/main" id="{339364F6-78B0-234A-A04D-E13A8F3B8D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E6C87B-CC78-1740-B678-5DFE92DB5F3B}"/>
              </a:ext>
            </a:extLst>
          </p:cNvPr>
          <p:cNvSpPr>
            <a:spLocks noGrp="1"/>
          </p:cNvSpPr>
          <p:nvPr>
            <p:ph type="sldNum" sz="quarter" idx="12"/>
          </p:nvPr>
        </p:nvSpPr>
        <p:spPr/>
        <p:txBody>
          <a:bodyPr/>
          <a:lstStyle/>
          <a:p>
            <a:fld id="{D82853F9-FE86-1E40-81E2-4049C65DFA84}" type="slidenum">
              <a:rPr lang="en-US" smtClean="0"/>
              <a:t>‹#›</a:t>
            </a:fld>
            <a:endParaRPr lang="en-US" dirty="0"/>
          </a:p>
        </p:txBody>
      </p:sp>
    </p:spTree>
    <p:extLst>
      <p:ext uri="{BB962C8B-B14F-4D97-AF65-F5344CB8AC3E}">
        <p14:creationId xmlns:p14="http://schemas.microsoft.com/office/powerpoint/2010/main" val="468117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D1D77-6738-A74E-8B62-7BD9389E62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0060AE-8DCC-3D4D-8D7B-7A879E8283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29139A-A9F9-C64E-B0EB-461E400553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5B63A5-449F-704C-AD95-03BE5D77347A}"/>
              </a:ext>
            </a:extLst>
          </p:cNvPr>
          <p:cNvSpPr>
            <a:spLocks noGrp="1"/>
          </p:cNvSpPr>
          <p:nvPr>
            <p:ph type="dt" sz="half" idx="10"/>
          </p:nvPr>
        </p:nvSpPr>
        <p:spPr/>
        <p:txBody>
          <a:bodyPr/>
          <a:lstStyle/>
          <a:p>
            <a:fld id="{96BF8599-2095-5649-91FD-B36E91D57061}" type="datetimeFigureOut">
              <a:rPr lang="en-US" smtClean="0"/>
              <a:t>7/17/2020</a:t>
            </a:fld>
            <a:endParaRPr lang="en-US" dirty="0"/>
          </a:p>
        </p:txBody>
      </p:sp>
      <p:sp>
        <p:nvSpPr>
          <p:cNvPr id="6" name="Footer Placeholder 5">
            <a:extLst>
              <a:ext uri="{FF2B5EF4-FFF2-40B4-BE49-F238E27FC236}">
                <a16:creationId xmlns:a16="http://schemas.microsoft.com/office/drawing/2014/main" id="{FA914ABD-E91C-E245-BDFA-6D2AE560AA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887B08-4688-714D-B8BA-064FC6BFE801}"/>
              </a:ext>
            </a:extLst>
          </p:cNvPr>
          <p:cNvSpPr>
            <a:spLocks noGrp="1"/>
          </p:cNvSpPr>
          <p:nvPr>
            <p:ph type="sldNum" sz="quarter" idx="12"/>
          </p:nvPr>
        </p:nvSpPr>
        <p:spPr/>
        <p:txBody>
          <a:bodyPr/>
          <a:lstStyle/>
          <a:p>
            <a:fld id="{D82853F9-FE86-1E40-81E2-4049C65DFA84}" type="slidenum">
              <a:rPr lang="en-US" smtClean="0"/>
              <a:t>‹#›</a:t>
            </a:fld>
            <a:endParaRPr lang="en-US" dirty="0"/>
          </a:p>
        </p:txBody>
      </p:sp>
    </p:spTree>
    <p:extLst>
      <p:ext uri="{BB962C8B-B14F-4D97-AF65-F5344CB8AC3E}">
        <p14:creationId xmlns:p14="http://schemas.microsoft.com/office/powerpoint/2010/main" val="3490147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14A31-55B5-A342-811C-42ADE1823F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85872A-8ED5-1B49-B24C-95EB4FB33F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695B49-7709-804E-A910-EA4033C499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FBF64C-C13E-A545-976A-413FFE659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ECA6CE-F0EC-F146-ADE7-6EEE4315E6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32353A-A966-2E49-9BAC-968908BC072C}"/>
              </a:ext>
            </a:extLst>
          </p:cNvPr>
          <p:cNvSpPr>
            <a:spLocks noGrp="1"/>
          </p:cNvSpPr>
          <p:nvPr>
            <p:ph type="dt" sz="half" idx="10"/>
          </p:nvPr>
        </p:nvSpPr>
        <p:spPr/>
        <p:txBody>
          <a:bodyPr/>
          <a:lstStyle/>
          <a:p>
            <a:fld id="{96BF8599-2095-5649-91FD-B36E91D57061}" type="datetimeFigureOut">
              <a:rPr lang="en-US" smtClean="0"/>
              <a:t>7/17/2020</a:t>
            </a:fld>
            <a:endParaRPr lang="en-US" dirty="0"/>
          </a:p>
        </p:txBody>
      </p:sp>
      <p:sp>
        <p:nvSpPr>
          <p:cNvPr id="8" name="Footer Placeholder 7">
            <a:extLst>
              <a:ext uri="{FF2B5EF4-FFF2-40B4-BE49-F238E27FC236}">
                <a16:creationId xmlns:a16="http://schemas.microsoft.com/office/drawing/2014/main" id="{12F27C26-FE9A-E143-98C6-F6B0B28E15E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D6EEDAF-D300-EA4D-AEC8-B28E277E0263}"/>
              </a:ext>
            </a:extLst>
          </p:cNvPr>
          <p:cNvSpPr>
            <a:spLocks noGrp="1"/>
          </p:cNvSpPr>
          <p:nvPr>
            <p:ph type="sldNum" sz="quarter" idx="12"/>
          </p:nvPr>
        </p:nvSpPr>
        <p:spPr/>
        <p:txBody>
          <a:bodyPr/>
          <a:lstStyle/>
          <a:p>
            <a:fld id="{D82853F9-FE86-1E40-81E2-4049C65DFA84}" type="slidenum">
              <a:rPr lang="en-US" smtClean="0"/>
              <a:t>‹#›</a:t>
            </a:fld>
            <a:endParaRPr lang="en-US" dirty="0"/>
          </a:p>
        </p:txBody>
      </p:sp>
    </p:spTree>
    <p:extLst>
      <p:ext uri="{BB962C8B-B14F-4D97-AF65-F5344CB8AC3E}">
        <p14:creationId xmlns:p14="http://schemas.microsoft.com/office/powerpoint/2010/main" val="1399891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A6342-796E-6044-A810-759993DD85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ADEF75-56D9-094B-87E4-4C70727C4811}"/>
              </a:ext>
            </a:extLst>
          </p:cNvPr>
          <p:cNvSpPr>
            <a:spLocks noGrp="1"/>
          </p:cNvSpPr>
          <p:nvPr>
            <p:ph type="dt" sz="half" idx="10"/>
          </p:nvPr>
        </p:nvSpPr>
        <p:spPr/>
        <p:txBody>
          <a:bodyPr/>
          <a:lstStyle/>
          <a:p>
            <a:fld id="{96BF8599-2095-5649-91FD-B36E91D57061}" type="datetimeFigureOut">
              <a:rPr lang="en-US" smtClean="0"/>
              <a:t>7/17/2020</a:t>
            </a:fld>
            <a:endParaRPr lang="en-US" dirty="0"/>
          </a:p>
        </p:txBody>
      </p:sp>
      <p:sp>
        <p:nvSpPr>
          <p:cNvPr id="4" name="Footer Placeholder 3">
            <a:extLst>
              <a:ext uri="{FF2B5EF4-FFF2-40B4-BE49-F238E27FC236}">
                <a16:creationId xmlns:a16="http://schemas.microsoft.com/office/drawing/2014/main" id="{F7FB5191-4486-B949-B40D-0B18DCC5356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7332E0-6C69-FA41-B24C-7491CB2EF4A8}"/>
              </a:ext>
            </a:extLst>
          </p:cNvPr>
          <p:cNvSpPr>
            <a:spLocks noGrp="1"/>
          </p:cNvSpPr>
          <p:nvPr>
            <p:ph type="sldNum" sz="quarter" idx="12"/>
          </p:nvPr>
        </p:nvSpPr>
        <p:spPr/>
        <p:txBody>
          <a:bodyPr/>
          <a:lstStyle/>
          <a:p>
            <a:fld id="{D82853F9-FE86-1E40-81E2-4049C65DFA84}" type="slidenum">
              <a:rPr lang="en-US" smtClean="0"/>
              <a:t>‹#›</a:t>
            </a:fld>
            <a:endParaRPr lang="en-US" dirty="0"/>
          </a:p>
        </p:txBody>
      </p:sp>
    </p:spTree>
    <p:extLst>
      <p:ext uri="{BB962C8B-B14F-4D97-AF65-F5344CB8AC3E}">
        <p14:creationId xmlns:p14="http://schemas.microsoft.com/office/powerpoint/2010/main" val="232338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639783-B4E8-6F4D-821D-82971131A6E0}" type="datetimeFigureOut">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F29105-26A0-7E44-9DD2-E28ED32D21CF}" type="slidenum">
              <a:rPr lang="en-US" smtClean="0"/>
              <a:t>‹#›</a:t>
            </a:fld>
            <a:endParaRPr lang="en-US" dirty="0"/>
          </a:p>
        </p:txBody>
      </p:sp>
    </p:spTree>
    <p:extLst>
      <p:ext uri="{BB962C8B-B14F-4D97-AF65-F5344CB8AC3E}">
        <p14:creationId xmlns:p14="http://schemas.microsoft.com/office/powerpoint/2010/main" val="1033113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9FCBB5-CD12-824A-9A6B-5040BBC0C26A}"/>
              </a:ext>
            </a:extLst>
          </p:cNvPr>
          <p:cNvSpPr>
            <a:spLocks noGrp="1"/>
          </p:cNvSpPr>
          <p:nvPr>
            <p:ph type="dt" sz="half" idx="10"/>
          </p:nvPr>
        </p:nvSpPr>
        <p:spPr/>
        <p:txBody>
          <a:bodyPr/>
          <a:lstStyle/>
          <a:p>
            <a:fld id="{96BF8599-2095-5649-91FD-B36E91D57061}" type="datetimeFigureOut">
              <a:rPr lang="en-US" smtClean="0"/>
              <a:t>7/17/2020</a:t>
            </a:fld>
            <a:endParaRPr lang="en-US" dirty="0"/>
          </a:p>
        </p:txBody>
      </p:sp>
      <p:sp>
        <p:nvSpPr>
          <p:cNvPr id="3" name="Footer Placeholder 2">
            <a:extLst>
              <a:ext uri="{FF2B5EF4-FFF2-40B4-BE49-F238E27FC236}">
                <a16:creationId xmlns:a16="http://schemas.microsoft.com/office/drawing/2014/main" id="{85227F95-BFA1-8E49-9A58-97F6B8B93FA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3A93EB7-F3BB-0542-97E5-88DDA1892D4E}"/>
              </a:ext>
            </a:extLst>
          </p:cNvPr>
          <p:cNvSpPr>
            <a:spLocks noGrp="1"/>
          </p:cNvSpPr>
          <p:nvPr>
            <p:ph type="sldNum" sz="quarter" idx="12"/>
          </p:nvPr>
        </p:nvSpPr>
        <p:spPr/>
        <p:txBody>
          <a:bodyPr/>
          <a:lstStyle/>
          <a:p>
            <a:fld id="{D82853F9-FE86-1E40-81E2-4049C65DFA84}" type="slidenum">
              <a:rPr lang="en-US" smtClean="0"/>
              <a:t>‹#›</a:t>
            </a:fld>
            <a:endParaRPr lang="en-US" dirty="0"/>
          </a:p>
        </p:txBody>
      </p:sp>
    </p:spTree>
    <p:extLst>
      <p:ext uri="{BB962C8B-B14F-4D97-AF65-F5344CB8AC3E}">
        <p14:creationId xmlns:p14="http://schemas.microsoft.com/office/powerpoint/2010/main" val="1468213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91CB-BE7E-3F4C-92A9-C4EFC8222F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86E6CE-BEB2-1644-9BFB-16D2E1B73E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11E742-830B-4D4A-97B3-102CD8376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A87E46-5376-814E-BEC0-7673873F7BBC}"/>
              </a:ext>
            </a:extLst>
          </p:cNvPr>
          <p:cNvSpPr>
            <a:spLocks noGrp="1"/>
          </p:cNvSpPr>
          <p:nvPr>
            <p:ph type="dt" sz="half" idx="10"/>
          </p:nvPr>
        </p:nvSpPr>
        <p:spPr/>
        <p:txBody>
          <a:bodyPr/>
          <a:lstStyle/>
          <a:p>
            <a:fld id="{96BF8599-2095-5649-91FD-B36E91D57061}" type="datetimeFigureOut">
              <a:rPr lang="en-US" smtClean="0"/>
              <a:t>7/17/2020</a:t>
            </a:fld>
            <a:endParaRPr lang="en-US" dirty="0"/>
          </a:p>
        </p:txBody>
      </p:sp>
      <p:sp>
        <p:nvSpPr>
          <p:cNvPr id="6" name="Footer Placeholder 5">
            <a:extLst>
              <a:ext uri="{FF2B5EF4-FFF2-40B4-BE49-F238E27FC236}">
                <a16:creationId xmlns:a16="http://schemas.microsoft.com/office/drawing/2014/main" id="{9BDE11F1-48F5-EF45-A869-3308D5B9C9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E5D83C-6907-A94E-AF54-3F606177D798}"/>
              </a:ext>
            </a:extLst>
          </p:cNvPr>
          <p:cNvSpPr>
            <a:spLocks noGrp="1"/>
          </p:cNvSpPr>
          <p:nvPr>
            <p:ph type="sldNum" sz="quarter" idx="12"/>
          </p:nvPr>
        </p:nvSpPr>
        <p:spPr/>
        <p:txBody>
          <a:bodyPr/>
          <a:lstStyle/>
          <a:p>
            <a:fld id="{D82853F9-FE86-1E40-81E2-4049C65DFA84}" type="slidenum">
              <a:rPr lang="en-US" smtClean="0"/>
              <a:t>‹#›</a:t>
            </a:fld>
            <a:endParaRPr lang="en-US" dirty="0"/>
          </a:p>
        </p:txBody>
      </p:sp>
    </p:spTree>
    <p:extLst>
      <p:ext uri="{BB962C8B-B14F-4D97-AF65-F5344CB8AC3E}">
        <p14:creationId xmlns:p14="http://schemas.microsoft.com/office/powerpoint/2010/main" val="3553165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749ED-E5F9-F74D-8FE6-286564A278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D00F6A-2FE4-DF48-A85D-2272F476FF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66037DB-1346-B94E-8C60-60458489E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BD3137-0A02-2248-9485-1FF17A40978B}"/>
              </a:ext>
            </a:extLst>
          </p:cNvPr>
          <p:cNvSpPr>
            <a:spLocks noGrp="1"/>
          </p:cNvSpPr>
          <p:nvPr>
            <p:ph type="dt" sz="half" idx="10"/>
          </p:nvPr>
        </p:nvSpPr>
        <p:spPr/>
        <p:txBody>
          <a:bodyPr/>
          <a:lstStyle/>
          <a:p>
            <a:fld id="{96BF8599-2095-5649-91FD-B36E91D57061}" type="datetimeFigureOut">
              <a:rPr lang="en-US" smtClean="0"/>
              <a:t>7/17/2020</a:t>
            </a:fld>
            <a:endParaRPr lang="en-US" dirty="0"/>
          </a:p>
        </p:txBody>
      </p:sp>
      <p:sp>
        <p:nvSpPr>
          <p:cNvPr id="6" name="Footer Placeholder 5">
            <a:extLst>
              <a:ext uri="{FF2B5EF4-FFF2-40B4-BE49-F238E27FC236}">
                <a16:creationId xmlns:a16="http://schemas.microsoft.com/office/drawing/2014/main" id="{23A4498E-95C3-4C49-9159-67D153F6E7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242669-1D42-1048-A27E-52529A8E76EA}"/>
              </a:ext>
            </a:extLst>
          </p:cNvPr>
          <p:cNvSpPr>
            <a:spLocks noGrp="1"/>
          </p:cNvSpPr>
          <p:nvPr>
            <p:ph type="sldNum" sz="quarter" idx="12"/>
          </p:nvPr>
        </p:nvSpPr>
        <p:spPr/>
        <p:txBody>
          <a:bodyPr/>
          <a:lstStyle/>
          <a:p>
            <a:fld id="{D82853F9-FE86-1E40-81E2-4049C65DFA84}" type="slidenum">
              <a:rPr lang="en-US" smtClean="0"/>
              <a:t>‹#›</a:t>
            </a:fld>
            <a:endParaRPr lang="en-US" dirty="0"/>
          </a:p>
        </p:txBody>
      </p:sp>
    </p:spTree>
    <p:extLst>
      <p:ext uri="{BB962C8B-B14F-4D97-AF65-F5344CB8AC3E}">
        <p14:creationId xmlns:p14="http://schemas.microsoft.com/office/powerpoint/2010/main" val="1607594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8482-B5A7-6E4D-862F-FFC9A27DB1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92C822-B9F4-5440-B225-8E104F0B92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B9E28-B070-E747-BA8C-B4DA450328D1}"/>
              </a:ext>
            </a:extLst>
          </p:cNvPr>
          <p:cNvSpPr>
            <a:spLocks noGrp="1"/>
          </p:cNvSpPr>
          <p:nvPr>
            <p:ph type="dt" sz="half" idx="10"/>
          </p:nvPr>
        </p:nvSpPr>
        <p:spPr/>
        <p:txBody>
          <a:bodyPr/>
          <a:lstStyle/>
          <a:p>
            <a:fld id="{96BF8599-2095-5649-91FD-B36E91D57061}" type="datetimeFigureOut">
              <a:rPr lang="en-US" smtClean="0"/>
              <a:t>7/17/2020</a:t>
            </a:fld>
            <a:endParaRPr lang="en-US" dirty="0"/>
          </a:p>
        </p:txBody>
      </p:sp>
      <p:sp>
        <p:nvSpPr>
          <p:cNvPr id="5" name="Footer Placeholder 4">
            <a:extLst>
              <a:ext uri="{FF2B5EF4-FFF2-40B4-BE49-F238E27FC236}">
                <a16:creationId xmlns:a16="http://schemas.microsoft.com/office/drawing/2014/main" id="{98B881FB-A82F-C044-96CF-DD81786891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AF6712-BC63-A34B-812A-6E2FF5CBFEB8}"/>
              </a:ext>
            </a:extLst>
          </p:cNvPr>
          <p:cNvSpPr>
            <a:spLocks noGrp="1"/>
          </p:cNvSpPr>
          <p:nvPr>
            <p:ph type="sldNum" sz="quarter" idx="12"/>
          </p:nvPr>
        </p:nvSpPr>
        <p:spPr/>
        <p:txBody>
          <a:bodyPr/>
          <a:lstStyle/>
          <a:p>
            <a:fld id="{D82853F9-FE86-1E40-81E2-4049C65DFA84}" type="slidenum">
              <a:rPr lang="en-US" smtClean="0"/>
              <a:t>‹#›</a:t>
            </a:fld>
            <a:endParaRPr lang="en-US" dirty="0"/>
          </a:p>
        </p:txBody>
      </p:sp>
    </p:spTree>
    <p:extLst>
      <p:ext uri="{BB962C8B-B14F-4D97-AF65-F5344CB8AC3E}">
        <p14:creationId xmlns:p14="http://schemas.microsoft.com/office/powerpoint/2010/main" val="996925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E63DA0-1440-F144-96AB-C19A1CE568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F0F9D3-DB19-E64E-BBEA-E992A4DAC0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0A8AC-B992-1D44-8150-0C12427ABC24}"/>
              </a:ext>
            </a:extLst>
          </p:cNvPr>
          <p:cNvSpPr>
            <a:spLocks noGrp="1"/>
          </p:cNvSpPr>
          <p:nvPr>
            <p:ph type="dt" sz="half" idx="10"/>
          </p:nvPr>
        </p:nvSpPr>
        <p:spPr/>
        <p:txBody>
          <a:bodyPr/>
          <a:lstStyle/>
          <a:p>
            <a:fld id="{96BF8599-2095-5649-91FD-B36E91D57061}" type="datetimeFigureOut">
              <a:rPr lang="en-US" smtClean="0"/>
              <a:t>7/17/2020</a:t>
            </a:fld>
            <a:endParaRPr lang="en-US" dirty="0"/>
          </a:p>
        </p:txBody>
      </p:sp>
      <p:sp>
        <p:nvSpPr>
          <p:cNvPr id="5" name="Footer Placeholder 4">
            <a:extLst>
              <a:ext uri="{FF2B5EF4-FFF2-40B4-BE49-F238E27FC236}">
                <a16:creationId xmlns:a16="http://schemas.microsoft.com/office/drawing/2014/main" id="{0A8FE1AA-A612-7A46-83C1-2B809E9389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F0F3F1-45F4-D745-874E-D2BA4F683500}"/>
              </a:ext>
            </a:extLst>
          </p:cNvPr>
          <p:cNvSpPr>
            <a:spLocks noGrp="1"/>
          </p:cNvSpPr>
          <p:nvPr>
            <p:ph type="sldNum" sz="quarter" idx="12"/>
          </p:nvPr>
        </p:nvSpPr>
        <p:spPr/>
        <p:txBody>
          <a:bodyPr/>
          <a:lstStyle/>
          <a:p>
            <a:fld id="{D82853F9-FE86-1E40-81E2-4049C65DFA84}" type="slidenum">
              <a:rPr lang="en-US" smtClean="0"/>
              <a:t>‹#›</a:t>
            </a:fld>
            <a:endParaRPr lang="en-US" dirty="0"/>
          </a:p>
        </p:txBody>
      </p:sp>
    </p:spTree>
    <p:extLst>
      <p:ext uri="{BB962C8B-B14F-4D97-AF65-F5344CB8AC3E}">
        <p14:creationId xmlns:p14="http://schemas.microsoft.com/office/powerpoint/2010/main" val="1361034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Box 9">
            <a:extLst>
              <a:ext uri="{FF2B5EF4-FFF2-40B4-BE49-F238E27FC236}">
                <a16:creationId xmlns:a16="http://schemas.microsoft.com/office/drawing/2014/main" id="{1ADCFA69-7511-DF46-B2B2-413CD2A9D63D}"/>
              </a:ext>
            </a:extLst>
          </p:cNvPr>
          <p:cNvSpPr txBox="1"/>
          <p:nvPr userDrawn="1"/>
        </p:nvSpPr>
        <p:spPr>
          <a:xfrm>
            <a:off x="504000" y="360000"/>
            <a:ext cx="2714452" cy="234286"/>
          </a:xfrm>
          <a:prstGeom prst="rect">
            <a:avLst/>
          </a:prstGeom>
          <a:noFill/>
        </p:spPr>
        <p:txBody>
          <a:bodyPr wrap="none" lIns="36000" tIns="36000" rIns="36000" bIns="36000" rtlCol="0">
            <a:spAutoFit/>
          </a:bodyPr>
          <a:lstStyle/>
          <a:p>
            <a:r>
              <a:rPr lang="en-US" sz="1050" b="1" dirty="0">
                <a:solidFill>
                  <a:srgbClr val="808282"/>
                </a:solidFill>
                <a:latin typeface="Barlow" pitchFamily="2" charset="77"/>
                <a:ea typeface="Barlow Medium" charset="0"/>
                <a:cs typeface="Barlow Medium" charset="0"/>
              </a:rPr>
              <a:t>Voice of Participant survey: Summer 2020</a:t>
            </a:r>
          </a:p>
        </p:txBody>
      </p:sp>
      <p:pic>
        <p:nvPicPr>
          <p:cNvPr id="11" name="Picture 10">
            <a:extLst>
              <a:ext uri="{FF2B5EF4-FFF2-40B4-BE49-F238E27FC236}">
                <a16:creationId xmlns:a16="http://schemas.microsoft.com/office/drawing/2014/main" id="{2E4B6248-CE09-4948-BB92-C6924D127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4000" y="264726"/>
            <a:ext cx="908756" cy="1091791"/>
          </a:xfrm>
          <a:prstGeom prst="rect">
            <a:avLst/>
          </a:prstGeom>
        </p:spPr>
      </p:pic>
      <p:sp>
        <p:nvSpPr>
          <p:cNvPr id="12" name="Date Placeholder 3">
            <a:extLst>
              <a:ext uri="{FF2B5EF4-FFF2-40B4-BE49-F238E27FC236}">
                <a16:creationId xmlns:a16="http://schemas.microsoft.com/office/drawing/2014/main" id="{B3586195-AD2E-2042-91AC-3A53CDE0A61B}"/>
              </a:ext>
            </a:extLst>
          </p:cNvPr>
          <p:cNvSpPr txBox="1">
            <a:spLocks/>
          </p:cNvSpPr>
          <p:nvPr userDrawn="1"/>
        </p:nvSpPr>
        <p:spPr>
          <a:xfrm>
            <a:off x="504000" y="6372000"/>
            <a:ext cx="2743200" cy="226591"/>
          </a:xfrm>
          <a:prstGeom prst="rect">
            <a:avLst/>
          </a:prstGeom>
        </p:spPr>
        <p:txBody>
          <a:bodyPr lIns="36000" tIns="36000" rIns="36000" bIns="360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808282"/>
                </a:solidFill>
                <a:latin typeface="Barlow" pitchFamily="2" charset="77"/>
              </a:rPr>
              <a:t>© Sport New Zealand</a:t>
            </a:r>
          </a:p>
        </p:txBody>
      </p:sp>
      <p:sp>
        <p:nvSpPr>
          <p:cNvPr id="13" name="Slide Number Placeholder 5">
            <a:extLst>
              <a:ext uri="{FF2B5EF4-FFF2-40B4-BE49-F238E27FC236}">
                <a16:creationId xmlns:a16="http://schemas.microsoft.com/office/drawing/2014/main" id="{5A9A28DD-3627-764F-8B17-7137D0B3A0D7}"/>
              </a:ext>
            </a:extLst>
          </p:cNvPr>
          <p:cNvSpPr txBox="1">
            <a:spLocks/>
          </p:cNvSpPr>
          <p:nvPr userDrawn="1"/>
        </p:nvSpPr>
        <p:spPr>
          <a:xfrm>
            <a:off x="9490553" y="6372000"/>
            <a:ext cx="2160000" cy="241980"/>
          </a:xfrm>
          <a:prstGeom prst="rect">
            <a:avLst/>
          </a:prstGeom>
        </p:spPr>
        <p:txBody>
          <a:bodyPr vert="horz" wrap="square" lIns="36000" tIns="36000" rIns="36000" bIns="36000" rtlCol="0" anchor="t" anchorCtr="0">
            <a:spAutoFit/>
          </a:bodyPr>
          <a:lstStyle>
            <a:defPPr>
              <a:defRPr lang="en-US"/>
            </a:defPPr>
            <a:lvl1pPr marL="0" algn="r" defTabSz="914400" rtl="0" eaLnBrk="1" latinLnBrk="0" hangingPunct="1">
              <a:defRPr lang="en-US" sz="18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F29105-26A0-7E44-9DD2-E28ED32D21CF}" type="slidenum">
              <a:rPr lang="en-NZ" sz="1100" b="1">
                <a:solidFill>
                  <a:srgbClr val="BE1D37"/>
                </a:solidFill>
                <a:latin typeface="Barlow" pitchFamily="2" charset="77"/>
              </a:rPr>
              <a:pPr/>
              <a:t>‹#›</a:t>
            </a:fld>
            <a:endParaRPr lang="en-NZ" sz="1100" b="1" dirty="0">
              <a:solidFill>
                <a:srgbClr val="BE1D37"/>
              </a:solidFill>
              <a:latin typeface="Barlow" pitchFamily="2" charset="77"/>
            </a:endParaRPr>
          </a:p>
        </p:txBody>
      </p:sp>
      <p:cxnSp>
        <p:nvCxnSpPr>
          <p:cNvPr id="14" name="Straight Connector 13">
            <a:extLst>
              <a:ext uri="{FF2B5EF4-FFF2-40B4-BE49-F238E27FC236}">
                <a16:creationId xmlns:a16="http://schemas.microsoft.com/office/drawing/2014/main" id="{62AE3300-F970-F84C-8251-6B4D84180741}"/>
              </a:ext>
            </a:extLst>
          </p:cNvPr>
          <p:cNvCxnSpPr>
            <a:cxnSpLocks/>
          </p:cNvCxnSpPr>
          <p:nvPr userDrawn="1"/>
        </p:nvCxnSpPr>
        <p:spPr>
          <a:xfrm>
            <a:off x="504000" y="6264000"/>
            <a:ext cx="11160000" cy="0"/>
          </a:xfrm>
          <a:prstGeom prst="line">
            <a:avLst/>
          </a:prstGeom>
          <a:ln w="12700">
            <a:solidFill>
              <a:srgbClr val="BE1D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186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639783-B4E8-6F4D-821D-82971131A6E0}" type="datetimeFigureOut">
              <a:rPr lang="en-US" smtClean="0">
                <a:solidFill>
                  <a:srgbClr val="000000">
                    <a:tint val="75000"/>
                  </a:srgbClr>
                </a:solidFill>
              </a:rPr>
              <a:pPr/>
              <a:t>7/17/2020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7BF29105-26A0-7E44-9DD2-E28ED32D21C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148185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639783-B4E8-6F4D-821D-82971131A6E0}" type="datetimeFigureOut">
              <a:rPr lang="en-US" smtClean="0">
                <a:solidFill>
                  <a:srgbClr val="000000">
                    <a:tint val="75000"/>
                  </a:srgbClr>
                </a:solidFill>
              </a:rPr>
              <a:pPr/>
              <a:t>7/17/2020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7BF29105-26A0-7E44-9DD2-E28ED32D21C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196562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639783-B4E8-6F4D-821D-82971131A6E0}" type="datetimeFigureOut">
              <a:rPr lang="en-US" smtClean="0">
                <a:solidFill>
                  <a:srgbClr val="000000">
                    <a:tint val="75000"/>
                  </a:srgbClr>
                </a:solidFill>
              </a:rPr>
              <a:pPr/>
              <a:t>7/17/2020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7BF29105-26A0-7E44-9DD2-E28ED32D21C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163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639783-B4E8-6F4D-821D-82971131A6E0}" type="datetimeFigureOut">
              <a:rPr lang="en-US" smtClean="0">
                <a:solidFill>
                  <a:srgbClr val="000000">
                    <a:tint val="75000"/>
                  </a:srgbClr>
                </a:solidFill>
              </a:rPr>
              <a:pPr/>
              <a:t>7/17/2020</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7BF29105-26A0-7E44-9DD2-E28ED32D21C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790492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639783-B4E8-6F4D-821D-82971131A6E0}" type="datetimeFigureOut">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F29105-26A0-7E44-9DD2-E28ED32D21CF}" type="slidenum">
              <a:rPr lang="en-US" smtClean="0"/>
              <a:t>‹#›</a:t>
            </a:fld>
            <a:endParaRPr lang="en-US" dirty="0"/>
          </a:p>
        </p:txBody>
      </p:sp>
    </p:spTree>
    <p:extLst>
      <p:ext uri="{BB962C8B-B14F-4D97-AF65-F5344CB8AC3E}">
        <p14:creationId xmlns:p14="http://schemas.microsoft.com/office/powerpoint/2010/main" val="1136619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639783-B4E8-6F4D-821D-82971131A6E0}" type="datetimeFigureOut">
              <a:rPr lang="en-US" smtClean="0">
                <a:solidFill>
                  <a:srgbClr val="000000">
                    <a:tint val="75000"/>
                  </a:srgbClr>
                </a:solidFill>
              </a:rPr>
              <a:pPr/>
              <a:t>7/17/2020</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7BF29105-26A0-7E44-9DD2-E28ED32D21C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387457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39783-B4E8-6F4D-821D-82971131A6E0}" type="datetimeFigureOut">
              <a:rPr lang="en-US" smtClean="0">
                <a:solidFill>
                  <a:srgbClr val="000000">
                    <a:tint val="75000"/>
                  </a:srgbClr>
                </a:solidFill>
              </a:rPr>
              <a:pPr/>
              <a:t>7/17/2020</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7BF29105-26A0-7E44-9DD2-E28ED32D21C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57757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639783-B4E8-6F4D-821D-82971131A6E0}" type="datetimeFigureOut">
              <a:rPr lang="en-US" smtClean="0">
                <a:solidFill>
                  <a:srgbClr val="000000">
                    <a:tint val="75000"/>
                  </a:srgbClr>
                </a:solidFill>
              </a:rPr>
              <a:pPr/>
              <a:t>7/17/2020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7BF29105-26A0-7E44-9DD2-E28ED32D21C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19597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639783-B4E8-6F4D-821D-82971131A6E0}" type="datetimeFigureOut">
              <a:rPr lang="en-US" smtClean="0">
                <a:solidFill>
                  <a:srgbClr val="000000">
                    <a:tint val="75000"/>
                  </a:srgbClr>
                </a:solidFill>
              </a:rPr>
              <a:pPr/>
              <a:t>7/17/2020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7BF29105-26A0-7E44-9DD2-E28ED32D21C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042501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639783-B4E8-6F4D-821D-82971131A6E0}" type="datetimeFigureOut">
              <a:rPr lang="en-US" smtClean="0">
                <a:solidFill>
                  <a:srgbClr val="000000">
                    <a:tint val="75000"/>
                  </a:srgbClr>
                </a:solidFill>
              </a:rPr>
              <a:pPr/>
              <a:t>7/17/2020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7BF29105-26A0-7E44-9DD2-E28ED32D21C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047309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639783-B4E8-6F4D-821D-82971131A6E0}" type="datetimeFigureOut">
              <a:rPr lang="en-US" smtClean="0">
                <a:solidFill>
                  <a:srgbClr val="000000">
                    <a:tint val="75000"/>
                  </a:srgbClr>
                </a:solidFill>
              </a:rPr>
              <a:pPr/>
              <a:t>7/17/2020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7BF29105-26A0-7E44-9DD2-E28ED32D21C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044603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pic>
        <p:nvPicPr>
          <p:cNvPr id="6" name="Picture 5" descr="Purple Stri.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308864" cy="6858000"/>
          </a:xfrm>
          <a:prstGeom prst="rect">
            <a:avLst/>
          </a:prstGeom>
        </p:spPr>
      </p:pic>
      <p:sp>
        <p:nvSpPr>
          <p:cNvPr id="10" name="Title 8"/>
          <p:cNvSpPr>
            <a:spLocks noGrp="1"/>
          </p:cNvSpPr>
          <p:nvPr>
            <p:ph type="title"/>
          </p:nvPr>
        </p:nvSpPr>
        <p:spPr>
          <a:xfrm>
            <a:off x="792480" y="484836"/>
            <a:ext cx="10888896" cy="571500"/>
          </a:xfrm>
        </p:spPr>
        <p:txBody>
          <a:bodyPr/>
          <a:lstStyle>
            <a:lvl1pPr>
              <a:defRPr sz="2600" baseline="0">
                <a:solidFill>
                  <a:schemeClr val="tx2"/>
                </a:solidFill>
              </a:defRPr>
            </a:lvl1pPr>
          </a:lstStyle>
          <a:p>
            <a:r>
              <a:rPr lang="en-US" dirty="0"/>
              <a:t>Click to edit Master title style</a:t>
            </a:r>
          </a:p>
        </p:txBody>
      </p:sp>
      <p:sp>
        <p:nvSpPr>
          <p:cNvPr id="11" name="Text Placeholder 2"/>
          <p:cNvSpPr>
            <a:spLocks noGrp="1"/>
          </p:cNvSpPr>
          <p:nvPr>
            <p:ph type="body" idx="13" hasCustomPrompt="1"/>
          </p:nvPr>
        </p:nvSpPr>
        <p:spPr>
          <a:xfrm>
            <a:off x="792480" y="1197038"/>
            <a:ext cx="10880429" cy="315118"/>
          </a:xfrm>
        </p:spPr>
        <p:txBody>
          <a:bodyPr tIns="0" bIns="0"/>
          <a:lstStyle>
            <a:lvl1pPr marL="0" indent="0">
              <a:spcBef>
                <a:spcPts val="0"/>
              </a:spcBef>
              <a:buNone/>
              <a:defRPr sz="12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Footer Placeholder 1"/>
          <p:cNvSpPr>
            <a:spLocks noGrp="1"/>
          </p:cNvSpPr>
          <p:nvPr>
            <p:ph type="ftr" sz="quarter" idx="15"/>
          </p:nvPr>
        </p:nvSpPr>
        <p:spPr>
          <a:xfrm>
            <a:off x="317389" y="6229640"/>
            <a:ext cx="10871200" cy="628361"/>
          </a:xfrm>
          <a:prstGeom prst="rect">
            <a:avLst/>
          </a:prstGeom>
        </p:spPr>
        <p:txBody>
          <a:bodyPr anchor="b"/>
          <a:lstStyle>
            <a:lvl1pPr marL="0" marR="0" indent="0" algn="l" defTabSz="914400" rtl="0" eaLnBrk="1" fontAlgn="base" latinLnBrk="0" hangingPunct="1">
              <a:lnSpc>
                <a:spcPct val="100000"/>
              </a:lnSpc>
              <a:spcBef>
                <a:spcPts val="60"/>
              </a:spcBef>
              <a:spcAft>
                <a:spcPct val="0"/>
              </a:spcAft>
              <a:buClrTx/>
              <a:buSzTx/>
              <a:buFontTx/>
              <a:buNone/>
              <a:tabLst/>
              <a:defRPr sz="800"/>
            </a:lvl1pPr>
          </a:lstStyle>
          <a:p>
            <a:r>
              <a:rPr lang="en-US" dirty="0">
                <a:solidFill>
                  <a:srgbClr val="000000">
                    <a:tint val="75000"/>
                  </a:srgbClr>
                </a:solidFill>
              </a:rPr>
              <a:t>Click to edit text</a:t>
            </a:r>
          </a:p>
        </p:txBody>
      </p:sp>
    </p:spTree>
    <p:extLst>
      <p:ext uri="{BB962C8B-B14F-4D97-AF65-F5344CB8AC3E}">
        <p14:creationId xmlns:p14="http://schemas.microsoft.com/office/powerpoint/2010/main" val="116006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06_Title only">
    <p:spTree>
      <p:nvGrpSpPr>
        <p:cNvPr id="1" name=""/>
        <p:cNvGrpSpPr/>
        <p:nvPr/>
      </p:nvGrpSpPr>
      <p:grpSpPr>
        <a:xfrm>
          <a:off x="0" y="0"/>
          <a:ext cx="0" cy="0"/>
          <a:chOff x="0" y="0"/>
          <a:chExt cx="0" cy="0"/>
        </a:xfrm>
      </p:grpSpPr>
      <p:sp>
        <p:nvSpPr>
          <p:cNvPr id="6" name="Title 8"/>
          <p:cNvSpPr>
            <a:spLocks noGrp="1"/>
          </p:cNvSpPr>
          <p:nvPr>
            <p:ph type="title"/>
          </p:nvPr>
        </p:nvSpPr>
        <p:spPr>
          <a:xfrm>
            <a:off x="792480" y="484836"/>
            <a:ext cx="10888896" cy="571500"/>
          </a:xfrm>
        </p:spPr>
        <p:txBody>
          <a:bodyPr/>
          <a:lstStyle>
            <a:lvl1pPr>
              <a:defRPr sz="2600" baseline="0">
                <a:solidFill>
                  <a:schemeClr val="tx2"/>
                </a:solidFill>
              </a:defRPr>
            </a:lvl1pPr>
          </a:lstStyle>
          <a:p>
            <a:r>
              <a:rPr lang="en-US" dirty="0"/>
              <a:t>Click to edit Master title style</a:t>
            </a:r>
          </a:p>
        </p:txBody>
      </p:sp>
      <p:sp>
        <p:nvSpPr>
          <p:cNvPr id="7" name="Text Placeholder 2"/>
          <p:cNvSpPr>
            <a:spLocks noGrp="1"/>
          </p:cNvSpPr>
          <p:nvPr>
            <p:ph type="body" idx="13" hasCustomPrompt="1"/>
          </p:nvPr>
        </p:nvSpPr>
        <p:spPr>
          <a:xfrm>
            <a:off x="792480" y="1197038"/>
            <a:ext cx="10880429" cy="315118"/>
          </a:xfrm>
        </p:spPr>
        <p:txBody>
          <a:bodyPr tIns="0" bIns="0"/>
          <a:lstStyle>
            <a:lvl1pPr marL="0" indent="0">
              <a:spcBef>
                <a:spcPts val="0"/>
              </a:spcBef>
              <a:buNone/>
              <a:defRPr sz="12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Footer Placeholder 1"/>
          <p:cNvSpPr>
            <a:spLocks noGrp="1"/>
          </p:cNvSpPr>
          <p:nvPr>
            <p:ph type="ftr" sz="quarter" idx="15"/>
          </p:nvPr>
        </p:nvSpPr>
        <p:spPr>
          <a:xfrm>
            <a:off x="317389" y="6229640"/>
            <a:ext cx="10871200" cy="628361"/>
          </a:xfrm>
          <a:prstGeom prst="rect">
            <a:avLst/>
          </a:prstGeom>
        </p:spPr>
        <p:txBody>
          <a:bodyPr anchor="b"/>
          <a:lstStyle>
            <a:lvl1pPr marL="0" marR="0" indent="0" algn="l" defTabSz="914400" rtl="0" eaLnBrk="1" fontAlgn="base" latinLnBrk="0" hangingPunct="1">
              <a:lnSpc>
                <a:spcPct val="100000"/>
              </a:lnSpc>
              <a:spcBef>
                <a:spcPts val="60"/>
              </a:spcBef>
              <a:spcAft>
                <a:spcPct val="0"/>
              </a:spcAft>
              <a:buClrTx/>
              <a:buSzTx/>
              <a:buFontTx/>
              <a:buNone/>
              <a:tabLst/>
              <a:defRPr sz="800"/>
            </a:lvl1pPr>
          </a:lstStyle>
          <a:p>
            <a:r>
              <a:rPr lang="en-US" dirty="0">
                <a:solidFill>
                  <a:srgbClr val="000000">
                    <a:tint val="75000"/>
                  </a:srgbClr>
                </a:solidFill>
              </a:rPr>
              <a:t>Click to edit text</a:t>
            </a:r>
          </a:p>
        </p:txBody>
      </p:sp>
    </p:spTree>
    <p:extLst>
      <p:ext uri="{BB962C8B-B14F-4D97-AF65-F5344CB8AC3E}">
        <p14:creationId xmlns:p14="http://schemas.microsoft.com/office/powerpoint/2010/main" val="2272314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35948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121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639783-B4E8-6F4D-821D-82971131A6E0}" type="datetimeFigureOut">
              <a:rPr lang="en-US" smtClean="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F29105-26A0-7E44-9DD2-E28ED32D21CF}" type="slidenum">
              <a:rPr lang="en-US" smtClean="0"/>
              <a:t>‹#›</a:t>
            </a:fld>
            <a:endParaRPr lang="en-US" dirty="0"/>
          </a:p>
        </p:txBody>
      </p:sp>
    </p:spTree>
    <p:extLst>
      <p:ext uri="{BB962C8B-B14F-4D97-AF65-F5344CB8AC3E}">
        <p14:creationId xmlns:p14="http://schemas.microsoft.com/office/powerpoint/2010/main" val="1296627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N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1125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03421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765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61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5845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094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3988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10948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9918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798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639783-B4E8-6F4D-821D-82971131A6E0}" type="datetimeFigureOut">
              <a:rPr lang="en-US" smtClean="0"/>
              <a:t>7/17/2020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F29105-26A0-7E44-9DD2-E28ED32D21CF}" type="slidenum">
              <a:rPr lang="en-US" smtClean="0"/>
              <a:t>‹#›</a:t>
            </a:fld>
            <a:endParaRPr lang="en-US" dirty="0"/>
          </a:p>
        </p:txBody>
      </p:sp>
    </p:spTree>
    <p:extLst>
      <p:ext uri="{BB962C8B-B14F-4D97-AF65-F5344CB8AC3E}">
        <p14:creationId xmlns:p14="http://schemas.microsoft.com/office/powerpoint/2010/main" val="19022129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0_Title only">
    <p:spTree>
      <p:nvGrpSpPr>
        <p:cNvPr id="1" name=""/>
        <p:cNvGrpSpPr/>
        <p:nvPr/>
      </p:nvGrpSpPr>
      <p:grpSpPr>
        <a:xfrm>
          <a:off x="0" y="0"/>
          <a:ext cx="0" cy="0"/>
          <a:chOff x="0" y="0"/>
          <a:chExt cx="0" cy="0"/>
        </a:xfrm>
      </p:grpSpPr>
      <p:sp>
        <p:nvSpPr>
          <p:cNvPr id="9" name="Title 8"/>
          <p:cNvSpPr>
            <a:spLocks noGrp="1"/>
          </p:cNvSpPr>
          <p:nvPr>
            <p:ph type="title"/>
          </p:nvPr>
        </p:nvSpPr>
        <p:spPr>
          <a:xfrm>
            <a:off x="792480" y="484836"/>
            <a:ext cx="10888896" cy="571500"/>
          </a:xfrm>
        </p:spPr>
        <p:txBody>
          <a:bodyPr/>
          <a:lstStyle>
            <a:lvl1pPr>
              <a:defRPr sz="2600" baseline="0">
                <a:solidFill>
                  <a:schemeClr val="tx2"/>
                </a:solidFill>
              </a:defRPr>
            </a:lvl1pPr>
          </a:lstStyle>
          <a:p>
            <a:r>
              <a:rPr lang="en-US" dirty="0"/>
              <a:t>Click to edit Master title style</a:t>
            </a:r>
          </a:p>
        </p:txBody>
      </p:sp>
      <p:sp>
        <p:nvSpPr>
          <p:cNvPr id="8" name="Text Placeholder 2"/>
          <p:cNvSpPr>
            <a:spLocks noGrp="1"/>
          </p:cNvSpPr>
          <p:nvPr>
            <p:ph type="body" idx="13" hasCustomPrompt="1"/>
          </p:nvPr>
        </p:nvSpPr>
        <p:spPr>
          <a:xfrm>
            <a:off x="792480" y="1197038"/>
            <a:ext cx="10880429" cy="315118"/>
          </a:xfrm>
        </p:spPr>
        <p:txBody>
          <a:bodyPr tIns="0" bIns="0"/>
          <a:lstStyle>
            <a:lvl1pPr marL="0" indent="0">
              <a:spcBef>
                <a:spcPts val="0"/>
              </a:spcBef>
              <a:buNone/>
              <a:defRPr sz="12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Footer Placeholder 1"/>
          <p:cNvSpPr>
            <a:spLocks noGrp="1"/>
          </p:cNvSpPr>
          <p:nvPr>
            <p:ph type="ftr" sz="quarter" idx="15"/>
          </p:nvPr>
        </p:nvSpPr>
        <p:spPr>
          <a:xfrm>
            <a:off x="317389" y="6229640"/>
            <a:ext cx="10871200" cy="628361"/>
          </a:xfrm>
          <a:prstGeom prst="rect">
            <a:avLst/>
          </a:prstGeom>
        </p:spPr>
        <p:txBody>
          <a:bodyPr anchor="b"/>
          <a:lstStyle>
            <a:lvl1pPr marL="0" marR="0" indent="0" algn="l" defTabSz="914400" rtl="0" eaLnBrk="1" fontAlgn="base" latinLnBrk="0" hangingPunct="1">
              <a:lnSpc>
                <a:spcPct val="100000"/>
              </a:lnSpc>
              <a:spcBef>
                <a:spcPts val="60"/>
              </a:spcBef>
              <a:spcAft>
                <a:spcPct val="0"/>
              </a:spcAft>
              <a:buClrTx/>
              <a:buSzTx/>
              <a:buFontTx/>
              <a:buNone/>
              <a:tabLst/>
              <a:defRPr sz="800"/>
            </a:lvl1pPr>
          </a:lstStyle>
          <a:p>
            <a:r>
              <a:rPr lang="en-US" dirty="0"/>
              <a:t>Click to edit text</a:t>
            </a:r>
          </a:p>
        </p:txBody>
      </p:sp>
      <p:pic>
        <p:nvPicPr>
          <p:cNvPr id="6" name="Picture 5" descr="Orande Stri.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308864" cy="6858000"/>
          </a:xfrm>
          <a:prstGeom prst="rect">
            <a:avLst/>
          </a:prstGeom>
        </p:spPr>
      </p:pic>
      <p:sp>
        <p:nvSpPr>
          <p:cNvPr id="7" name="Rectangle 10"/>
          <p:cNvSpPr>
            <a:spLocks noChangeArrowheads="1"/>
          </p:cNvSpPr>
          <p:nvPr userDrawn="1"/>
        </p:nvSpPr>
        <p:spPr bwMode="gray">
          <a:xfrm rot="16200000">
            <a:off x="-1051492" y="5435465"/>
            <a:ext cx="23823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 Confidential and proprietary.</a:t>
            </a:r>
          </a:p>
        </p:txBody>
      </p:sp>
    </p:spTree>
    <p:extLst>
      <p:ext uri="{BB962C8B-B14F-4D97-AF65-F5344CB8AC3E}">
        <p14:creationId xmlns:p14="http://schemas.microsoft.com/office/powerpoint/2010/main" val="51106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639783-B4E8-6F4D-821D-82971131A6E0}" type="datetimeFigureOut">
              <a:rPr lang="en-US" smtClean="0"/>
              <a:t>7/17/2020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F29105-26A0-7E44-9DD2-E28ED32D21CF}" type="slidenum">
              <a:rPr lang="en-US" smtClean="0"/>
              <a:t>‹#›</a:t>
            </a:fld>
            <a:endParaRPr lang="en-US" dirty="0"/>
          </a:p>
        </p:txBody>
      </p:sp>
    </p:spTree>
    <p:extLst>
      <p:ext uri="{BB962C8B-B14F-4D97-AF65-F5344CB8AC3E}">
        <p14:creationId xmlns:p14="http://schemas.microsoft.com/office/powerpoint/2010/main" val="90403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39783-B4E8-6F4D-821D-82971131A6E0}" type="datetimeFigureOut">
              <a:rPr lang="en-US" smtClean="0"/>
              <a:t>7/17/2020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F29105-26A0-7E44-9DD2-E28ED32D21CF}" type="slidenum">
              <a:rPr lang="en-US" smtClean="0"/>
              <a:t>‹#›</a:t>
            </a:fld>
            <a:endParaRPr lang="en-US" dirty="0"/>
          </a:p>
        </p:txBody>
      </p:sp>
    </p:spTree>
    <p:extLst>
      <p:ext uri="{BB962C8B-B14F-4D97-AF65-F5344CB8AC3E}">
        <p14:creationId xmlns:p14="http://schemas.microsoft.com/office/powerpoint/2010/main" val="60851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639783-B4E8-6F4D-821D-82971131A6E0}" type="datetimeFigureOut">
              <a:rPr lang="en-US" smtClean="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F29105-26A0-7E44-9DD2-E28ED32D21CF}" type="slidenum">
              <a:rPr lang="en-US" smtClean="0"/>
              <a:t>‹#›</a:t>
            </a:fld>
            <a:endParaRPr lang="en-US" dirty="0"/>
          </a:p>
        </p:txBody>
      </p:sp>
    </p:spTree>
    <p:extLst>
      <p:ext uri="{BB962C8B-B14F-4D97-AF65-F5344CB8AC3E}">
        <p14:creationId xmlns:p14="http://schemas.microsoft.com/office/powerpoint/2010/main" val="102977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639783-B4E8-6F4D-821D-82971131A6E0}" type="datetimeFigureOut">
              <a:rPr lang="en-US" smtClean="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F29105-26A0-7E44-9DD2-E28ED32D21CF}" type="slidenum">
              <a:rPr lang="en-US" smtClean="0"/>
              <a:t>‹#›</a:t>
            </a:fld>
            <a:endParaRPr lang="en-US" dirty="0"/>
          </a:p>
        </p:txBody>
      </p:sp>
    </p:spTree>
    <p:extLst>
      <p:ext uri="{BB962C8B-B14F-4D97-AF65-F5344CB8AC3E}">
        <p14:creationId xmlns:p14="http://schemas.microsoft.com/office/powerpoint/2010/main" val="81882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tint val="75000"/>
                  </a:schemeClr>
                </a:solidFill>
                <a:latin typeface="Barlow Bold" charset="0"/>
              </a:defRPr>
            </a:lvl1pPr>
          </a:lstStyle>
          <a:p>
            <a:fld id="{9E639783-B4E8-6F4D-821D-82971131A6E0}" type="datetimeFigureOut">
              <a:rPr lang="en-US" smtClean="0"/>
              <a:pPr/>
              <a:t>7/17/2020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a:solidFill>
                  <a:schemeClr val="tx1">
                    <a:tint val="75000"/>
                  </a:schemeClr>
                </a:solidFill>
                <a:latin typeface="Barlow Bold"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Barlow Bold" charset="0"/>
              </a:defRPr>
            </a:lvl1pPr>
          </a:lstStyle>
          <a:p>
            <a:fld id="{7BF29105-26A0-7E44-9DD2-E28ED32D21CF}" type="slidenum">
              <a:rPr lang="en-US" smtClean="0"/>
              <a:pPr/>
              <a:t>‹#›</a:t>
            </a:fld>
            <a:endParaRPr lang="en-US" dirty="0"/>
          </a:p>
        </p:txBody>
      </p:sp>
    </p:spTree>
    <p:extLst>
      <p:ext uri="{BB962C8B-B14F-4D97-AF65-F5344CB8AC3E}">
        <p14:creationId xmlns:p14="http://schemas.microsoft.com/office/powerpoint/2010/main" val="1187176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5" r:id="rId12"/>
    <p:sldLayoutId id="2147483745" r:id="rId13"/>
  </p:sldLayoutIdLst>
  <p:txStyles>
    <p:titleStyle>
      <a:lvl1pPr algn="l" defTabSz="914400" rtl="0" eaLnBrk="1" latinLnBrk="0" hangingPunct="1">
        <a:lnSpc>
          <a:spcPct val="90000"/>
        </a:lnSpc>
        <a:spcBef>
          <a:spcPct val="0"/>
        </a:spcBef>
        <a:buNone/>
        <a:defRPr sz="4400" b="1" i="0" kern="1200">
          <a:solidFill>
            <a:schemeClr val="tx1"/>
          </a:solidFill>
          <a:latin typeface="Barlow 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B766E8-CD1D-6440-8831-A8BCDDB3D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888A33-3768-EF48-A3E4-0281CF9080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54732A-ABA4-E146-A450-50A0D23A9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F8599-2095-5649-91FD-B36E91D57061}" type="datetimeFigureOut">
              <a:rPr lang="en-US" smtClean="0"/>
              <a:t>7/17/2020</a:t>
            </a:fld>
            <a:endParaRPr lang="en-US" dirty="0"/>
          </a:p>
        </p:txBody>
      </p:sp>
      <p:sp>
        <p:nvSpPr>
          <p:cNvPr id="5" name="Footer Placeholder 4">
            <a:extLst>
              <a:ext uri="{FF2B5EF4-FFF2-40B4-BE49-F238E27FC236}">
                <a16:creationId xmlns:a16="http://schemas.microsoft.com/office/drawing/2014/main" id="{9B01AB04-0787-EB4E-8C4D-17CD3871C2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3C355FF-A4D6-974B-9A89-1EEB770B6A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853F9-FE86-1E40-81E2-4049C65DFA84}" type="slidenum">
              <a:rPr lang="en-US" smtClean="0"/>
              <a:t>‹#›</a:t>
            </a:fld>
            <a:endParaRPr lang="en-US" dirty="0"/>
          </a:p>
        </p:txBody>
      </p:sp>
    </p:spTree>
    <p:extLst>
      <p:ext uri="{BB962C8B-B14F-4D97-AF65-F5344CB8AC3E}">
        <p14:creationId xmlns:p14="http://schemas.microsoft.com/office/powerpoint/2010/main" val="3749274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tint val="75000"/>
                  </a:schemeClr>
                </a:solidFill>
                <a:latin typeface="Barlow Bold" charset="0"/>
              </a:defRPr>
            </a:lvl1pPr>
          </a:lstStyle>
          <a:p>
            <a:fld id="{9E639783-B4E8-6F4D-821D-82971131A6E0}" type="datetimeFigureOut">
              <a:rPr lang="en-US" smtClean="0">
                <a:solidFill>
                  <a:srgbClr val="000000">
                    <a:tint val="75000"/>
                  </a:srgbClr>
                </a:solidFill>
              </a:rPr>
              <a:pPr/>
              <a:t>7/17/2020</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a:solidFill>
                  <a:schemeClr val="tx1">
                    <a:tint val="75000"/>
                  </a:schemeClr>
                </a:solidFill>
                <a:latin typeface="Barlow Bold" charset="0"/>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Barlow Bold" charset="0"/>
              </a:defRPr>
            </a:lvl1pPr>
          </a:lstStyle>
          <a:p>
            <a:fld id="{7BF29105-26A0-7E44-9DD2-E28ED32D21C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76419898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l" defTabSz="914400" rtl="0" eaLnBrk="1" latinLnBrk="0" hangingPunct="1">
        <a:lnSpc>
          <a:spcPct val="90000"/>
        </a:lnSpc>
        <a:spcBef>
          <a:spcPct val="0"/>
        </a:spcBef>
        <a:buNone/>
        <a:defRPr sz="4400" b="1" i="0" kern="1200">
          <a:solidFill>
            <a:schemeClr val="tx1"/>
          </a:solidFill>
          <a:latin typeface="Barlow 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A11958B8-EC18-6C4A-A31B-B9ACDF48FF10}"/>
              </a:ext>
            </a:extLst>
          </p:cNvPr>
          <p:cNvSpPr txBox="1">
            <a:spLocks/>
          </p:cNvSpPr>
          <p:nvPr userDrawn="1"/>
        </p:nvSpPr>
        <p:spPr>
          <a:xfrm>
            <a:off x="504000" y="6372000"/>
            <a:ext cx="2743200" cy="226591"/>
          </a:xfrm>
          <a:prstGeom prst="rect">
            <a:avLst/>
          </a:prstGeom>
        </p:spPr>
        <p:txBody>
          <a:bodyPr lIns="36000" tIns="36000" rIns="36000" bIns="360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dirty="0">
                <a:solidFill>
                  <a:srgbClr val="808282"/>
                </a:solidFill>
                <a:latin typeface="Barlow" pitchFamily="2" charset="77"/>
              </a:rPr>
              <a:t>© Sport New Zealand</a:t>
            </a:r>
          </a:p>
        </p:txBody>
      </p:sp>
      <p:sp>
        <p:nvSpPr>
          <p:cNvPr id="13" name="Slide Number Placeholder 5">
            <a:extLst>
              <a:ext uri="{FF2B5EF4-FFF2-40B4-BE49-F238E27FC236}">
                <a16:creationId xmlns:a16="http://schemas.microsoft.com/office/drawing/2014/main" id="{50A38277-1373-3743-93E2-03E327E7AAE8}"/>
              </a:ext>
            </a:extLst>
          </p:cNvPr>
          <p:cNvSpPr txBox="1">
            <a:spLocks/>
          </p:cNvSpPr>
          <p:nvPr userDrawn="1"/>
        </p:nvSpPr>
        <p:spPr>
          <a:xfrm>
            <a:off x="9490553" y="6372000"/>
            <a:ext cx="2160000" cy="241980"/>
          </a:xfrm>
          <a:prstGeom prst="rect">
            <a:avLst/>
          </a:prstGeom>
        </p:spPr>
        <p:txBody>
          <a:bodyPr vert="horz" wrap="square" lIns="36000" tIns="36000" rIns="36000" bIns="36000" rtlCol="0" anchor="t" anchorCtr="0">
            <a:spAutoFit/>
          </a:bodyPr>
          <a:lstStyle>
            <a:defPPr>
              <a:defRPr lang="en-US"/>
            </a:defPPr>
            <a:lvl1pPr marL="0" algn="r" defTabSz="914400" rtl="0" eaLnBrk="1" latinLnBrk="0" hangingPunct="1">
              <a:defRPr lang="en-US" sz="18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F29105-26A0-7E44-9DD2-E28ED32D21CF}" type="slidenum">
              <a:rPr lang="en-NZ" sz="1100" b="1" i="0" smtClean="0">
                <a:solidFill>
                  <a:srgbClr val="BE1D37"/>
                </a:solidFill>
                <a:latin typeface="Barlow" pitchFamily="2" charset="77"/>
              </a:rPr>
              <a:pPr/>
              <a:t>‹#›</a:t>
            </a:fld>
            <a:endParaRPr lang="en-NZ" sz="1100" b="1" i="0" dirty="0">
              <a:solidFill>
                <a:srgbClr val="BE1D37"/>
              </a:solidFill>
              <a:latin typeface="Barlow" pitchFamily="2" charset="77"/>
            </a:endParaRPr>
          </a:p>
        </p:txBody>
      </p:sp>
      <p:cxnSp>
        <p:nvCxnSpPr>
          <p:cNvPr id="14" name="Straight Connector 13">
            <a:extLst>
              <a:ext uri="{FF2B5EF4-FFF2-40B4-BE49-F238E27FC236}">
                <a16:creationId xmlns:a16="http://schemas.microsoft.com/office/drawing/2014/main" id="{CE9F6F04-85EA-4444-8A99-889EFB620E6B}"/>
              </a:ext>
            </a:extLst>
          </p:cNvPr>
          <p:cNvCxnSpPr>
            <a:cxnSpLocks/>
          </p:cNvCxnSpPr>
          <p:nvPr userDrawn="1"/>
        </p:nvCxnSpPr>
        <p:spPr>
          <a:xfrm>
            <a:off x="504000" y="6264000"/>
            <a:ext cx="11160000" cy="0"/>
          </a:xfrm>
          <a:prstGeom prst="line">
            <a:avLst/>
          </a:prstGeom>
          <a:ln w="12700">
            <a:solidFill>
              <a:srgbClr val="BE1D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56624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xStyles>
    <p:titleStyle>
      <a:lvl1pPr algn="l" defTabSz="914400" rtl="0" eaLnBrk="1" latinLnBrk="0" hangingPunct="1">
        <a:lnSpc>
          <a:spcPct val="90000"/>
        </a:lnSpc>
        <a:spcBef>
          <a:spcPct val="0"/>
        </a:spcBef>
        <a:buNone/>
        <a:defRPr sz="4400" b="1" i="0" kern="1200">
          <a:solidFill>
            <a:schemeClr val="tx1"/>
          </a:solidFill>
          <a:latin typeface="Barlow 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chart" Target="../charts/chart2.xml"/><Relationship Id="rId7" Type="http://schemas.openxmlformats.org/officeDocument/2006/relationships/image" Target="../media/image15.emf"/><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s>
</file>

<file path=ppt/slides/_rels/slide4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5.xml"/><Relationship Id="rId2" Type="http://schemas.openxmlformats.org/officeDocument/2006/relationships/chart" Target="../charts/chart22.xml"/><Relationship Id="rId1" Type="http://schemas.openxmlformats.org/officeDocument/2006/relationships/slideLayout" Target="../slideLayouts/slideLayout1.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chart" Target="../charts/char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xml"/><Relationship Id="rId4" Type="http://schemas.openxmlformats.org/officeDocument/2006/relationships/chart" Target="../charts/chart28.xml"/></Relationships>
</file>

<file path=ppt/slides/_rels/slide6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xml"/><Relationship Id="rId4" Type="http://schemas.openxmlformats.org/officeDocument/2006/relationships/chart" Target="../charts/chart33.xml"/></Relationships>
</file>

<file path=ppt/slides/_rels/slide6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38.xml"/><Relationship Id="rId5" Type="http://schemas.openxmlformats.org/officeDocument/2006/relationships/image" Target="../media/image37.emf"/><Relationship Id="rId4" Type="http://schemas.openxmlformats.org/officeDocument/2006/relationships/image" Target="../media/image36.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38.xml"/><Relationship Id="rId4" Type="http://schemas.openxmlformats.org/officeDocument/2006/relationships/image" Target="../media/image40.emf"/></Relationships>
</file>

<file path=ppt/slides/_rels/slide74.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6.emf"/><Relationship Id="rId3" Type="http://schemas.openxmlformats.org/officeDocument/2006/relationships/diagramLayout" Target="../diagrams/layout1.xml"/><Relationship Id="rId7" Type="http://schemas.openxmlformats.org/officeDocument/2006/relationships/image" Target="../media/image41.emf"/><Relationship Id="rId12" Type="http://schemas.openxmlformats.org/officeDocument/2006/relationships/image" Target="../media/image10.emf"/><Relationship Id="rId2" Type="http://schemas.openxmlformats.org/officeDocument/2006/relationships/diagramData" Target="../diagrams/data1.xml"/><Relationship Id="rId16" Type="http://schemas.openxmlformats.org/officeDocument/2006/relationships/image" Target="../media/image24.emf"/><Relationship Id="rId1" Type="http://schemas.openxmlformats.org/officeDocument/2006/relationships/slideLayout" Target="../slideLayouts/slideLayout40.xml"/><Relationship Id="rId6" Type="http://schemas.microsoft.com/office/2007/relationships/diagramDrawing" Target="../diagrams/drawing1.xml"/><Relationship Id="rId11" Type="http://schemas.openxmlformats.org/officeDocument/2006/relationships/image" Target="../media/image45.emf"/><Relationship Id="rId5" Type="http://schemas.openxmlformats.org/officeDocument/2006/relationships/diagramColors" Target="../diagrams/colors1.xml"/><Relationship Id="rId15" Type="http://schemas.openxmlformats.org/officeDocument/2006/relationships/image" Target="../media/image23.emf"/><Relationship Id="rId10" Type="http://schemas.openxmlformats.org/officeDocument/2006/relationships/image" Target="../media/image44.emf"/><Relationship Id="rId4" Type="http://schemas.openxmlformats.org/officeDocument/2006/relationships/diagramQuickStyle" Target="../diagrams/quickStyle1.xml"/><Relationship Id="rId9" Type="http://schemas.openxmlformats.org/officeDocument/2006/relationships/image" Target="../media/image43.emf"/><Relationship Id="rId14" Type="http://schemas.openxmlformats.org/officeDocument/2006/relationships/image" Target="../media/image47.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20.xml"/><Relationship Id="rId1" Type="http://schemas.openxmlformats.org/officeDocument/2006/relationships/slideLayout" Target="../slideLayouts/slideLayout40.xml"/><Relationship Id="rId5" Type="http://schemas.openxmlformats.org/officeDocument/2006/relationships/image" Target="../media/image50.emf"/><Relationship Id="rId4" Type="http://schemas.openxmlformats.org/officeDocument/2006/relationships/image" Target="../media/image49.png"/></Relationships>
</file>

<file path=ppt/slides/_rels/slide77.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70" y="2338503"/>
            <a:ext cx="9638570"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dirty="0">
                <a:solidFill>
                  <a:schemeClr val="bg1"/>
                </a:solidFill>
                <a:latin typeface="Barlow"/>
                <a:ea typeface="Barlow Black" charset="0"/>
                <a:cs typeface="Arial" panose="020B0604020202020204" pitchFamily="34" charset="0"/>
              </a:rPr>
              <a:t>Voice of Participant Survey - Report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
        <p:nvSpPr>
          <p:cNvPr id="4" name="Rectangle 3"/>
          <p:cNvSpPr/>
          <p:nvPr/>
        </p:nvSpPr>
        <p:spPr>
          <a:xfrm>
            <a:off x="739870" y="4699601"/>
            <a:ext cx="4142854" cy="400110"/>
          </a:xfrm>
          <a:prstGeom prst="rect">
            <a:avLst/>
          </a:prstGeom>
        </p:spPr>
        <p:txBody>
          <a:bodyPr wrap="square">
            <a:spAutoFit/>
          </a:bodyPr>
          <a:lstStyle/>
          <a:p>
            <a:r>
              <a:rPr lang="en-GB" sz="2000" dirty="0">
                <a:solidFill>
                  <a:schemeClr val="bg1"/>
                </a:solidFill>
                <a:latin typeface="Barlow"/>
                <a:ea typeface="Barlow Medium" charset="0"/>
                <a:cs typeface="Arial" panose="020B0604020202020204" pitchFamily="34" charset="0"/>
              </a:rPr>
              <a:t>Waka Ama New Zealand</a:t>
            </a:r>
          </a:p>
        </p:txBody>
      </p:sp>
      <p:sp>
        <p:nvSpPr>
          <p:cNvPr id="6" name="Rectangle 5"/>
          <p:cNvSpPr/>
          <p:nvPr/>
        </p:nvSpPr>
        <p:spPr>
          <a:xfrm>
            <a:off x="739870" y="6290245"/>
            <a:ext cx="4142854" cy="400110"/>
          </a:xfrm>
          <a:prstGeom prst="rect">
            <a:avLst/>
          </a:prstGeom>
        </p:spPr>
        <p:txBody>
          <a:bodyPr wrap="square">
            <a:spAutoFit/>
          </a:bodyPr>
          <a:lstStyle/>
          <a:p>
            <a:r>
              <a:rPr lang="en-GB" sz="2000" b="1" dirty="0">
                <a:solidFill>
                  <a:schemeClr val="bg1"/>
                </a:solidFill>
                <a:latin typeface="Barlow"/>
                <a:ea typeface="Barlow Medium" charset="0"/>
                <a:cs typeface="Arial" panose="020B0604020202020204" pitchFamily="34" charset="0"/>
              </a:rPr>
              <a:t>July 2020</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4730" y="5892576"/>
            <a:ext cx="1809750" cy="795338"/>
          </a:xfrm>
          <a:prstGeom prst="rect">
            <a:avLst/>
          </a:prstGeom>
        </p:spPr>
      </p:pic>
    </p:spTree>
    <p:extLst>
      <p:ext uri="{BB962C8B-B14F-4D97-AF65-F5344CB8AC3E}">
        <p14:creationId xmlns:p14="http://schemas.microsoft.com/office/powerpoint/2010/main" val="299922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4"/>
          <p:cNvSpPr txBox="1"/>
          <p:nvPr/>
        </p:nvSpPr>
        <p:spPr>
          <a:xfrm>
            <a:off x="3029812" y="1969595"/>
            <a:ext cx="296703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accent6"/>
                </a:solidFill>
                <a:latin typeface="Barlow"/>
                <a:cs typeface="Arial"/>
              </a:rPr>
              <a:t>Likelihood to recommend their club</a:t>
            </a:r>
            <a:endParaRPr lang="en-US" sz="1200" dirty="0">
              <a:solidFill>
                <a:schemeClr val="accent6"/>
              </a:solidFill>
              <a:latin typeface="Barlow"/>
              <a:cs typeface="Arial"/>
            </a:endParaRPr>
          </a:p>
        </p:txBody>
      </p:sp>
      <p:cxnSp>
        <p:nvCxnSpPr>
          <p:cNvPr id="28" name="Straight Connector 27">
            <a:extLst>
              <a:ext uri="{FF2B5EF4-FFF2-40B4-BE49-F238E27FC236}">
                <a16:creationId xmlns:a16="http://schemas.microsoft.com/office/drawing/2014/main" id="{EBA7C037-50A8-4FB8-9DDF-E23B9EA6E342}"/>
              </a:ext>
            </a:extLst>
          </p:cNvPr>
          <p:cNvCxnSpPr>
            <a:cxnSpLocks/>
          </p:cNvCxnSpPr>
          <p:nvPr/>
        </p:nvCxnSpPr>
        <p:spPr>
          <a:xfrm>
            <a:off x="6284079" y="2355592"/>
            <a:ext cx="0" cy="2791570"/>
          </a:xfrm>
          <a:prstGeom prst="line">
            <a:avLst/>
          </a:prstGeom>
          <a:ln w="15875">
            <a:solidFill>
              <a:schemeClr val="bg2"/>
            </a:solidFill>
            <a:prstDash val="dash"/>
          </a:ln>
        </p:spPr>
        <p:style>
          <a:lnRef idx="2">
            <a:schemeClr val="accent1"/>
          </a:lnRef>
          <a:fillRef idx="0">
            <a:schemeClr val="accent1"/>
          </a:fillRef>
          <a:effectRef idx="1">
            <a:schemeClr val="accent1"/>
          </a:effectRef>
          <a:fontRef idx="minor">
            <a:schemeClr val="tx1"/>
          </a:fontRef>
        </p:style>
      </p:cxnSp>
      <p:sp>
        <p:nvSpPr>
          <p:cNvPr id="35" name="Title 2"/>
          <p:cNvSpPr txBox="1">
            <a:spLocks/>
          </p:cNvSpPr>
          <p:nvPr/>
        </p:nvSpPr>
        <p:spPr>
          <a:xfrm>
            <a:off x="373868" y="168501"/>
            <a:ext cx="1125298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chemeClr val="tx2"/>
                </a:solidFill>
              </a:rPr>
              <a:t>Respondents generally speak positively about their Waka Ama club</a:t>
            </a:r>
          </a:p>
        </p:txBody>
      </p:sp>
      <p:grpSp>
        <p:nvGrpSpPr>
          <p:cNvPr id="38" name="Group 37"/>
          <p:cNvGrpSpPr/>
          <p:nvPr/>
        </p:nvGrpSpPr>
        <p:grpSpPr>
          <a:xfrm>
            <a:off x="8528854" y="2205136"/>
            <a:ext cx="3097995" cy="1487789"/>
            <a:chOff x="393698" y="1098768"/>
            <a:chExt cx="3997326" cy="4913239"/>
          </a:xfrm>
        </p:grpSpPr>
        <p:sp>
          <p:nvSpPr>
            <p:cNvPr id="39" name="Text Box 10"/>
            <p:cNvSpPr txBox="1">
              <a:spLocks noChangeArrowheads="1"/>
            </p:cNvSpPr>
            <p:nvPr/>
          </p:nvSpPr>
          <p:spPr bwMode="auto">
            <a:xfrm>
              <a:off x="393699" y="1098768"/>
              <a:ext cx="3997325" cy="1012872"/>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a:t>
              </a:r>
              <a:r>
                <a:rPr lang="en-US" sz="1000" b="1" dirty="0">
                  <a:solidFill>
                    <a:schemeClr val="bg1"/>
                  </a:solidFill>
                  <a:latin typeface="Barlow"/>
                  <a:ea typeface="Barlow" charset="0"/>
                  <a:cs typeface="Arial" panose="020B0604020202020204" pitchFamily="34" charset="0"/>
                </a:rPr>
                <a:t> likely to be promoters are:</a:t>
              </a:r>
            </a:p>
          </p:txBody>
        </p:sp>
        <p:sp>
          <p:nvSpPr>
            <p:cNvPr id="40" name="Text Placeholder 5"/>
            <p:cNvSpPr txBox="1">
              <a:spLocks/>
            </p:cNvSpPr>
            <p:nvPr/>
          </p:nvSpPr>
          <p:spPr>
            <a:xfrm>
              <a:off x="393698" y="2213092"/>
              <a:ext cx="3997325" cy="3798915"/>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There are no significant differences. </a:t>
              </a:r>
            </a:p>
          </p:txBody>
        </p:sp>
      </p:grpSp>
      <p:grpSp>
        <p:nvGrpSpPr>
          <p:cNvPr id="44" name="Group 43"/>
          <p:cNvGrpSpPr/>
          <p:nvPr/>
        </p:nvGrpSpPr>
        <p:grpSpPr>
          <a:xfrm>
            <a:off x="8528855" y="3930404"/>
            <a:ext cx="3097996" cy="1547096"/>
            <a:chOff x="393698" y="1376359"/>
            <a:chExt cx="3997326" cy="3648174"/>
          </a:xfrm>
        </p:grpSpPr>
        <p:sp>
          <p:nvSpPr>
            <p:cNvPr id="45"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 </a:t>
              </a:r>
              <a:r>
                <a:rPr lang="en-US" sz="1000" b="1" dirty="0">
                  <a:solidFill>
                    <a:schemeClr val="bg1"/>
                  </a:solidFill>
                  <a:latin typeface="Barlow"/>
                  <a:ea typeface="Barlow" charset="0"/>
                  <a:cs typeface="Arial" panose="020B0604020202020204" pitchFamily="34" charset="0"/>
                </a:rPr>
                <a:t>likely to be detractors are:</a:t>
              </a:r>
            </a:p>
          </p:txBody>
        </p:sp>
        <p:sp>
          <p:nvSpPr>
            <p:cNvPr id="46"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From </a:t>
              </a:r>
              <a:r>
                <a:rPr lang="en-US" sz="800" b="1" dirty="0">
                  <a:solidFill>
                    <a:srgbClr val="313131"/>
                  </a:solidFill>
                  <a:latin typeface="Barlow"/>
                  <a:cs typeface="Arial" panose="020B0604020202020204" pitchFamily="34" charset="0"/>
                </a:rPr>
                <a:t>Te Puku o Te Ika </a:t>
              </a:r>
              <a:r>
                <a:rPr lang="en-US" sz="800" dirty="0">
                  <a:solidFill>
                    <a:srgbClr val="313131"/>
                  </a:solidFill>
                  <a:latin typeface="Barlow"/>
                  <a:cs typeface="Arial" panose="020B0604020202020204" pitchFamily="34" charset="0"/>
                </a:rPr>
                <a:t>(17% vs. 12%). </a:t>
              </a:r>
            </a:p>
          </p:txBody>
        </p:sp>
      </p:grpSp>
      <p:sp>
        <p:nvSpPr>
          <p:cNvPr id="49" name="Rectangle 48">
            <a:extLst>
              <a:ext uri="{FF2B5EF4-FFF2-40B4-BE49-F238E27FC236}">
                <a16:creationId xmlns:a16="http://schemas.microsoft.com/office/drawing/2014/main" id="{725D9EAB-0B9D-4647-B21C-0B225E4BF7B7}"/>
              </a:ext>
            </a:extLst>
          </p:cNvPr>
          <p:cNvSpPr/>
          <p:nvPr/>
        </p:nvSpPr>
        <p:spPr>
          <a:xfrm>
            <a:off x="373868" y="715076"/>
            <a:ext cx="11366636" cy="523220"/>
          </a:xfrm>
          <a:prstGeom prst="rect">
            <a:avLst/>
          </a:prstGeom>
        </p:spPr>
        <p:txBody>
          <a:bodyPr wrap="square">
            <a:spAutoFit/>
          </a:bodyPr>
          <a:lstStyle/>
          <a:p>
            <a:r>
              <a:rPr lang="en-NZ" sz="1400" dirty="0">
                <a:solidFill>
                  <a:schemeClr val="tx1">
                    <a:lumMod val="65000"/>
                    <a:lumOff val="35000"/>
                  </a:schemeClr>
                </a:solidFill>
                <a:latin typeface="Barlow"/>
              </a:rPr>
              <a:t>Waka Ama respondents are significantly more likely to be ‘promoters’ of their club, compared with the All Sports 2019/20 average (67% vs. 61%). As such, they have a higher NPS (+55 vs. +47).</a:t>
            </a:r>
          </a:p>
        </p:txBody>
      </p:sp>
      <p:graphicFrame>
        <p:nvGraphicFramePr>
          <p:cNvPr id="48" name="Table 47"/>
          <p:cNvGraphicFramePr>
            <a:graphicFrameLocks noGrp="1"/>
          </p:cNvGraphicFramePr>
          <p:nvPr>
            <p:extLst>
              <p:ext uri="{D42A27DB-BD31-4B8C-83A1-F6EECF244321}">
                <p14:modId xmlns:p14="http://schemas.microsoft.com/office/powerpoint/2010/main" val="3575047821"/>
              </p:ext>
            </p:extLst>
          </p:nvPr>
        </p:nvGraphicFramePr>
        <p:xfrm>
          <a:off x="1127602" y="2342791"/>
          <a:ext cx="6701136" cy="360000"/>
        </p:xfrm>
        <a:graphic>
          <a:graphicData uri="http://schemas.openxmlformats.org/drawingml/2006/table">
            <a:tbl>
              <a:tblPr firstRow="1" bandRow="1">
                <a:tableStyleId>{5C22544A-7EE6-4342-B048-85BDC9FD1C3A}</a:tableStyleId>
              </a:tblPr>
              <a:tblGrid>
                <a:gridCol w="1675284">
                  <a:extLst>
                    <a:ext uri="{9D8B030D-6E8A-4147-A177-3AD203B41FA5}">
                      <a16:colId xmlns:a16="http://schemas.microsoft.com/office/drawing/2014/main" val="20000"/>
                    </a:ext>
                  </a:extLst>
                </a:gridCol>
                <a:gridCol w="1675284">
                  <a:extLst>
                    <a:ext uri="{9D8B030D-6E8A-4147-A177-3AD203B41FA5}">
                      <a16:colId xmlns:a16="http://schemas.microsoft.com/office/drawing/2014/main" val="20001"/>
                    </a:ext>
                  </a:extLst>
                </a:gridCol>
                <a:gridCol w="1675284">
                  <a:extLst>
                    <a:ext uri="{9D8B030D-6E8A-4147-A177-3AD203B41FA5}">
                      <a16:colId xmlns:a16="http://schemas.microsoft.com/office/drawing/2014/main" val="20002"/>
                    </a:ext>
                  </a:extLst>
                </a:gridCol>
                <a:gridCol w="1675284">
                  <a:extLst>
                    <a:ext uri="{9D8B030D-6E8A-4147-A177-3AD203B41FA5}">
                      <a16:colId xmlns:a16="http://schemas.microsoft.com/office/drawing/2014/main" val="20004"/>
                    </a:ext>
                  </a:extLst>
                </a:gridCol>
              </a:tblGrid>
              <a:tr h="360000">
                <a:tc>
                  <a:txBody>
                    <a:bodyPr/>
                    <a:lstStyle/>
                    <a:p>
                      <a:pPr algn="ctr"/>
                      <a:r>
                        <a:rPr lang="en-NZ" sz="1400" dirty="0">
                          <a:solidFill>
                            <a:schemeClr val="tx1"/>
                          </a:solidFill>
                          <a:latin typeface="Barlow"/>
                        </a:rPr>
                        <a:t>+55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chemeClr val="tx1"/>
                          </a:solidFill>
                          <a:effectLst/>
                          <a:uLnTx/>
                          <a:uFillTx/>
                          <a:latin typeface="Barlow"/>
                          <a:ea typeface="+mn-ea"/>
                          <a:sym typeface="Wingdings 3"/>
                        </a:rPr>
                        <a:t>+48</a:t>
                      </a:r>
                      <a:endParaRPr lang="en-NZ" sz="1400" dirty="0">
                        <a:solidFill>
                          <a:srgbClr val="218535"/>
                        </a:solidFill>
                        <a:latin typeface="Barlow"/>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400" dirty="0">
                          <a:solidFill>
                            <a:schemeClr val="tx1"/>
                          </a:solidFill>
                          <a:latin typeface="Barlow"/>
                        </a:rPr>
                        <a:t>+57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400" dirty="0">
                          <a:solidFill>
                            <a:schemeClr val="tx1"/>
                          </a:solidFill>
                          <a:latin typeface="Barlow"/>
                        </a:rPr>
                        <a:t>+47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8" name="Chart Placeholder 10"/>
          <p:cNvGraphicFramePr>
            <a:graphicFrameLocks/>
          </p:cNvGraphicFramePr>
          <p:nvPr>
            <p:extLst>
              <p:ext uri="{D42A27DB-BD31-4B8C-83A1-F6EECF244321}">
                <p14:modId xmlns:p14="http://schemas.microsoft.com/office/powerpoint/2010/main" val="308943383"/>
              </p:ext>
            </p:extLst>
          </p:nvPr>
        </p:nvGraphicFramePr>
        <p:xfrm>
          <a:off x="1174548" y="2644600"/>
          <a:ext cx="7303619" cy="2411507"/>
        </p:xfrm>
        <a:graphic>
          <a:graphicData uri="http://schemas.openxmlformats.org/drawingml/2006/chart">
            <c:chart xmlns:c="http://schemas.openxmlformats.org/drawingml/2006/chart" xmlns:r="http://schemas.openxmlformats.org/officeDocument/2006/relationships" r:id="rId2"/>
          </a:graphicData>
        </a:graphic>
      </p:graphicFrame>
      <p:sp>
        <p:nvSpPr>
          <p:cNvPr id="70" name="TextBox 14"/>
          <p:cNvSpPr txBox="1"/>
          <p:nvPr/>
        </p:nvSpPr>
        <p:spPr>
          <a:xfrm>
            <a:off x="159745" y="2389003"/>
            <a:ext cx="128880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solidFill>
                  <a:schemeClr val="bg1">
                    <a:lumMod val="50000"/>
                  </a:schemeClr>
                </a:solidFill>
                <a:latin typeface="Barlow"/>
                <a:ea typeface="ＭＳ Ｐゴシック" charset="0"/>
                <a:cs typeface="ＭＳ Ｐゴシック" charset="0"/>
              </a:rPr>
              <a:t>NET PROMOTER SCORE (NPS)</a:t>
            </a:r>
          </a:p>
        </p:txBody>
      </p:sp>
      <p:cxnSp>
        <p:nvCxnSpPr>
          <p:cNvPr id="71" name="Straight Connector 70"/>
          <p:cNvCxnSpPr/>
          <p:nvPr/>
        </p:nvCxnSpPr>
        <p:spPr>
          <a:xfrm flipH="1">
            <a:off x="1458629" y="2529616"/>
            <a:ext cx="309601" cy="0"/>
          </a:xfrm>
          <a:prstGeom prst="line">
            <a:avLst/>
          </a:prstGeom>
          <a:ln w="15875">
            <a:solidFill>
              <a:schemeClr val="accent6"/>
            </a:solidFill>
            <a:prstDash val="sysDot"/>
            <a:tailEnd type="oval"/>
          </a:ln>
        </p:spPr>
        <p:style>
          <a:lnRef idx="2">
            <a:schemeClr val="accent1"/>
          </a:lnRef>
          <a:fillRef idx="0">
            <a:schemeClr val="accent1"/>
          </a:fillRef>
          <a:effectRef idx="1">
            <a:schemeClr val="accent1"/>
          </a:effectRef>
          <a:fontRef idx="minor">
            <a:schemeClr val="tx1"/>
          </a:fontRef>
        </p:style>
      </p:cxnSp>
      <p:grpSp>
        <p:nvGrpSpPr>
          <p:cNvPr id="73" name="Group 72"/>
          <p:cNvGrpSpPr/>
          <p:nvPr/>
        </p:nvGrpSpPr>
        <p:grpSpPr>
          <a:xfrm>
            <a:off x="-237171" y="3607120"/>
            <a:ext cx="1393906" cy="569033"/>
            <a:chOff x="7583805" y="3579658"/>
            <a:chExt cx="1207532" cy="569033"/>
          </a:xfrm>
        </p:grpSpPr>
        <p:grpSp>
          <p:nvGrpSpPr>
            <p:cNvPr id="74" name="Group 73"/>
            <p:cNvGrpSpPr/>
            <p:nvPr/>
          </p:nvGrpSpPr>
          <p:grpSpPr>
            <a:xfrm>
              <a:off x="7583805" y="3579658"/>
              <a:ext cx="1207530" cy="215444"/>
              <a:chOff x="3693892" y="5642079"/>
              <a:chExt cx="1207530" cy="215444"/>
            </a:xfrm>
          </p:grpSpPr>
          <p:sp>
            <p:nvSpPr>
              <p:cNvPr id="82" name="TextBox 81"/>
              <p:cNvSpPr txBox="1"/>
              <p:nvPr/>
            </p:nvSpPr>
            <p:spPr>
              <a:xfrm>
                <a:off x="3693892" y="5642079"/>
                <a:ext cx="1153532" cy="215444"/>
              </a:xfrm>
              <a:prstGeom prst="rect">
                <a:avLst/>
              </a:prstGeom>
              <a:noFill/>
            </p:spPr>
            <p:txBody>
              <a:bodyPr wrap="square" rtlCol="0">
                <a:spAutoFit/>
              </a:bodyPr>
              <a:lstStyle/>
              <a:p>
                <a:pPr algn="r"/>
                <a:r>
                  <a:rPr lang="en-NZ" sz="800" dirty="0">
                    <a:latin typeface="Barlow"/>
                  </a:rPr>
                  <a:t>Promoter (9 or 10)</a:t>
                </a:r>
              </a:p>
            </p:txBody>
          </p:sp>
          <p:sp>
            <p:nvSpPr>
              <p:cNvPr id="81" name="Oval 80"/>
              <p:cNvSpPr/>
              <p:nvPr/>
            </p:nvSpPr>
            <p:spPr>
              <a:xfrm>
                <a:off x="4793422" y="5703495"/>
                <a:ext cx="108000" cy="108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20000"/>
                      <a:lumOff val="80000"/>
                    </a:schemeClr>
                  </a:solidFill>
                  <a:latin typeface="Barlow"/>
                </a:endParaRPr>
              </a:p>
            </p:txBody>
          </p:sp>
        </p:grpSp>
        <p:grpSp>
          <p:nvGrpSpPr>
            <p:cNvPr id="75" name="Group 74"/>
            <p:cNvGrpSpPr/>
            <p:nvPr/>
          </p:nvGrpSpPr>
          <p:grpSpPr>
            <a:xfrm>
              <a:off x="7871042" y="3761771"/>
              <a:ext cx="920293" cy="215444"/>
              <a:chOff x="5615048" y="5818914"/>
              <a:chExt cx="920293" cy="215444"/>
            </a:xfrm>
          </p:grpSpPr>
          <p:sp>
            <p:nvSpPr>
              <p:cNvPr id="79" name="Oval 78"/>
              <p:cNvSpPr/>
              <p:nvPr/>
            </p:nvSpPr>
            <p:spPr>
              <a:xfrm>
                <a:off x="6427341" y="5883253"/>
                <a:ext cx="108000" cy="108000"/>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40000"/>
                      <a:lumOff val="60000"/>
                    </a:schemeClr>
                  </a:solidFill>
                  <a:latin typeface="Barlow"/>
                </a:endParaRPr>
              </a:p>
            </p:txBody>
          </p:sp>
          <p:sp>
            <p:nvSpPr>
              <p:cNvPr id="80" name="TextBox 79"/>
              <p:cNvSpPr txBox="1"/>
              <p:nvPr/>
            </p:nvSpPr>
            <p:spPr>
              <a:xfrm>
                <a:off x="5615048" y="5818914"/>
                <a:ext cx="866295" cy="215444"/>
              </a:xfrm>
              <a:prstGeom prst="rect">
                <a:avLst/>
              </a:prstGeom>
              <a:noFill/>
            </p:spPr>
            <p:txBody>
              <a:bodyPr wrap="square" rtlCol="0">
                <a:spAutoFit/>
              </a:bodyPr>
              <a:lstStyle/>
              <a:p>
                <a:pPr algn="r"/>
                <a:r>
                  <a:rPr lang="en-NZ" sz="800" dirty="0">
                    <a:latin typeface="Barlow"/>
                  </a:rPr>
                  <a:t>Passive (7 or 8)</a:t>
                </a:r>
              </a:p>
            </p:txBody>
          </p:sp>
        </p:grpSp>
        <p:grpSp>
          <p:nvGrpSpPr>
            <p:cNvPr id="76" name="Group 75"/>
            <p:cNvGrpSpPr/>
            <p:nvPr/>
          </p:nvGrpSpPr>
          <p:grpSpPr>
            <a:xfrm>
              <a:off x="7731510" y="3933247"/>
              <a:ext cx="1059827" cy="215444"/>
              <a:chOff x="5475516" y="5987444"/>
              <a:chExt cx="1059827" cy="215444"/>
            </a:xfrm>
          </p:grpSpPr>
          <p:sp>
            <p:nvSpPr>
              <p:cNvPr id="77" name="Oval 76"/>
              <p:cNvSpPr/>
              <p:nvPr/>
            </p:nvSpPr>
            <p:spPr>
              <a:xfrm>
                <a:off x="6427343" y="6056178"/>
                <a:ext cx="108000" cy="108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60000"/>
                      <a:lumOff val="40000"/>
                    </a:schemeClr>
                  </a:solidFill>
                  <a:latin typeface="Barlow"/>
                </a:endParaRPr>
              </a:p>
            </p:txBody>
          </p:sp>
          <p:sp>
            <p:nvSpPr>
              <p:cNvPr id="78" name="TextBox 77"/>
              <p:cNvSpPr txBox="1"/>
              <p:nvPr/>
            </p:nvSpPr>
            <p:spPr>
              <a:xfrm>
                <a:off x="5475516" y="5987444"/>
                <a:ext cx="1005827" cy="215444"/>
              </a:xfrm>
              <a:prstGeom prst="rect">
                <a:avLst/>
              </a:prstGeom>
              <a:noFill/>
            </p:spPr>
            <p:txBody>
              <a:bodyPr wrap="square" rtlCol="0">
                <a:spAutoFit/>
              </a:bodyPr>
              <a:lstStyle/>
              <a:p>
                <a:pPr algn="r"/>
                <a:r>
                  <a:rPr lang="en-NZ" sz="800" dirty="0">
                    <a:latin typeface="Barlow"/>
                  </a:rPr>
                  <a:t>Detractor (0 to 6)</a:t>
                </a:r>
              </a:p>
            </p:txBody>
          </p:sp>
        </p:grpSp>
      </p:grpSp>
      <p:sp>
        <p:nvSpPr>
          <p:cNvPr id="83" name="Footer Placeholder 5"/>
          <p:cNvSpPr txBox="1">
            <a:spLocks/>
          </p:cNvSpPr>
          <p:nvPr/>
        </p:nvSpPr>
        <p:spPr>
          <a:xfrm>
            <a:off x="422916" y="6276439"/>
            <a:ext cx="5186863" cy="31507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Barlow"/>
              </a:rPr>
              <a:t>Base: All respondents (Excluding don’t know)</a:t>
            </a:r>
          </a:p>
          <a:p>
            <a:r>
              <a:rPr lang="en-US" sz="800" dirty="0">
                <a:latin typeface="Barlow"/>
              </a:rPr>
              <a:t>Q7. If someone asked you/ your child, how likely are you/they to recommend your/ their Waka Ama club to them, using a scale of 0 to 10 where 0 is not at all likely and 10 is extremely likely? </a:t>
            </a:r>
          </a:p>
        </p:txBody>
      </p:sp>
      <p:sp>
        <p:nvSpPr>
          <p:cNvPr id="33" name="Rectangle 32"/>
          <p:cNvSpPr/>
          <p:nvPr/>
        </p:nvSpPr>
        <p:spPr>
          <a:xfrm>
            <a:off x="1768230" y="2407964"/>
            <a:ext cx="413811" cy="243853"/>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34" name="TextBox 33"/>
          <p:cNvSpPr txBox="1"/>
          <p:nvPr/>
        </p:nvSpPr>
        <p:spPr>
          <a:xfrm>
            <a:off x="8403819" y="6286957"/>
            <a:ext cx="3160651" cy="553998"/>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a:t>
            </a:r>
            <a:r>
              <a:rPr lang="en-NZ" sz="800" dirty="0">
                <a:latin typeface="Barlow"/>
                <a:sym typeface="Wingdings 3"/>
              </a:rPr>
              <a:t>Significantly higher/lower than Total Waka Ama 2018</a:t>
            </a:r>
          </a:p>
          <a:p>
            <a:r>
              <a:rPr lang="en-NZ" sz="800" dirty="0">
                <a:solidFill>
                  <a:srgbClr val="000000"/>
                </a:solidFill>
                <a:latin typeface="Barlow"/>
                <a:sym typeface="Wingdings 3"/>
              </a:rPr>
              <a:t> </a:t>
            </a:r>
            <a:r>
              <a:rPr lang="en-NZ" sz="800" dirty="0">
                <a:solidFill>
                  <a:srgbClr val="218535"/>
                </a:solidFill>
                <a:latin typeface="Barlow"/>
                <a:sym typeface="Wingdings 3"/>
              </a:rPr>
              <a:t></a:t>
            </a:r>
            <a:r>
              <a:rPr lang="en-NZ" sz="800" dirty="0">
                <a:solidFill>
                  <a:srgbClr val="FF0000"/>
                </a:solidFill>
                <a:latin typeface="Barlow"/>
                <a:sym typeface="Wingdings 3"/>
              </a:rPr>
              <a:t></a:t>
            </a:r>
            <a:r>
              <a:rPr lang="en-NZ" sz="800" dirty="0">
                <a:solidFill>
                  <a:srgbClr val="000000"/>
                </a:solidFill>
                <a:latin typeface="Barlow"/>
                <a:sym typeface="Wingdings 3"/>
              </a:rPr>
              <a:t> </a:t>
            </a:r>
            <a:r>
              <a:rPr lang="en-NZ" sz="800" dirty="0">
                <a:latin typeface="Barlow"/>
                <a:sym typeface="Wingdings 3"/>
              </a:rPr>
              <a:t>Significantly higher/lower than Total Waka Ama 2017</a:t>
            </a:r>
          </a:p>
          <a:p>
            <a:r>
              <a:rPr lang="en-NZ" sz="1400" b="1" dirty="0">
                <a:solidFill>
                  <a:srgbClr val="218535"/>
                </a:solidFill>
                <a:latin typeface="Barlow"/>
                <a:cs typeface="Arial"/>
                <a:sym typeface="Wingdings 3"/>
              </a:rPr>
              <a:t>□</a:t>
            </a:r>
            <a:r>
              <a:rPr lang="en-NZ" sz="1400" b="1" dirty="0">
                <a:solidFill>
                  <a:srgbClr val="DC0015"/>
                </a:solidFill>
                <a:latin typeface="Barlow"/>
                <a:cs typeface="Arial"/>
                <a:sym typeface="Wingdings 3"/>
              </a:rPr>
              <a:t>□ </a:t>
            </a:r>
            <a:r>
              <a:rPr lang="en-NZ" sz="800" dirty="0">
                <a:latin typeface="Barlow"/>
                <a:sym typeface="Wingdings 3"/>
              </a:rPr>
              <a:t>Significantly higher/lower than All Sports 2019/20</a:t>
            </a:r>
            <a:endParaRPr lang="en-NZ" sz="800" dirty="0">
              <a:latin typeface="Barlow"/>
            </a:endParaRPr>
          </a:p>
        </p:txBody>
      </p:sp>
    </p:spTree>
    <p:extLst>
      <p:ext uri="{BB962C8B-B14F-4D97-AF65-F5344CB8AC3E}">
        <p14:creationId xmlns:p14="http://schemas.microsoft.com/office/powerpoint/2010/main" val="3085175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14217" y="15640"/>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rPr>
              <a:t>What is going well?</a:t>
            </a:r>
          </a:p>
        </p:txBody>
      </p:sp>
      <p:grpSp>
        <p:nvGrpSpPr>
          <p:cNvPr id="23" name="Group 22"/>
          <p:cNvGrpSpPr/>
          <p:nvPr/>
        </p:nvGrpSpPr>
        <p:grpSpPr>
          <a:xfrm rot="10800000" flipH="1">
            <a:off x="376118" y="3674054"/>
            <a:ext cx="2433757" cy="2310133"/>
            <a:chOff x="4806171" y="3536145"/>
            <a:chExt cx="1726034" cy="1584176"/>
          </a:xfrm>
          <a:solidFill>
            <a:schemeClr val="accent4">
              <a:lumMod val="40000"/>
              <a:lumOff val="60000"/>
            </a:schemeClr>
          </a:solidFill>
        </p:grpSpPr>
        <p:sp>
          <p:nvSpPr>
            <p:cNvPr id="24" name="Teardrop 23"/>
            <p:cNvSpPr/>
            <p:nvPr/>
          </p:nvSpPr>
          <p:spPr bwMode="ltGray">
            <a:xfrm rot="5400000">
              <a:off x="4877100" y="3465216"/>
              <a:ext cx="1584176" cy="1726034"/>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25" name="TextBox 24"/>
            <p:cNvSpPr txBox="1"/>
            <p:nvPr/>
          </p:nvSpPr>
          <p:spPr>
            <a:xfrm rot="10800000">
              <a:off x="5108264" y="3555279"/>
              <a:ext cx="1325558" cy="131752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r>
                <a:rPr kumimoji="0" lang="en-US"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Inclusive and friendly club </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with a lot of folk giving their time and expertise to help us novices. Getting to paddle in an amazing location with like minded paddlers of all ages.</a:t>
              </a:r>
              <a:r>
                <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Paddler, 65-69 years, Bay of Plenty</a:t>
              </a:r>
              <a:endParaRPr kumimoji="0" lang="en-GB"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endParaRPr>
            </a:p>
          </p:txBody>
        </p:sp>
      </p:grpSp>
      <p:grpSp>
        <p:nvGrpSpPr>
          <p:cNvPr id="26" name="Group 25"/>
          <p:cNvGrpSpPr/>
          <p:nvPr/>
        </p:nvGrpSpPr>
        <p:grpSpPr>
          <a:xfrm flipH="1">
            <a:off x="8931586" y="433369"/>
            <a:ext cx="3002005" cy="2526991"/>
            <a:chOff x="7603899" y="242096"/>
            <a:chExt cx="2573852" cy="2782613"/>
          </a:xfrm>
          <a:solidFill>
            <a:schemeClr val="accent4">
              <a:lumMod val="40000"/>
              <a:lumOff val="60000"/>
            </a:schemeClr>
          </a:solidFill>
        </p:grpSpPr>
        <p:sp>
          <p:nvSpPr>
            <p:cNvPr id="27" name="Teardrop 26"/>
            <p:cNvSpPr/>
            <p:nvPr/>
          </p:nvSpPr>
          <p:spPr bwMode="ltGray">
            <a:xfrm rot="5400000">
              <a:off x="7499518" y="346477"/>
              <a:ext cx="2782613" cy="2573852"/>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endParaRPr>
            </a:p>
          </p:txBody>
        </p:sp>
        <p:sp>
          <p:nvSpPr>
            <p:cNvPr id="28" name="TextBox 27"/>
            <p:cNvSpPr txBox="1"/>
            <p:nvPr/>
          </p:nvSpPr>
          <p:spPr>
            <a:xfrm>
              <a:off x="7801384" y="1180839"/>
              <a:ext cx="2063845" cy="54205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The club has a </a:t>
              </a:r>
              <a:r>
                <a:rPr kumimoji="0" lang="en-US"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good culture</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 The people are lovely. There's </a:t>
              </a:r>
              <a:r>
                <a:rPr kumimoji="0" lang="en-US"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good development, ability to do races, and just paddle for fun</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 The club has good safety and other procedures. The club is well run.</a:t>
              </a:r>
              <a:r>
                <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Paddler and parent </a:t>
              </a:r>
              <a:r>
                <a:rPr kumimoji="0" lang="en-NZ"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of paddler</a:t>
              </a:r>
              <a:r>
                <a:rPr kumimoji="0" lang="en-GB"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 50-54 years, Taranaki</a:t>
              </a:r>
            </a:p>
          </p:txBody>
        </p:sp>
      </p:grpSp>
      <p:grpSp>
        <p:nvGrpSpPr>
          <p:cNvPr id="32" name="Group 31"/>
          <p:cNvGrpSpPr/>
          <p:nvPr/>
        </p:nvGrpSpPr>
        <p:grpSpPr>
          <a:xfrm>
            <a:off x="372190" y="1128294"/>
            <a:ext cx="2261875" cy="1832067"/>
            <a:chOff x="4703669" y="1803138"/>
            <a:chExt cx="1686678" cy="1584176"/>
          </a:xfrm>
          <a:solidFill>
            <a:schemeClr val="accent4"/>
          </a:solidFill>
        </p:grpSpPr>
        <p:sp>
          <p:nvSpPr>
            <p:cNvPr id="33" name="Teardrop 32"/>
            <p:cNvSpPr/>
            <p:nvPr/>
          </p:nvSpPr>
          <p:spPr bwMode="ltGray">
            <a:xfrm rot="5400000">
              <a:off x="4754920" y="1751887"/>
              <a:ext cx="1584176" cy="1686678"/>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34" name="TextBox 33"/>
            <p:cNvSpPr txBox="1"/>
            <p:nvPr/>
          </p:nvSpPr>
          <p:spPr>
            <a:xfrm>
              <a:off x="4980415" y="2210033"/>
              <a:ext cx="1267215" cy="770384"/>
            </a:xfrm>
            <a:prstGeom prst="rect">
              <a:avLst/>
            </a:prstGeom>
            <a:gr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r>
                <a:rPr kumimoji="0" lang="en-US"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Whānau feel</a:t>
              </a:r>
              <a:r>
                <a:rPr kumimoji="0" lang="en-US"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 everyone pitches in, experienced paddlers help out everyone.</a:t>
              </a: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Paddler, 40-44 years, Auckland</a:t>
              </a:r>
            </a:p>
            <a:p>
              <a:pPr marL="0" marR="0" lvl="0" indent="0" algn="l" defTabSz="914400" rtl="0" eaLnBrk="1" fontAlgn="auto" latinLnBrk="0" hangingPunct="1">
                <a:lnSpc>
                  <a:spcPct val="100000"/>
                </a:lnSpc>
                <a:spcBef>
                  <a:spcPts val="0"/>
                </a:spcBef>
                <a:spcAft>
                  <a:spcPts val="90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grpSp>
      <p:sp>
        <p:nvSpPr>
          <p:cNvPr id="38" name="Text Placeholder 3"/>
          <p:cNvSpPr txBox="1">
            <a:spLocks/>
          </p:cNvSpPr>
          <p:nvPr/>
        </p:nvSpPr>
        <p:spPr>
          <a:xfrm>
            <a:off x="501304" y="6305008"/>
            <a:ext cx="4134850" cy="295818"/>
          </a:xfrm>
          <a:prstGeom prst="rect">
            <a:avLst/>
          </a:prstGeom>
          <a:solidFill>
            <a:schemeClr val="bg1"/>
          </a:solidFill>
        </p:spPr>
        <p:txBody>
          <a:bodyPr vert="horz" wrap="square" lIns="91440" tIns="0" rIns="91440" bIns="0" rtlCol="0" anchor="b" anchorCtr="0">
            <a:noAutofit/>
          </a:bodyPr>
          <a:lstStyle>
            <a:lvl1pPr marL="0" indent="0" algn="l" defTabSz="457200" rtl="0" eaLnBrk="1" latinLnBrk="0" hangingPunct="1">
              <a:lnSpc>
                <a:spcPct val="100000"/>
              </a:lnSpc>
              <a:spcBef>
                <a:spcPts val="60"/>
              </a:spcBef>
              <a:buClr>
                <a:srgbClr val="5F5F5F"/>
              </a:buClr>
              <a:buFont typeface="Arial"/>
              <a:buNone/>
              <a:defRPr sz="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ts val="0"/>
              </a:spcBef>
              <a:spcAft>
                <a:spcPct val="0"/>
              </a:spcAft>
              <a:buClr>
                <a:srgbClr val="5F5F5F"/>
              </a:buClr>
              <a:buSzTx/>
              <a:buFont typeface="Arial"/>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Calibri" panose="020F0502020204030204" pitchFamily="34" charset="0"/>
              </a:rPr>
              <a:t>Base: </a:t>
            </a:r>
            <a:r>
              <a:rPr kumimoji="0" lang="en-US" sz="800" b="0" i="0" u="none" strike="noStrike" kern="1200" cap="none" spc="0" normalizeH="0" baseline="0" noProof="0" dirty="0">
                <a:ln>
                  <a:noFill/>
                </a:ln>
                <a:solidFill>
                  <a:srgbClr val="000000"/>
                </a:solidFill>
                <a:effectLst/>
                <a:uLnTx/>
                <a:uFillTx/>
                <a:latin typeface="Barlow"/>
                <a:ea typeface="+mn-ea"/>
                <a:cs typeface="Calibri" panose="020F0502020204030204" pitchFamily="34" charset="0"/>
              </a:rPr>
              <a:t>All </a:t>
            </a:r>
            <a:r>
              <a:rPr kumimoji="0" lang="en-NZ" sz="800" b="0" i="0" u="none" strike="noStrike" kern="1200" cap="none" spc="0" normalizeH="0" baseline="0" noProof="0" dirty="0">
                <a:ln>
                  <a:noFill/>
                </a:ln>
                <a:solidFill>
                  <a:srgbClr val="000000"/>
                </a:solidFill>
                <a:effectLst/>
                <a:uLnTx/>
                <a:uFillTx/>
                <a:latin typeface="Barlow"/>
                <a:ea typeface="+mn-ea"/>
                <a:cs typeface="Calibri" panose="020F0502020204030204" pitchFamily="34" charset="0"/>
              </a:rPr>
              <a:t>respondents excluding don’t know/none </a:t>
            </a:r>
          </a:p>
          <a:p>
            <a:pPr marL="0" marR="0" lvl="0" indent="0" algn="l" defTabSz="457200" rtl="0" eaLnBrk="1" fontAlgn="base" latinLnBrk="0" hangingPunct="1">
              <a:lnSpc>
                <a:spcPct val="100000"/>
              </a:lnSpc>
              <a:spcBef>
                <a:spcPts val="0"/>
              </a:spcBef>
              <a:spcAft>
                <a:spcPct val="0"/>
              </a:spcAft>
              <a:buClr>
                <a:srgbClr val="5F5F5F"/>
              </a:buClr>
              <a:buSzTx/>
              <a:buFont typeface="Arial"/>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Calibri" panose="020F0502020204030204" pitchFamily="34" charset="0"/>
              </a:rPr>
              <a:t>Q8a. What is it that you love about your/ your child’s club</a:t>
            </a:r>
            <a:r>
              <a:rPr kumimoji="0" lang="en-US" sz="800" b="0" i="0" u="none" strike="noStrike" kern="1200" cap="none" spc="0" normalizeH="0" baseline="0" noProof="0" dirty="0">
                <a:ln>
                  <a:noFill/>
                </a:ln>
                <a:solidFill>
                  <a:srgbClr val="000000"/>
                </a:solidFill>
                <a:effectLst/>
                <a:uLnTx/>
                <a:uFillTx/>
                <a:latin typeface="Barlow"/>
                <a:ea typeface="+mn-ea"/>
                <a:cs typeface="Calibri" panose="020F0502020204030204" pitchFamily="34" charset="0"/>
              </a:rPr>
              <a:t>?</a:t>
            </a:r>
          </a:p>
        </p:txBody>
      </p:sp>
      <p:sp>
        <p:nvSpPr>
          <p:cNvPr id="2" name="TextBox 1"/>
          <p:cNvSpPr txBox="1"/>
          <p:nvPr/>
        </p:nvSpPr>
        <p:spPr>
          <a:xfrm>
            <a:off x="843578" y="3132542"/>
            <a:ext cx="10233997" cy="369332"/>
          </a:xfrm>
          <a:prstGeom prst="rect">
            <a:avLst/>
          </a:prstGeom>
          <a:solidFill>
            <a:schemeClr val="accent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FFFFFF"/>
                </a:solidFill>
                <a:effectLst/>
                <a:uLnTx/>
                <a:uFillTx/>
                <a:latin typeface="Barlow"/>
                <a:ea typeface="+mn-ea"/>
                <a:cs typeface="+mn-cs"/>
              </a:rPr>
              <a:t>What people love</a:t>
            </a:r>
          </a:p>
        </p:txBody>
      </p:sp>
      <p:grpSp>
        <p:nvGrpSpPr>
          <p:cNvPr id="22" name="Group 21"/>
          <p:cNvGrpSpPr/>
          <p:nvPr/>
        </p:nvGrpSpPr>
        <p:grpSpPr>
          <a:xfrm rot="10800000">
            <a:off x="5525425" y="3674055"/>
            <a:ext cx="2895621" cy="2349274"/>
            <a:chOff x="4909167" y="3536144"/>
            <a:chExt cx="1481179" cy="1584176"/>
          </a:xfrm>
          <a:solidFill>
            <a:schemeClr val="accent4">
              <a:lumMod val="40000"/>
              <a:lumOff val="60000"/>
            </a:schemeClr>
          </a:solidFill>
        </p:grpSpPr>
        <p:sp>
          <p:nvSpPr>
            <p:cNvPr id="29" name="Teardrop 28"/>
            <p:cNvSpPr/>
            <p:nvPr/>
          </p:nvSpPr>
          <p:spPr bwMode="ltGray">
            <a:xfrm rot="5400000">
              <a:off x="4857669" y="3587642"/>
              <a:ext cx="1584176" cy="1481179"/>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30" name="TextBox 29"/>
            <p:cNvSpPr txBox="1"/>
            <p:nvPr/>
          </p:nvSpPr>
          <p:spPr>
            <a:xfrm rot="10800000">
              <a:off x="5068284" y="4106538"/>
              <a:ext cx="1198009" cy="77038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The </a:t>
              </a:r>
              <a:r>
                <a:rPr kumimoji="0" lang="en-US"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support from our committee</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 Clear communications to the paddlers. Their </a:t>
              </a:r>
              <a:r>
                <a:rPr kumimoji="0" lang="en-US"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openness to communication and feedback</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 Structure of trainings and assigning coaches to support junior age groups</a:t>
              </a:r>
              <a:r>
                <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Paddler and parent of paddler, 30-34 years, Gisborne</a:t>
              </a:r>
            </a:p>
          </p:txBody>
        </p:sp>
      </p:grpSp>
      <p:grpSp>
        <p:nvGrpSpPr>
          <p:cNvPr id="31" name="Group 30"/>
          <p:cNvGrpSpPr/>
          <p:nvPr/>
        </p:nvGrpSpPr>
        <p:grpSpPr>
          <a:xfrm>
            <a:off x="2730332" y="767343"/>
            <a:ext cx="3062711" cy="2193017"/>
            <a:chOff x="4806171" y="1803138"/>
            <a:chExt cx="1584176" cy="1584176"/>
          </a:xfrm>
          <a:solidFill>
            <a:schemeClr val="accent4">
              <a:lumMod val="40000"/>
              <a:lumOff val="60000"/>
            </a:schemeClr>
          </a:solidFill>
        </p:grpSpPr>
        <p:sp>
          <p:nvSpPr>
            <p:cNvPr id="35" name="Teardrop 34"/>
            <p:cNvSpPr/>
            <p:nvPr/>
          </p:nvSpPr>
          <p:spPr bwMode="ltGray">
            <a:xfrm rot="5400000">
              <a:off x="4806171" y="1803138"/>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44" name="TextBox 43"/>
            <p:cNvSpPr txBox="1"/>
            <p:nvPr/>
          </p:nvSpPr>
          <p:spPr>
            <a:xfrm>
              <a:off x="5012787" y="2102814"/>
              <a:ext cx="1198009" cy="770384"/>
            </a:xfrm>
            <a:prstGeom prst="rect">
              <a:avLst/>
            </a:prstGeom>
            <a:gr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I </a:t>
              </a:r>
              <a:r>
                <a:rPr kumimoji="0" lang="en-US"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love our facilities</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 lots of equipment and a large shed to store it in. I love that we are </a:t>
              </a:r>
              <a:r>
                <a:rPr kumimoji="0" lang="en-US"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community focused</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 have low yearly club fees and are open to all our community. I love that we </a:t>
              </a:r>
              <a:r>
                <a:rPr kumimoji="0" lang="en-US"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encourage and support all of our club members no matter what their experience</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endPar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Paddler, 55-59 years, Hawkes Bay</a:t>
              </a:r>
            </a:p>
            <a:p>
              <a:pPr marL="0" marR="0" lvl="0" indent="0" algn="l" defTabSz="914400" rtl="0" eaLnBrk="1" fontAlgn="auto" latinLnBrk="0" hangingPunct="1">
                <a:lnSpc>
                  <a:spcPct val="100000"/>
                </a:lnSpc>
                <a:spcBef>
                  <a:spcPts val="0"/>
                </a:spcBef>
                <a:spcAft>
                  <a:spcPts val="90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endParaRPr>
            </a:p>
          </p:txBody>
        </p:sp>
      </p:grpSp>
      <p:grpSp>
        <p:nvGrpSpPr>
          <p:cNvPr id="45" name="Group 44"/>
          <p:cNvGrpSpPr/>
          <p:nvPr/>
        </p:nvGrpSpPr>
        <p:grpSpPr>
          <a:xfrm flipH="1">
            <a:off x="6016613" y="650473"/>
            <a:ext cx="2775622" cy="2309888"/>
            <a:chOff x="8646171" y="1803138"/>
            <a:chExt cx="1454027" cy="1584176"/>
          </a:xfrm>
          <a:solidFill>
            <a:schemeClr val="accent4"/>
          </a:solidFill>
        </p:grpSpPr>
        <p:sp>
          <p:nvSpPr>
            <p:cNvPr id="46" name="Teardrop 45"/>
            <p:cNvSpPr/>
            <p:nvPr/>
          </p:nvSpPr>
          <p:spPr bwMode="ltGray">
            <a:xfrm rot="5400000">
              <a:off x="8581097" y="1868212"/>
              <a:ext cx="1584176" cy="1454027"/>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47" name="TextBox 46"/>
            <p:cNvSpPr txBox="1"/>
            <p:nvPr/>
          </p:nvSpPr>
          <p:spPr>
            <a:xfrm>
              <a:off x="8850752" y="2096700"/>
              <a:ext cx="989936" cy="1147805"/>
            </a:xfrm>
            <a:prstGeom prst="rect">
              <a:avLst/>
            </a:prstGeom>
            <a:noFill/>
          </p:spPr>
          <p:txBody>
            <a:bodyPr wrap="square" lIns="0" tIns="0" rIns="0" bIns="0" rtlCol="0">
              <a:noAutofit/>
            </a:bodyPr>
            <a:lstStyle/>
            <a:p>
              <a:pPr lvl="0">
                <a:spcAft>
                  <a:spcPts val="900"/>
                </a:spcAft>
                <a:defRPr/>
              </a:pPr>
              <a:r>
                <a:rPr kumimoji="0" lang="en-NZ"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r>
                <a:rPr kumimoji="0" lang="en-US"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The </a:t>
              </a:r>
              <a:r>
                <a:rPr kumimoji="0" lang="en-US"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support, development and history to encourage the whole </a:t>
              </a:r>
              <a:r>
                <a:rPr lang="en-US" sz="1000" b="1" dirty="0">
                  <a:solidFill>
                    <a:srgbClr val="FFFFFF"/>
                  </a:solidFill>
                  <a:latin typeface="Barlow"/>
                  <a:ea typeface="Barlow Medium" charset="0"/>
                  <a:cs typeface="Arial" panose="020B0604020202020204" pitchFamily="34" charset="0"/>
                </a:rPr>
                <a:t>whānau </a:t>
              </a:r>
              <a:r>
                <a:rPr kumimoji="0" lang="en-US"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to be involved</a:t>
              </a:r>
              <a:r>
                <a:rPr kumimoji="0" lang="en-US"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 Trusting us with gear and waka to use to encourage the whole whanau to participate</a:t>
              </a:r>
              <a:r>
                <a:rPr kumimoji="0" lang="en-NZ"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Parent of paddler, 8-10 years, Gisborne</a:t>
              </a:r>
            </a:p>
          </p:txBody>
        </p:sp>
      </p:grpSp>
      <p:grpSp>
        <p:nvGrpSpPr>
          <p:cNvPr id="36" name="Group 35"/>
          <p:cNvGrpSpPr/>
          <p:nvPr/>
        </p:nvGrpSpPr>
        <p:grpSpPr>
          <a:xfrm rot="10800000" flipH="1">
            <a:off x="2938399" y="3674054"/>
            <a:ext cx="2186052" cy="1899244"/>
            <a:chOff x="4806171" y="3536145"/>
            <a:chExt cx="1726034" cy="1584176"/>
          </a:xfrm>
          <a:solidFill>
            <a:schemeClr val="accent4">
              <a:lumMod val="40000"/>
              <a:lumOff val="60000"/>
            </a:schemeClr>
          </a:solidFill>
        </p:grpSpPr>
        <p:sp>
          <p:nvSpPr>
            <p:cNvPr id="37" name="Teardrop 36"/>
            <p:cNvSpPr/>
            <p:nvPr/>
          </p:nvSpPr>
          <p:spPr bwMode="ltGray">
            <a:xfrm rot="5400000">
              <a:off x="4877100" y="3465216"/>
              <a:ext cx="1584176" cy="1726034"/>
            </a:xfrm>
            <a:prstGeom prst="teardrop">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39" name="TextBox 38"/>
            <p:cNvSpPr txBox="1"/>
            <p:nvPr/>
          </p:nvSpPr>
          <p:spPr>
            <a:xfrm rot="10800000">
              <a:off x="5148313" y="3536145"/>
              <a:ext cx="1325558" cy="131752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r>
                <a:rPr kumimoji="0" lang="en-US"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The </a:t>
              </a:r>
              <a:r>
                <a:rPr kumimoji="0" lang="en-US"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dedication &amp; passion </a:t>
              </a:r>
              <a:r>
                <a:rPr kumimoji="0" lang="en-US"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of the coaches &amp; support team, and the </a:t>
              </a:r>
              <a:r>
                <a:rPr kumimoji="0" lang="en-US"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inclusiveness of all</a:t>
              </a:r>
              <a:r>
                <a:rPr kumimoji="0" lang="en-US"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endPar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Parent of Paddler, 14 years, Auckland</a:t>
              </a:r>
              <a:endParaRPr kumimoji="0" lang="en-GB"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grpSp>
      <p:grpSp>
        <p:nvGrpSpPr>
          <p:cNvPr id="43" name="Group 42"/>
          <p:cNvGrpSpPr/>
          <p:nvPr/>
        </p:nvGrpSpPr>
        <p:grpSpPr>
          <a:xfrm rot="10800000">
            <a:off x="8539261" y="3664529"/>
            <a:ext cx="3422167" cy="2526990"/>
            <a:chOff x="4948455" y="3612735"/>
            <a:chExt cx="1481179" cy="1584176"/>
          </a:xfrm>
          <a:solidFill>
            <a:schemeClr val="accent4"/>
          </a:solidFill>
        </p:grpSpPr>
        <p:sp>
          <p:nvSpPr>
            <p:cNvPr id="48" name="Teardrop 47"/>
            <p:cNvSpPr/>
            <p:nvPr/>
          </p:nvSpPr>
          <p:spPr bwMode="ltGray">
            <a:xfrm rot="5400000">
              <a:off x="4896957" y="3664233"/>
              <a:ext cx="1584176" cy="1481179"/>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49" name="TextBox 48"/>
            <p:cNvSpPr txBox="1"/>
            <p:nvPr/>
          </p:nvSpPr>
          <p:spPr>
            <a:xfrm rot="10800000">
              <a:off x="5256796" y="4113440"/>
              <a:ext cx="928824" cy="96436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0" i="0" u="none" strike="noStrike" kern="1200" cap="none" spc="0" normalizeH="0" baseline="0" noProof="0" dirty="0">
                  <a:ln>
                    <a:noFill/>
                  </a:ln>
                  <a:solidFill>
                    <a:schemeClr val="bg1"/>
                  </a:solidFill>
                  <a:effectLst/>
                  <a:uLnTx/>
                  <a:uFillTx/>
                  <a:latin typeface="Barlow"/>
                  <a:ea typeface="Barlow Medium" charset="0"/>
                  <a:cs typeface="Arial" panose="020B0604020202020204" pitchFamily="34" charset="0"/>
                </a:rPr>
                <a:t>“</a:t>
              </a:r>
              <a:r>
                <a:rPr kumimoji="0" lang="en-US" sz="1000" b="0" i="0" u="none" strike="noStrike" kern="1200" cap="none" spc="0" normalizeH="0" baseline="0" noProof="0" dirty="0">
                  <a:ln>
                    <a:noFill/>
                  </a:ln>
                  <a:solidFill>
                    <a:schemeClr val="bg1"/>
                  </a:solidFill>
                  <a:effectLst/>
                  <a:uLnTx/>
                  <a:uFillTx/>
                  <a:latin typeface="Barlow"/>
                  <a:ea typeface="Barlow Medium" charset="0"/>
                  <a:cs typeface="Arial" panose="020B0604020202020204" pitchFamily="34" charset="0"/>
                </a:rPr>
                <a:t>It is </a:t>
              </a:r>
              <a:r>
                <a:rPr kumimoji="0" lang="en-US" sz="1000" b="1" i="0" u="none" strike="noStrike" kern="1200" cap="none" spc="0" normalizeH="0" baseline="0" noProof="0" dirty="0">
                  <a:ln>
                    <a:noFill/>
                  </a:ln>
                  <a:solidFill>
                    <a:schemeClr val="bg1"/>
                  </a:solidFill>
                  <a:effectLst/>
                  <a:uLnTx/>
                  <a:uFillTx/>
                  <a:latin typeface="Barlow"/>
                  <a:ea typeface="Barlow Medium" charset="0"/>
                  <a:cs typeface="Arial" panose="020B0604020202020204" pitchFamily="34" charset="0"/>
                </a:rPr>
                <a:t>inclusive</a:t>
              </a:r>
              <a:r>
                <a:rPr kumimoji="0" lang="en-US" sz="1000" b="0" i="0" u="none" strike="noStrike" kern="1200" cap="none" spc="0" normalizeH="0" baseline="0" noProof="0" dirty="0">
                  <a:ln>
                    <a:noFill/>
                  </a:ln>
                  <a:solidFill>
                    <a:schemeClr val="bg1"/>
                  </a:solidFill>
                  <a:effectLst/>
                  <a:uLnTx/>
                  <a:uFillTx/>
                  <a:latin typeface="Barlow"/>
                  <a:ea typeface="Barlow Medium" charset="0"/>
                  <a:cs typeface="Arial" panose="020B0604020202020204" pitchFamily="34" charset="0"/>
                </a:rPr>
                <a:t> - anyone can go along and try it. They help each of us to improve our skills - </a:t>
              </a:r>
              <a:r>
                <a:rPr kumimoji="0" lang="en-US" sz="1000" b="1" i="0" u="none" strike="noStrike" kern="1200" cap="none" spc="0" normalizeH="0" baseline="0" noProof="0" dirty="0">
                  <a:ln>
                    <a:noFill/>
                  </a:ln>
                  <a:solidFill>
                    <a:schemeClr val="bg1"/>
                  </a:solidFill>
                  <a:effectLst/>
                  <a:uLnTx/>
                  <a:uFillTx/>
                  <a:latin typeface="Barlow"/>
                  <a:ea typeface="Barlow Medium" charset="0"/>
                  <a:cs typeface="Arial" panose="020B0604020202020204" pitchFamily="34" charset="0"/>
                </a:rPr>
                <a:t>there is lots of encouragement and awhi from more experienced paddlers. </a:t>
              </a:r>
              <a:r>
                <a:rPr kumimoji="0" lang="en-US" sz="1000" b="0" i="0" u="none" strike="noStrike" kern="1200" cap="none" spc="0" normalizeH="0" baseline="0" noProof="0" dirty="0">
                  <a:ln>
                    <a:noFill/>
                  </a:ln>
                  <a:solidFill>
                    <a:schemeClr val="bg1"/>
                  </a:solidFill>
                  <a:effectLst/>
                  <a:uLnTx/>
                  <a:uFillTx/>
                  <a:latin typeface="Barlow"/>
                  <a:ea typeface="Barlow Medium" charset="0"/>
                  <a:cs typeface="Arial" panose="020B0604020202020204" pitchFamily="34" charset="0"/>
                </a:rPr>
                <a:t>Safety is paramount and equipment is inspected regularly - weather considerations are taken seriously and I </a:t>
              </a:r>
              <a:r>
                <a:rPr kumimoji="0" lang="en-US" sz="1000" b="1" i="0" u="none" strike="noStrike" kern="1200" cap="none" spc="0" normalizeH="0" baseline="0" noProof="0" dirty="0">
                  <a:ln>
                    <a:noFill/>
                  </a:ln>
                  <a:solidFill>
                    <a:schemeClr val="bg1"/>
                  </a:solidFill>
                  <a:effectLst/>
                  <a:uLnTx/>
                  <a:uFillTx/>
                  <a:latin typeface="Barlow"/>
                  <a:ea typeface="Barlow Medium" charset="0"/>
                  <a:cs typeface="Arial" panose="020B0604020202020204" pitchFamily="34" charset="0"/>
                </a:rPr>
                <a:t>always feel 100% safe </a:t>
              </a:r>
              <a:r>
                <a:rPr kumimoji="0" lang="en-US" sz="1000" b="0" i="0" u="none" strike="noStrike" kern="1200" cap="none" spc="0" normalizeH="0" baseline="0" noProof="0" dirty="0">
                  <a:ln>
                    <a:noFill/>
                  </a:ln>
                  <a:solidFill>
                    <a:schemeClr val="bg1"/>
                  </a:solidFill>
                  <a:effectLst/>
                  <a:uLnTx/>
                  <a:uFillTx/>
                  <a:latin typeface="Barlow"/>
                  <a:ea typeface="Barlow Medium" charset="0"/>
                  <a:cs typeface="Arial" panose="020B0604020202020204" pitchFamily="34" charset="0"/>
                </a:rPr>
                <a:t>when out in the waka. I have been encouraged to participate in competition.</a:t>
              </a:r>
              <a:r>
                <a:rPr kumimoji="0" lang="en-NZ" sz="1000" b="0" i="0" u="none" strike="noStrike" kern="1200" cap="none" spc="0" normalizeH="0" baseline="0" noProof="0" dirty="0">
                  <a:ln>
                    <a:noFill/>
                  </a:ln>
                  <a:solidFill>
                    <a:schemeClr val="bg1"/>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1" i="0" u="none" strike="noStrike" kern="1200" cap="none" spc="0" normalizeH="0" baseline="0" noProof="0" dirty="0">
                  <a:ln>
                    <a:noFill/>
                  </a:ln>
                  <a:solidFill>
                    <a:schemeClr val="bg1"/>
                  </a:solidFill>
                  <a:effectLst/>
                  <a:uLnTx/>
                  <a:uFillTx/>
                  <a:latin typeface="Barlow"/>
                  <a:ea typeface="Barlow Medium" charset="0"/>
                  <a:cs typeface="Arial" panose="020B0604020202020204" pitchFamily="34" charset="0"/>
                </a:rPr>
                <a:t>Paddler, 65-69 years, Taranaki</a:t>
              </a:r>
            </a:p>
          </p:txBody>
        </p:sp>
      </p:grpSp>
    </p:spTree>
    <p:extLst>
      <p:ext uri="{BB962C8B-B14F-4D97-AF65-F5344CB8AC3E}">
        <p14:creationId xmlns:p14="http://schemas.microsoft.com/office/powerpoint/2010/main" val="414888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14217" y="15640"/>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rPr>
              <a:t>What can be improved?</a:t>
            </a:r>
          </a:p>
        </p:txBody>
      </p:sp>
      <p:sp>
        <p:nvSpPr>
          <p:cNvPr id="38" name="Text Placeholder 3"/>
          <p:cNvSpPr txBox="1">
            <a:spLocks/>
          </p:cNvSpPr>
          <p:nvPr/>
        </p:nvSpPr>
        <p:spPr>
          <a:xfrm>
            <a:off x="501304" y="6286501"/>
            <a:ext cx="4134850" cy="395122"/>
          </a:xfrm>
          <a:prstGeom prst="rect">
            <a:avLst/>
          </a:prstGeom>
          <a:solidFill>
            <a:schemeClr val="bg1"/>
          </a:solidFill>
        </p:spPr>
        <p:txBody>
          <a:bodyPr vert="horz" wrap="square" lIns="91440" tIns="0" rIns="91440" bIns="0" rtlCol="0" anchor="b" anchorCtr="0">
            <a:noAutofit/>
          </a:bodyPr>
          <a:lstStyle>
            <a:lvl1pPr marL="0" indent="0" algn="l" defTabSz="457200" rtl="0" eaLnBrk="1" latinLnBrk="0" hangingPunct="1">
              <a:lnSpc>
                <a:spcPct val="100000"/>
              </a:lnSpc>
              <a:spcBef>
                <a:spcPts val="60"/>
              </a:spcBef>
              <a:buClr>
                <a:srgbClr val="5F5F5F"/>
              </a:buClr>
              <a:buFont typeface="Arial"/>
              <a:buNone/>
              <a:defRPr sz="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ts val="0"/>
              </a:spcBef>
              <a:spcAft>
                <a:spcPct val="0"/>
              </a:spcAft>
              <a:buClr>
                <a:srgbClr val="5F5F5F"/>
              </a:buClr>
              <a:buSzTx/>
              <a:buFont typeface="Arial"/>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Calibri" panose="020F0502020204030204" pitchFamily="34" charset="0"/>
              </a:rPr>
              <a:t>Base: </a:t>
            </a:r>
            <a:r>
              <a:rPr kumimoji="0" lang="en-US" sz="800" b="0" i="0" u="none" strike="noStrike" kern="1200" cap="none" spc="0" normalizeH="0" baseline="0" noProof="0" dirty="0">
                <a:ln>
                  <a:noFill/>
                </a:ln>
                <a:solidFill>
                  <a:srgbClr val="000000"/>
                </a:solidFill>
                <a:effectLst/>
                <a:uLnTx/>
                <a:uFillTx/>
                <a:latin typeface="Barlow"/>
                <a:ea typeface="+mn-ea"/>
                <a:cs typeface="Calibri" panose="020F0502020204030204" pitchFamily="34" charset="0"/>
              </a:rPr>
              <a:t>All </a:t>
            </a:r>
            <a:r>
              <a:rPr kumimoji="0" lang="en-NZ" sz="800" b="0" i="0" u="none" strike="noStrike" kern="1200" cap="none" spc="0" normalizeH="0" baseline="0" noProof="0" dirty="0">
                <a:ln>
                  <a:noFill/>
                </a:ln>
                <a:solidFill>
                  <a:srgbClr val="000000"/>
                </a:solidFill>
                <a:effectLst/>
                <a:uLnTx/>
                <a:uFillTx/>
                <a:latin typeface="Barlow"/>
                <a:ea typeface="+mn-ea"/>
                <a:cs typeface="Calibri" panose="020F0502020204030204" pitchFamily="34" charset="0"/>
              </a:rPr>
              <a:t>respondents excluding don’t know/none </a:t>
            </a:r>
          </a:p>
          <a:p>
            <a:pPr marL="0" marR="0" lvl="0" indent="0" algn="l" defTabSz="457200" rtl="0" eaLnBrk="1" fontAlgn="base" latinLnBrk="0" hangingPunct="1">
              <a:lnSpc>
                <a:spcPct val="100000"/>
              </a:lnSpc>
              <a:spcBef>
                <a:spcPts val="0"/>
              </a:spcBef>
              <a:spcAft>
                <a:spcPct val="0"/>
              </a:spcAft>
              <a:buClr>
                <a:srgbClr val="5F5F5F"/>
              </a:buClr>
              <a:buSzTx/>
              <a:buFont typeface="Arial"/>
              <a:buNone/>
              <a:tabLst/>
              <a:defRPr/>
            </a:pPr>
            <a:r>
              <a:rPr kumimoji="0" lang="en-US" sz="800" b="0" i="0" u="none" strike="noStrike" kern="1200" cap="none" spc="0" normalizeH="0" baseline="0" noProof="0" dirty="0">
                <a:ln>
                  <a:noFill/>
                </a:ln>
                <a:solidFill>
                  <a:srgbClr val="000000"/>
                </a:solidFill>
                <a:effectLst/>
                <a:uLnTx/>
                <a:uFillTx/>
                <a:latin typeface="Barlow"/>
                <a:ea typeface="+mn-ea"/>
                <a:cs typeface="Calibri" panose="020F0502020204030204" pitchFamily="34" charset="0"/>
              </a:rPr>
              <a:t>Q8b. What would need to improve at your club for you to give it a score of 9 or 10?</a:t>
            </a:r>
          </a:p>
          <a:p>
            <a:pPr marL="0" marR="0" lvl="0" indent="0" algn="l" defTabSz="457200" rtl="0" eaLnBrk="1" fontAlgn="base" latinLnBrk="0" hangingPunct="1">
              <a:lnSpc>
                <a:spcPct val="100000"/>
              </a:lnSpc>
              <a:spcBef>
                <a:spcPts val="0"/>
              </a:spcBef>
              <a:spcAft>
                <a:spcPct val="0"/>
              </a:spcAft>
              <a:buClr>
                <a:srgbClr val="5F5F5F"/>
              </a:buClr>
              <a:buSzTx/>
              <a:buFont typeface="Arial"/>
              <a:buNone/>
              <a:tabLst/>
              <a:defRPr/>
            </a:pPr>
            <a:r>
              <a:rPr kumimoji="0" lang="en-US" sz="800" b="0" i="0" u="none" strike="noStrike" kern="1200" cap="none" spc="0" normalizeH="0" baseline="0" noProof="0" dirty="0">
                <a:ln>
                  <a:noFill/>
                </a:ln>
                <a:solidFill>
                  <a:srgbClr val="000000"/>
                </a:solidFill>
                <a:effectLst/>
                <a:uLnTx/>
                <a:uFillTx/>
                <a:latin typeface="Barlow"/>
                <a:ea typeface="+mn-ea"/>
                <a:cs typeface="Calibri" panose="020F0502020204030204" pitchFamily="34" charset="0"/>
              </a:rPr>
              <a:t>Q8c. What would need to improve at your club for you to improve your rating?</a:t>
            </a:r>
          </a:p>
        </p:txBody>
      </p:sp>
      <p:sp>
        <p:nvSpPr>
          <p:cNvPr id="36" name="TextBox 35"/>
          <p:cNvSpPr txBox="1"/>
          <p:nvPr/>
        </p:nvSpPr>
        <p:spPr>
          <a:xfrm>
            <a:off x="773723" y="3132542"/>
            <a:ext cx="10455981" cy="369332"/>
          </a:xfrm>
          <a:prstGeom prst="rect">
            <a:avLst/>
          </a:prstGeom>
          <a:solidFill>
            <a:schemeClr val="accent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FFFFFF"/>
                </a:solidFill>
                <a:effectLst/>
                <a:uLnTx/>
                <a:uFillTx/>
                <a:latin typeface="Barlow"/>
                <a:ea typeface="+mn-ea"/>
                <a:cs typeface="+mn-cs"/>
              </a:rPr>
              <a:t>What could improve</a:t>
            </a:r>
          </a:p>
        </p:txBody>
      </p:sp>
      <p:grpSp>
        <p:nvGrpSpPr>
          <p:cNvPr id="37" name="Group 36"/>
          <p:cNvGrpSpPr/>
          <p:nvPr/>
        </p:nvGrpSpPr>
        <p:grpSpPr>
          <a:xfrm>
            <a:off x="2155454" y="848299"/>
            <a:ext cx="2031005" cy="2065654"/>
            <a:chOff x="6274161" y="1627614"/>
            <a:chExt cx="2207989" cy="1919132"/>
          </a:xfrm>
          <a:solidFill>
            <a:schemeClr val="bg2"/>
          </a:solidFill>
        </p:grpSpPr>
        <p:sp>
          <p:nvSpPr>
            <p:cNvPr id="39" name="Teardrop 38"/>
            <p:cNvSpPr/>
            <p:nvPr/>
          </p:nvSpPr>
          <p:spPr bwMode="ltGray">
            <a:xfrm rot="5400000">
              <a:off x="6418590" y="1483185"/>
              <a:ext cx="1919132" cy="2207989"/>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40" name="TextBox 39"/>
            <p:cNvSpPr txBox="1"/>
            <p:nvPr/>
          </p:nvSpPr>
          <p:spPr>
            <a:xfrm>
              <a:off x="6671786" y="1987736"/>
              <a:ext cx="1626575" cy="130446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r>
                <a:rPr kumimoji="0" lang="en-US"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Not enough coaching support.</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 Unable to get into a team with my level of commitment, ability.</a:t>
              </a:r>
              <a:r>
                <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Paddler, 65-69 years, Bay of Plenty</a:t>
              </a:r>
              <a:endParaRPr kumimoji="0" lang="en-GB"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endParaRPr>
            </a:p>
          </p:txBody>
        </p:sp>
      </p:grpSp>
      <p:grpSp>
        <p:nvGrpSpPr>
          <p:cNvPr id="41" name="Group 40"/>
          <p:cNvGrpSpPr/>
          <p:nvPr/>
        </p:nvGrpSpPr>
        <p:grpSpPr>
          <a:xfrm>
            <a:off x="181120" y="990378"/>
            <a:ext cx="1811073" cy="1919129"/>
            <a:chOff x="4806171" y="1803138"/>
            <a:chExt cx="1584176" cy="1584176"/>
          </a:xfrm>
          <a:solidFill>
            <a:schemeClr val="accent3"/>
          </a:solidFill>
        </p:grpSpPr>
        <p:sp>
          <p:nvSpPr>
            <p:cNvPr id="42" name="Teardrop 41"/>
            <p:cNvSpPr/>
            <p:nvPr/>
          </p:nvSpPr>
          <p:spPr bwMode="ltGray">
            <a:xfrm rot="5400000">
              <a:off x="4806171" y="1803138"/>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43" name="TextBox 42"/>
            <p:cNvSpPr txBox="1"/>
            <p:nvPr/>
          </p:nvSpPr>
          <p:spPr>
            <a:xfrm>
              <a:off x="5044461" y="2159400"/>
              <a:ext cx="1198009" cy="95142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r>
                <a:rPr kumimoji="0" lang="en-US"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Improve on </a:t>
              </a:r>
              <a:r>
                <a:rPr kumimoji="0" lang="en-US"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paddler pathways</a:t>
              </a:r>
              <a:r>
                <a:rPr kumimoji="0" lang="en-US"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 so paddlers of each level can paddle, train, develop and or race together</a:t>
              </a: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Paddler, 45-49 years, Bay of Plenty</a:t>
              </a:r>
              <a:endParaRPr kumimoji="0" lang="en-GB"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grpSp>
      <p:grpSp>
        <p:nvGrpSpPr>
          <p:cNvPr id="22" name="Group 21"/>
          <p:cNvGrpSpPr/>
          <p:nvPr/>
        </p:nvGrpSpPr>
        <p:grpSpPr>
          <a:xfrm flipH="1">
            <a:off x="10018457" y="857175"/>
            <a:ext cx="2049718" cy="2071647"/>
            <a:chOff x="4806171" y="1803138"/>
            <a:chExt cx="1584176" cy="1584176"/>
          </a:xfrm>
          <a:solidFill>
            <a:schemeClr val="accent3"/>
          </a:solidFill>
        </p:grpSpPr>
        <p:sp>
          <p:nvSpPr>
            <p:cNvPr id="29" name="Teardrop 28"/>
            <p:cNvSpPr/>
            <p:nvPr/>
          </p:nvSpPr>
          <p:spPr bwMode="ltGray">
            <a:xfrm rot="5400000">
              <a:off x="4806171" y="1803138"/>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30" name="TextBox 29"/>
            <p:cNvSpPr txBox="1"/>
            <p:nvPr/>
          </p:nvSpPr>
          <p:spPr>
            <a:xfrm>
              <a:off x="4952773" y="2175968"/>
              <a:ext cx="1198009" cy="11427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r>
                <a:rPr kumimoji="0" lang="en-US"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New ideas &amp; focus within the committee</a:t>
              </a:r>
              <a:r>
                <a:rPr kumimoji="0" lang="en-US"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 community grants to update equipment, more coaches.”</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Parent of paddler, 14 years, Auckland</a:t>
              </a:r>
            </a:p>
          </p:txBody>
        </p:sp>
      </p:grpSp>
      <p:grpSp>
        <p:nvGrpSpPr>
          <p:cNvPr id="31" name="Group 30"/>
          <p:cNvGrpSpPr/>
          <p:nvPr/>
        </p:nvGrpSpPr>
        <p:grpSpPr>
          <a:xfrm flipH="1">
            <a:off x="7863446" y="985933"/>
            <a:ext cx="1992413" cy="1887660"/>
            <a:chOff x="6274161" y="1627614"/>
            <a:chExt cx="2207989" cy="1919132"/>
          </a:xfrm>
          <a:solidFill>
            <a:schemeClr val="bg2"/>
          </a:solidFill>
        </p:grpSpPr>
        <p:sp>
          <p:nvSpPr>
            <p:cNvPr id="35" name="Teardrop 34"/>
            <p:cNvSpPr/>
            <p:nvPr/>
          </p:nvSpPr>
          <p:spPr bwMode="ltGray">
            <a:xfrm rot="5400000">
              <a:off x="6418590" y="1483185"/>
              <a:ext cx="1919132" cy="2207989"/>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44" name="TextBox 43"/>
            <p:cNvSpPr txBox="1"/>
            <p:nvPr/>
          </p:nvSpPr>
          <p:spPr>
            <a:xfrm>
              <a:off x="6397100" y="1950277"/>
              <a:ext cx="1731111" cy="142617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 </a:t>
              </a:r>
              <a:r>
                <a:rPr kumimoji="0" lang="en-US"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club room would be amazing! </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the moment we have nothing and meet up in the carpark</a:t>
              </a:r>
              <a:r>
                <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Paddler and parent of paddler, 30-34 years, Auckland</a:t>
              </a:r>
              <a:endParaRPr kumimoji="0" lang="en-GB"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endParaRPr>
            </a:p>
          </p:txBody>
        </p:sp>
      </p:grpSp>
      <p:grpSp>
        <p:nvGrpSpPr>
          <p:cNvPr id="45" name="Group 44"/>
          <p:cNvGrpSpPr/>
          <p:nvPr/>
        </p:nvGrpSpPr>
        <p:grpSpPr>
          <a:xfrm flipH="1">
            <a:off x="4444370" y="176377"/>
            <a:ext cx="3309212" cy="2733130"/>
            <a:chOff x="6274161" y="1627614"/>
            <a:chExt cx="2207989" cy="1919132"/>
          </a:xfrm>
          <a:solidFill>
            <a:schemeClr val="bg2"/>
          </a:solidFill>
        </p:grpSpPr>
        <p:sp>
          <p:nvSpPr>
            <p:cNvPr id="46" name="Teardrop 45"/>
            <p:cNvSpPr/>
            <p:nvPr/>
          </p:nvSpPr>
          <p:spPr bwMode="ltGray">
            <a:xfrm rot="5400000">
              <a:off x="6418590" y="1483185"/>
              <a:ext cx="1919132" cy="2207989"/>
            </a:xfrm>
            <a:prstGeom prst="teardrop">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47" name="TextBox 46"/>
            <p:cNvSpPr txBox="1"/>
            <p:nvPr/>
          </p:nvSpPr>
          <p:spPr>
            <a:xfrm>
              <a:off x="6668346" y="2006218"/>
              <a:ext cx="1563789" cy="1426178"/>
            </a:xfrm>
            <a:prstGeom prst="rect">
              <a:avLst/>
            </a:prstGeom>
            <a:noFill/>
          </p:spPr>
          <p:txBody>
            <a:bodyPr wrap="square" lIns="0" tIns="0" rIns="0" bIns="0" rtlCol="0">
              <a:noAutofit/>
            </a:bodyPr>
            <a:lstStyle/>
            <a:p>
              <a:pPr lvl="0">
                <a:spcAft>
                  <a:spcPts val="900"/>
                </a:spcAft>
                <a:defRPr/>
              </a:pP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r>
                <a:rPr kumimoji="0" lang="en-US"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We need clear structure in our club and for everything to be consistent. I love that the club was started up by one </a:t>
              </a:r>
              <a:r>
                <a:rPr lang="en-US" sz="1000" dirty="0">
                  <a:solidFill>
                    <a:srgbClr val="FFFFFF"/>
                  </a:solidFill>
                  <a:latin typeface="Barlow"/>
                  <a:ea typeface="Barlow Medium" charset="0"/>
                  <a:cs typeface="Arial" panose="020B0604020202020204" pitchFamily="34" charset="0"/>
                </a:rPr>
                <a:t>whānau </a:t>
              </a:r>
              <a:r>
                <a:rPr kumimoji="0" lang="en-US"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and is predominantly run by this </a:t>
              </a:r>
              <a:r>
                <a:rPr lang="en-US" sz="1000" dirty="0">
                  <a:solidFill>
                    <a:srgbClr val="FFFFFF"/>
                  </a:solidFill>
                  <a:latin typeface="Barlow"/>
                  <a:ea typeface="Barlow Medium" charset="0"/>
                  <a:cs typeface="Arial" panose="020B0604020202020204" pitchFamily="34" charset="0"/>
                </a:rPr>
                <a:t>whānau</a:t>
              </a:r>
              <a:r>
                <a:rPr kumimoji="0" lang="en-US"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 but there are </a:t>
              </a:r>
              <a:r>
                <a:rPr kumimoji="0" lang="en-US"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times when their load is so heavy that things become chaotic and individuals, families and teams suffer</a:t>
              </a:r>
              <a:r>
                <a:rPr kumimoji="0" lang="en-US"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 A clear structure and consistent messages throughout the season and beyond would make it more enjoyable for more</a:t>
              </a: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Paddler and parent of paddler, 40-44 years, Waikato</a:t>
              </a:r>
              <a:endParaRPr kumimoji="0" lang="en-GB"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grpSp>
      <p:grpSp>
        <p:nvGrpSpPr>
          <p:cNvPr id="26" name="Group 25"/>
          <p:cNvGrpSpPr/>
          <p:nvPr/>
        </p:nvGrpSpPr>
        <p:grpSpPr>
          <a:xfrm rot="10800000">
            <a:off x="5968144" y="3683779"/>
            <a:ext cx="2691361" cy="2420817"/>
            <a:chOff x="4806170" y="2928106"/>
            <a:chExt cx="2383721" cy="2192215"/>
          </a:xfrm>
          <a:solidFill>
            <a:schemeClr val="accent4">
              <a:lumMod val="40000"/>
              <a:lumOff val="60000"/>
            </a:schemeClr>
          </a:solidFill>
        </p:grpSpPr>
        <p:sp>
          <p:nvSpPr>
            <p:cNvPr id="27" name="Teardrop 26"/>
            <p:cNvSpPr/>
            <p:nvPr/>
          </p:nvSpPr>
          <p:spPr bwMode="ltGray">
            <a:xfrm rot="5400000">
              <a:off x="4901923" y="2832353"/>
              <a:ext cx="2192215" cy="2383721"/>
            </a:xfrm>
            <a:prstGeom prst="teardrop">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28" name="TextBox 27"/>
            <p:cNvSpPr txBox="1"/>
            <p:nvPr/>
          </p:nvSpPr>
          <p:spPr>
            <a:xfrm rot="10800000">
              <a:off x="5194274" y="3161667"/>
              <a:ext cx="1603981" cy="180945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r>
                <a:rPr kumimoji="0" lang="en-US"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The </a:t>
              </a:r>
              <a:r>
                <a:rPr kumimoji="0" lang="en-US"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club does not cater for beginners</a:t>
              </a:r>
              <a:r>
                <a:rPr kumimoji="0" lang="en-US"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 They are put in already existing crews and expected to pick it up which also causes problems for the experienced paddlers. There is no ability to seek coaching from outside of the club or new coaches without upsetting the club</a:t>
              </a: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Paddler and parent of paddler, 50-54 years, Waikato</a:t>
              </a:r>
              <a:endParaRPr kumimoji="0" lang="en-GB"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grpSp>
      <p:grpSp>
        <p:nvGrpSpPr>
          <p:cNvPr id="32" name="Group 31"/>
          <p:cNvGrpSpPr/>
          <p:nvPr/>
        </p:nvGrpSpPr>
        <p:grpSpPr>
          <a:xfrm rot="10800000" flipH="1">
            <a:off x="3292712" y="3683776"/>
            <a:ext cx="1996505" cy="2128481"/>
            <a:chOff x="4695416" y="2834360"/>
            <a:chExt cx="2494473" cy="2285963"/>
          </a:xfrm>
          <a:solidFill>
            <a:schemeClr val="accent4">
              <a:lumMod val="40000"/>
              <a:lumOff val="60000"/>
            </a:schemeClr>
          </a:solidFill>
        </p:grpSpPr>
        <p:sp>
          <p:nvSpPr>
            <p:cNvPr id="33" name="Teardrop 32"/>
            <p:cNvSpPr/>
            <p:nvPr/>
          </p:nvSpPr>
          <p:spPr bwMode="ltGray">
            <a:xfrm rot="5400000">
              <a:off x="4799671" y="2730105"/>
              <a:ext cx="2285963" cy="2494473"/>
            </a:xfrm>
            <a:prstGeom prst="teardrop">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34" name="TextBox 33"/>
            <p:cNvSpPr txBox="1"/>
            <p:nvPr/>
          </p:nvSpPr>
          <p:spPr>
            <a:xfrm rot="10800000">
              <a:off x="5150787" y="3315045"/>
              <a:ext cx="1859557" cy="149131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The club I recommended for my son is teaching the people </a:t>
              </a:r>
              <a:r>
                <a:rPr kumimoji="0" lang="en-US"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more about water, wind, waka and culture</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 than my club.”</a:t>
              </a:r>
              <a:endPar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Paddler, 70-74 years, Auckland</a:t>
              </a:r>
              <a:endParaRPr kumimoji="0" lang="en-GB"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endParaRPr>
            </a:p>
          </p:txBody>
        </p:sp>
      </p:grpSp>
      <p:grpSp>
        <p:nvGrpSpPr>
          <p:cNvPr id="48" name="Group 47"/>
          <p:cNvGrpSpPr/>
          <p:nvPr/>
        </p:nvGrpSpPr>
        <p:grpSpPr>
          <a:xfrm rot="10800000" flipH="1">
            <a:off x="414217" y="3683779"/>
            <a:ext cx="2579659" cy="2020905"/>
            <a:chOff x="4529838" y="3222285"/>
            <a:chExt cx="2369332" cy="1878139"/>
          </a:xfrm>
          <a:solidFill>
            <a:schemeClr val="accent4">
              <a:lumMod val="40000"/>
              <a:lumOff val="60000"/>
            </a:schemeClr>
          </a:solidFill>
        </p:grpSpPr>
        <p:sp>
          <p:nvSpPr>
            <p:cNvPr id="49" name="Teardrop 48"/>
            <p:cNvSpPr/>
            <p:nvPr/>
          </p:nvSpPr>
          <p:spPr bwMode="ltGray">
            <a:xfrm rot="5400000">
              <a:off x="4775434" y="2976689"/>
              <a:ext cx="1878139" cy="2369332"/>
            </a:xfrm>
            <a:prstGeom prst="teardrop">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50" name="TextBox 49"/>
            <p:cNvSpPr txBox="1"/>
            <p:nvPr/>
          </p:nvSpPr>
          <p:spPr>
            <a:xfrm rot="10800000">
              <a:off x="4980233" y="3346797"/>
              <a:ext cx="1790944" cy="149131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r>
                <a:rPr kumimoji="0" lang="en-US"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We don't have an all in training night, we mainly just train as individual teams</a:t>
              </a:r>
              <a:r>
                <a:rPr kumimoji="0" lang="en-US"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 If there is not a spot open in a team it can be difficult to arrange a paddle for someone. We occasionally run a ‘have a go’ day</a:t>
              </a: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Paddler, 50-54 years, Bay of Plenty</a:t>
              </a:r>
              <a:endParaRPr kumimoji="0" lang="en-GB"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grpSp>
      <p:grpSp>
        <p:nvGrpSpPr>
          <p:cNvPr id="55" name="Group 54">
            <a:extLst>
              <a:ext uri="{FF2B5EF4-FFF2-40B4-BE49-F238E27FC236}">
                <a16:creationId xmlns:a16="http://schemas.microsoft.com/office/drawing/2014/main" id="{BB5CB9AE-8D88-434B-9F3B-CBD8DB450887}"/>
              </a:ext>
            </a:extLst>
          </p:cNvPr>
          <p:cNvGrpSpPr/>
          <p:nvPr/>
        </p:nvGrpSpPr>
        <p:grpSpPr>
          <a:xfrm rot="10800000">
            <a:off x="8859652" y="3685861"/>
            <a:ext cx="3030773" cy="2450322"/>
            <a:chOff x="4806170" y="2928106"/>
            <a:chExt cx="2383721" cy="2192215"/>
          </a:xfrm>
          <a:solidFill>
            <a:schemeClr val="accent4">
              <a:lumMod val="40000"/>
              <a:lumOff val="60000"/>
            </a:schemeClr>
          </a:solidFill>
        </p:grpSpPr>
        <p:sp>
          <p:nvSpPr>
            <p:cNvPr id="56" name="Teardrop 55">
              <a:extLst>
                <a:ext uri="{FF2B5EF4-FFF2-40B4-BE49-F238E27FC236}">
                  <a16:creationId xmlns:a16="http://schemas.microsoft.com/office/drawing/2014/main" id="{9CBDF210-B219-4231-8AF2-77DB97D00ACE}"/>
                </a:ext>
              </a:extLst>
            </p:cNvPr>
            <p:cNvSpPr/>
            <p:nvPr/>
          </p:nvSpPr>
          <p:spPr bwMode="ltGray">
            <a:xfrm rot="5400000">
              <a:off x="4901923" y="2832353"/>
              <a:ext cx="2192215" cy="2383721"/>
            </a:xfrm>
            <a:prstGeom prst="teardrop">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57" name="TextBox 56">
              <a:extLst>
                <a:ext uri="{FF2B5EF4-FFF2-40B4-BE49-F238E27FC236}">
                  <a16:creationId xmlns:a16="http://schemas.microsoft.com/office/drawing/2014/main" id="{8D4DD69C-3D25-4299-8F9A-8479CF15A8F6}"/>
                </a:ext>
              </a:extLst>
            </p:cNvPr>
            <p:cNvSpPr txBox="1"/>
            <p:nvPr/>
          </p:nvSpPr>
          <p:spPr>
            <a:xfrm rot="10800000">
              <a:off x="5160504" y="4017806"/>
              <a:ext cx="1777635" cy="77038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r>
                <a:rPr kumimoji="0" lang="en-US"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Provide quality coaches</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 My child’s coach would </a:t>
              </a:r>
              <a:r>
                <a:rPr kumimoji="0" lang="en-US"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yell and scream at the paddlers and lacked actual knowledge and experience in Waka Ama</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 The trainings need to be quality not quantity - and actually teach the paddlers! </a:t>
              </a:r>
              <a:r>
                <a:rPr kumimoji="0" lang="en-US"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The club lacks unity and the committee members are unapproachable</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Parent of paddler, 11 years, Waikato</a:t>
              </a:r>
            </a:p>
          </p:txBody>
        </p:sp>
      </p:grpSp>
    </p:spTree>
    <p:extLst>
      <p:ext uri="{BB962C8B-B14F-4D97-AF65-F5344CB8AC3E}">
        <p14:creationId xmlns:p14="http://schemas.microsoft.com/office/powerpoint/2010/main" val="223479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Placeholder 10"/>
          <p:cNvGraphicFramePr>
            <a:graphicFrameLocks/>
          </p:cNvGraphicFramePr>
          <p:nvPr>
            <p:extLst>
              <p:ext uri="{D42A27DB-BD31-4B8C-83A1-F6EECF244321}">
                <p14:modId xmlns:p14="http://schemas.microsoft.com/office/powerpoint/2010/main" val="2627694688"/>
              </p:ext>
            </p:extLst>
          </p:nvPr>
        </p:nvGraphicFramePr>
        <p:xfrm>
          <a:off x="1187931" y="2661274"/>
          <a:ext cx="7856314" cy="28019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25367394"/>
              </p:ext>
            </p:extLst>
          </p:nvPr>
        </p:nvGraphicFramePr>
        <p:xfrm>
          <a:off x="1195269" y="2503489"/>
          <a:ext cx="6759172" cy="389868"/>
        </p:xfrm>
        <a:graphic>
          <a:graphicData uri="http://schemas.openxmlformats.org/drawingml/2006/table">
            <a:tbl>
              <a:tblPr firstRow="1" bandRow="1">
                <a:tableStyleId>{5C22544A-7EE6-4342-B048-85BDC9FD1C3A}</a:tableStyleId>
              </a:tblPr>
              <a:tblGrid>
                <a:gridCol w="1689793">
                  <a:extLst>
                    <a:ext uri="{9D8B030D-6E8A-4147-A177-3AD203B41FA5}">
                      <a16:colId xmlns:a16="http://schemas.microsoft.com/office/drawing/2014/main" val="20000"/>
                    </a:ext>
                  </a:extLst>
                </a:gridCol>
                <a:gridCol w="1689793">
                  <a:extLst>
                    <a:ext uri="{9D8B030D-6E8A-4147-A177-3AD203B41FA5}">
                      <a16:colId xmlns:a16="http://schemas.microsoft.com/office/drawing/2014/main" val="20001"/>
                    </a:ext>
                  </a:extLst>
                </a:gridCol>
                <a:gridCol w="1689793">
                  <a:extLst>
                    <a:ext uri="{9D8B030D-6E8A-4147-A177-3AD203B41FA5}">
                      <a16:colId xmlns:a16="http://schemas.microsoft.com/office/drawing/2014/main" val="20002"/>
                    </a:ext>
                  </a:extLst>
                </a:gridCol>
                <a:gridCol w="1689793">
                  <a:extLst>
                    <a:ext uri="{9D8B030D-6E8A-4147-A177-3AD203B41FA5}">
                      <a16:colId xmlns:a16="http://schemas.microsoft.com/office/drawing/2014/main" val="20004"/>
                    </a:ext>
                  </a:extLst>
                </a:gridCol>
              </a:tblGrid>
              <a:tr h="389868">
                <a:tc>
                  <a:txBody>
                    <a:bodyPr/>
                    <a:lstStyle/>
                    <a:p>
                      <a:pPr algn="ctr"/>
                      <a:r>
                        <a:rPr lang="en-NZ" sz="1400" dirty="0">
                          <a:solidFill>
                            <a:schemeClr val="tx1"/>
                          </a:solidFill>
                          <a:latin typeface="Barlow"/>
                        </a:rPr>
                        <a:t>88%</a:t>
                      </a:r>
                      <a:r>
                        <a:rPr lang="en-NZ" sz="1000" dirty="0">
                          <a:solidFill>
                            <a:srgbClr val="000000"/>
                          </a:solidFill>
                          <a:latin typeface="Barlow"/>
                          <a:sym typeface="Wingdings 3"/>
                        </a:rPr>
                        <a:t></a:t>
                      </a:r>
                      <a:endParaRPr lang="en-NZ" sz="1000" dirty="0">
                        <a:solidFill>
                          <a:schemeClr val="tx1"/>
                        </a:solidFill>
                        <a:latin typeface="Barlow"/>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400" dirty="0">
                          <a:solidFill>
                            <a:schemeClr val="tx1"/>
                          </a:solidFill>
                          <a:latin typeface="Barlow"/>
                        </a:rPr>
                        <a:t>83%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400" dirty="0">
                          <a:solidFill>
                            <a:schemeClr val="tx1"/>
                          </a:solidFill>
                          <a:latin typeface="Barlow"/>
                        </a:rPr>
                        <a:t>90%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400" dirty="0">
                          <a:solidFill>
                            <a:schemeClr val="tx1"/>
                          </a:solidFill>
                          <a:latin typeface="Barlow"/>
                        </a:rPr>
                        <a:t>85%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TextBox 14"/>
          <p:cNvSpPr txBox="1"/>
          <p:nvPr/>
        </p:nvSpPr>
        <p:spPr>
          <a:xfrm>
            <a:off x="3169270" y="2147597"/>
            <a:ext cx="251455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accent6"/>
                </a:solidFill>
                <a:latin typeface="Barlow"/>
                <a:cs typeface="Arial"/>
              </a:rPr>
              <a:t>Likelihood to rejoin</a:t>
            </a:r>
            <a:endParaRPr lang="en-US" sz="1200" dirty="0">
              <a:solidFill>
                <a:schemeClr val="accent6"/>
              </a:solidFill>
              <a:latin typeface="Barlow"/>
              <a:cs typeface="Arial"/>
            </a:endParaRPr>
          </a:p>
        </p:txBody>
      </p:sp>
      <p:sp>
        <p:nvSpPr>
          <p:cNvPr id="8" name="TextBox 14"/>
          <p:cNvSpPr txBox="1"/>
          <p:nvPr/>
        </p:nvSpPr>
        <p:spPr>
          <a:xfrm>
            <a:off x="153357" y="2522038"/>
            <a:ext cx="137747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solidFill>
                  <a:schemeClr val="bg1">
                    <a:lumMod val="50000"/>
                  </a:schemeClr>
                </a:solidFill>
                <a:latin typeface="Barlow"/>
                <a:ea typeface="ＭＳ Ｐゴシック" charset="0"/>
                <a:cs typeface="ＭＳ Ｐゴシック" charset="0"/>
              </a:rPr>
              <a:t>NET LIKELY OR VERY LIKELY TO REJOIN</a:t>
            </a:r>
          </a:p>
        </p:txBody>
      </p:sp>
      <p:cxnSp>
        <p:nvCxnSpPr>
          <p:cNvPr id="10" name="Straight Connector 9"/>
          <p:cNvCxnSpPr/>
          <p:nvPr/>
        </p:nvCxnSpPr>
        <p:spPr>
          <a:xfrm flipH="1">
            <a:off x="1495554" y="2698423"/>
            <a:ext cx="234783" cy="0"/>
          </a:xfrm>
          <a:prstGeom prst="line">
            <a:avLst/>
          </a:prstGeom>
          <a:ln w="15875">
            <a:solidFill>
              <a:schemeClr val="accent6"/>
            </a:solidFill>
            <a:prstDash val="sysDot"/>
            <a:tailEnd type="ova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1706128" y="2427987"/>
            <a:ext cx="588037" cy="291487"/>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cxnSp>
        <p:nvCxnSpPr>
          <p:cNvPr id="28" name="Straight Connector 27">
            <a:extLst>
              <a:ext uri="{FF2B5EF4-FFF2-40B4-BE49-F238E27FC236}">
                <a16:creationId xmlns:a16="http://schemas.microsoft.com/office/drawing/2014/main" id="{EBA7C037-50A8-4FB8-9DDF-E23B9EA6E342}"/>
              </a:ext>
            </a:extLst>
          </p:cNvPr>
          <p:cNvCxnSpPr>
            <a:cxnSpLocks/>
          </p:cNvCxnSpPr>
          <p:nvPr/>
        </p:nvCxnSpPr>
        <p:spPr>
          <a:xfrm>
            <a:off x="6259481" y="2305064"/>
            <a:ext cx="0" cy="2791570"/>
          </a:xfrm>
          <a:prstGeom prst="line">
            <a:avLst/>
          </a:prstGeom>
          <a:ln w="15875">
            <a:solidFill>
              <a:schemeClr val="bg2"/>
            </a:solidFill>
            <a:prstDash val="dash"/>
          </a:ln>
        </p:spPr>
        <p:style>
          <a:lnRef idx="2">
            <a:schemeClr val="accent1"/>
          </a:lnRef>
          <a:fillRef idx="0">
            <a:schemeClr val="accent1"/>
          </a:fillRef>
          <a:effectRef idx="1">
            <a:schemeClr val="accent1"/>
          </a:effectRef>
          <a:fontRef idx="minor">
            <a:schemeClr val="tx1"/>
          </a:fontRef>
        </p:style>
      </p:cxnSp>
      <p:sp>
        <p:nvSpPr>
          <p:cNvPr id="35" name="Title 2"/>
          <p:cNvSpPr txBox="1">
            <a:spLocks/>
          </p:cNvSpPr>
          <p:nvPr/>
        </p:nvSpPr>
        <p:spPr>
          <a:xfrm>
            <a:off x="444729" y="342081"/>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chemeClr val="tx2"/>
                </a:solidFill>
                <a:latin typeface="Barlow"/>
              </a:rPr>
              <a:t>Almost 9 in 10 members intend to rejoin their club next season</a:t>
            </a:r>
          </a:p>
        </p:txBody>
      </p:sp>
      <p:grpSp>
        <p:nvGrpSpPr>
          <p:cNvPr id="38" name="Group 37"/>
          <p:cNvGrpSpPr/>
          <p:nvPr/>
        </p:nvGrpSpPr>
        <p:grpSpPr>
          <a:xfrm>
            <a:off x="8528854" y="2298432"/>
            <a:ext cx="3097995" cy="1403731"/>
            <a:chOff x="393698" y="1376359"/>
            <a:chExt cx="3997326" cy="4635648"/>
          </a:xfrm>
        </p:grpSpPr>
        <p:sp>
          <p:nvSpPr>
            <p:cNvPr id="39"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a:t>
              </a:r>
              <a:r>
                <a:rPr lang="en-US" sz="1000" b="1" dirty="0">
                  <a:solidFill>
                    <a:schemeClr val="bg1"/>
                  </a:solidFill>
                  <a:latin typeface="Barlow"/>
                  <a:ea typeface="Barlow" charset="0"/>
                  <a:cs typeface="Arial" panose="020B0604020202020204" pitchFamily="34" charset="0"/>
                </a:rPr>
                <a:t> likely to rejoin are:</a:t>
              </a:r>
            </a:p>
          </p:txBody>
        </p:sp>
        <p:sp>
          <p:nvSpPr>
            <p:cNvPr id="40" name="Text Placeholder 5"/>
            <p:cNvSpPr txBox="1">
              <a:spLocks/>
            </p:cNvSpPr>
            <p:nvPr/>
          </p:nvSpPr>
          <p:spPr>
            <a:xfrm>
              <a:off x="393698" y="2213092"/>
              <a:ext cx="3997325" cy="3798915"/>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Of </a:t>
              </a:r>
              <a:r>
                <a:rPr lang="en-US" sz="800" b="1" dirty="0">
                  <a:solidFill>
                    <a:srgbClr val="313131"/>
                  </a:solidFill>
                  <a:latin typeface="Barlow"/>
                  <a:cs typeface="Arial" panose="020B0604020202020204" pitchFamily="34" charset="0"/>
                </a:rPr>
                <a:t>European</a:t>
              </a:r>
              <a:r>
                <a:rPr lang="en-US" sz="800" dirty="0">
                  <a:solidFill>
                    <a:srgbClr val="313131"/>
                  </a:solidFill>
                  <a:latin typeface="Barlow"/>
                  <a:cs typeface="Arial" panose="020B0604020202020204" pitchFamily="34" charset="0"/>
                </a:rPr>
                <a:t> ethnicity (94% vs. 88%).</a:t>
              </a:r>
            </a:p>
          </p:txBody>
        </p:sp>
      </p:grpSp>
      <p:grpSp>
        <p:nvGrpSpPr>
          <p:cNvPr id="44" name="Group 43"/>
          <p:cNvGrpSpPr/>
          <p:nvPr/>
        </p:nvGrpSpPr>
        <p:grpSpPr>
          <a:xfrm>
            <a:off x="8528855" y="3939642"/>
            <a:ext cx="3097996" cy="1547096"/>
            <a:chOff x="393698" y="1376359"/>
            <a:chExt cx="3997326" cy="3648174"/>
          </a:xfrm>
        </p:grpSpPr>
        <p:sp>
          <p:nvSpPr>
            <p:cNvPr id="45"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rejoin are:</a:t>
              </a:r>
            </a:p>
          </p:txBody>
        </p:sp>
        <p:sp>
          <p:nvSpPr>
            <p:cNvPr id="46"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Aged </a:t>
              </a:r>
              <a:r>
                <a:rPr lang="en-US" sz="800" b="1" dirty="0">
                  <a:solidFill>
                    <a:srgbClr val="313131"/>
                  </a:solidFill>
                  <a:latin typeface="Barlow"/>
                  <a:cs typeface="Arial" panose="020B0604020202020204" pitchFamily="34" charset="0"/>
                </a:rPr>
                <a:t>45-54 years </a:t>
              </a:r>
              <a:r>
                <a:rPr lang="en-US" sz="800" dirty="0">
                  <a:solidFill>
                    <a:srgbClr val="313131"/>
                  </a:solidFill>
                  <a:latin typeface="Barlow"/>
                  <a:cs typeface="Arial" panose="020B0604020202020204" pitchFamily="34" charset="0"/>
                </a:rPr>
                <a:t>(80% vs. 88%).</a:t>
              </a:r>
            </a:p>
          </p:txBody>
        </p:sp>
      </p:grpSp>
      <p:sp>
        <p:nvSpPr>
          <p:cNvPr id="49" name="Rectangle 48">
            <a:extLst>
              <a:ext uri="{FF2B5EF4-FFF2-40B4-BE49-F238E27FC236}">
                <a16:creationId xmlns:a16="http://schemas.microsoft.com/office/drawing/2014/main" id="{725D9EAB-0B9D-4647-B21C-0B225E4BF7B7}"/>
              </a:ext>
            </a:extLst>
          </p:cNvPr>
          <p:cNvSpPr/>
          <p:nvPr/>
        </p:nvSpPr>
        <p:spPr>
          <a:xfrm>
            <a:off x="444729" y="861478"/>
            <a:ext cx="11366636" cy="523220"/>
          </a:xfrm>
          <a:prstGeom prst="rect">
            <a:avLst/>
          </a:prstGeom>
        </p:spPr>
        <p:txBody>
          <a:bodyPr wrap="square">
            <a:spAutoFit/>
          </a:bodyPr>
          <a:lstStyle/>
          <a:p>
            <a:r>
              <a:rPr lang="en-NZ" sz="1400" dirty="0">
                <a:solidFill>
                  <a:schemeClr val="tx1">
                    <a:lumMod val="65000"/>
                    <a:lumOff val="35000"/>
                  </a:schemeClr>
                </a:solidFill>
                <a:latin typeface="Barlow"/>
              </a:rPr>
              <a:t>The proportion who intend to rejoin their club next season has significantly increased from 2018 (88% vs. 83%) and now sits at a similar level to 2017 (90%). </a:t>
            </a:r>
          </a:p>
        </p:txBody>
      </p:sp>
      <p:sp>
        <p:nvSpPr>
          <p:cNvPr id="50" name="Footer Placeholder 5"/>
          <p:cNvSpPr txBox="1">
            <a:spLocks/>
          </p:cNvSpPr>
          <p:nvPr/>
        </p:nvSpPr>
        <p:spPr>
          <a:xfrm>
            <a:off x="461297" y="6308439"/>
            <a:ext cx="4751472" cy="317243"/>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latin typeface="Barlow"/>
              </a:rPr>
              <a:t>Base: </a:t>
            </a:r>
            <a:r>
              <a:rPr lang="en-US" sz="800" dirty="0">
                <a:latin typeface="Barlow"/>
              </a:rPr>
              <a:t>All respondents who are members (Excluding Don't know/not applicable)</a:t>
            </a:r>
          </a:p>
          <a:p>
            <a:r>
              <a:rPr lang="en-NZ" sz="800" dirty="0">
                <a:latin typeface="Barlow"/>
              </a:rPr>
              <a:t>Q9. </a:t>
            </a:r>
            <a:r>
              <a:rPr lang="en-US" sz="800" dirty="0">
                <a:latin typeface="Barlow"/>
              </a:rPr>
              <a:t>How likely are/ is you/ your child to play for or rejoin &lt;insert club from Q2a&gt; next season? </a:t>
            </a:r>
          </a:p>
        </p:txBody>
      </p:sp>
      <p:grpSp>
        <p:nvGrpSpPr>
          <p:cNvPr id="52" name="Group 51"/>
          <p:cNvGrpSpPr/>
          <p:nvPr/>
        </p:nvGrpSpPr>
        <p:grpSpPr>
          <a:xfrm>
            <a:off x="2611554" y="5340864"/>
            <a:ext cx="4390640" cy="215443"/>
            <a:chOff x="2685607" y="5639368"/>
            <a:chExt cx="4390640" cy="215443"/>
          </a:xfrm>
        </p:grpSpPr>
        <p:grpSp>
          <p:nvGrpSpPr>
            <p:cNvPr id="53" name="Group 52"/>
            <p:cNvGrpSpPr/>
            <p:nvPr/>
          </p:nvGrpSpPr>
          <p:grpSpPr>
            <a:xfrm>
              <a:off x="5849967" y="5639368"/>
              <a:ext cx="1226280" cy="215443"/>
              <a:chOff x="9550390" y="6535915"/>
              <a:chExt cx="1231624" cy="198938"/>
            </a:xfrm>
          </p:grpSpPr>
          <p:sp>
            <p:nvSpPr>
              <p:cNvPr id="66" name="TextBox 65"/>
              <p:cNvSpPr txBox="1"/>
              <p:nvPr/>
            </p:nvSpPr>
            <p:spPr>
              <a:xfrm>
                <a:off x="9628482" y="6535915"/>
                <a:ext cx="1153532" cy="198938"/>
              </a:xfrm>
              <a:prstGeom prst="rect">
                <a:avLst/>
              </a:prstGeom>
              <a:noFill/>
            </p:spPr>
            <p:txBody>
              <a:bodyPr wrap="square" rtlCol="0">
                <a:spAutoFit/>
              </a:bodyPr>
              <a:lstStyle/>
              <a:p>
                <a:r>
                  <a:rPr lang="en-NZ" sz="800" dirty="0">
                    <a:latin typeface="Barlow"/>
                  </a:rPr>
                  <a:t>Very likely</a:t>
                </a:r>
              </a:p>
            </p:txBody>
          </p:sp>
          <p:sp>
            <p:nvSpPr>
              <p:cNvPr id="67" name="Oval 66"/>
              <p:cNvSpPr/>
              <p:nvPr/>
            </p:nvSpPr>
            <p:spPr>
              <a:xfrm>
                <a:off x="9550390" y="6593932"/>
                <a:ext cx="108000" cy="108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20000"/>
                      <a:lumOff val="80000"/>
                    </a:schemeClr>
                  </a:solidFill>
                  <a:latin typeface="Barlow"/>
                </a:endParaRPr>
              </a:p>
            </p:txBody>
          </p:sp>
        </p:grpSp>
        <p:grpSp>
          <p:nvGrpSpPr>
            <p:cNvPr id="54" name="Group 53"/>
            <p:cNvGrpSpPr/>
            <p:nvPr/>
          </p:nvGrpSpPr>
          <p:grpSpPr>
            <a:xfrm>
              <a:off x="5260235" y="5639368"/>
              <a:ext cx="1243835" cy="215443"/>
              <a:chOff x="8847991" y="6533383"/>
              <a:chExt cx="1249256" cy="198938"/>
            </a:xfrm>
          </p:grpSpPr>
          <p:sp>
            <p:nvSpPr>
              <p:cNvPr id="64" name="TextBox 63"/>
              <p:cNvSpPr txBox="1"/>
              <p:nvPr/>
            </p:nvSpPr>
            <p:spPr>
              <a:xfrm>
                <a:off x="8943714" y="6533383"/>
                <a:ext cx="1153533" cy="198938"/>
              </a:xfrm>
              <a:prstGeom prst="rect">
                <a:avLst/>
              </a:prstGeom>
              <a:noFill/>
            </p:spPr>
            <p:txBody>
              <a:bodyPr wrap="square" rtlCol="0">
                <a:spAutoFit/>
              </a:bodyPr>
              <a:lstStyle/>
              <a:p>
                <a:r>
                  <a:rPr lang="en-NZ" sz="800" dirty="0">
                    <a:latin typeface="Barlow"/>
                  </a:rPr>
                  <a:t>Likely</a:t>
                </a:r>
              </a:p>
            </p:txBody>
          </p:sp>
          <p:sp>
            <p:nvSpPr>
              <p:cNvPr id="65" name="Oval 64"/>
              <p:cNvSpPr/>
              <p:nvPr/>
            </p:nvSpPr>
            <p:spPr>
              <a:xfrm>
                <a:off x="8847991" y="6585172"/>
                <a:ext cx="108000" cy="10800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40000"/>
                      <a:lumOff val="60000"/>
                    </a:schemeClr>
                  </a:solidFill>
                  <a:latin typeface="Barlow"/>
                </a:endParaRPr>
              </a:p>
            </p:txBody>
          </p:sp>
        </p:grpSp>
        <p:grpSp>
          <p:nvGrpSpPr>
            <p:cNvPr id="55" name="Group 54"/>
            <p:cNvGrpSpPr/>
            <p:nvPr/>
          </p:nvGrpSpPr>
          <p:grpSpPr>
            <a:xfrm>
              <a:off x="4242751" y="5639368"/>
              <a:ext cx="1168484" cy="215443"/>
              <a:chOff x="7760087" y="6538361"/>
              <a:chExt cx="1173577" cy="198938"/>
            </a:xfrm>
          </p:grpSpPr>
          <p:sp>
            <p:nvSpPr>
              <p:cNvPr id="62" name="TextBox 61"/>
              <p:cNvSpPr txBox="1"/>
              <p:nvPr/>
            </p:nvSpPr>
            <p:spPr>
              <a:xfrm>
                <a:off x="7855838" y="6538361"/>
                <a:ext cx="1077826" cy="198938"/>
              </a:xfrm>
              <a:prstGeom prst="rect">
                <a:avLst/>
              </a:prstGeom>
              <a:noFill/>
            </p:spPr>
            <p:txBody>
              <a:bodyPr wrap="square" rtlCol="0">
                <a:spAutoFit/>
              </a:bodyPr>
              <a:lstStyle/>
              <a:p>
                <a:r>
                  <a:rPr lang="en-NZ" sz="800" dirty="0">
                    <a:latin typeface="Barlow"/>
                  </a:rPr>
                  <a:t>Somewhat likely</a:t>
                </a:r>
              </a:p>
            </p:txBody>
          </p:sp>
          <p:sp>
            <p:nvSpPr>
              <p:cNvPr id="63" name="Oval 62"/>
              <p:cNvSpPr/>
              <p:nvPr/>
            </p:nvSpPr>
            <p:spPr>
              <a:xfrm>
                <a:off x="7760087" y="6598344"/>
                <a:ext cx="108000" cy="1080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60000"/>
                      <a:lumOff val="40000"/>
                    </a:schemeClr>
                  </a:solidFill>
                  <a:latin typeface="Barlow"/>
                </a:endParaRPr>
              </a:p>
            </p:txBody>
          </p:sp>
        </p:grpSp>
        <p:grpSp>
          <p:nvGrpSpPr>
            <p:cNvPr id="56" name="Group 55"/>
            <p:cNvGrpSpPr/>
            <p:nvPr/>
          </p:nvGrpSpPr>
          <p:grpSpPr>
            <a:xfrm>
              <a:off x="3550817" y="5639368"/>
              <a:ext cx="1256057" cy="215443"/>
              <a:chOff x="8675286" y="6184318"/>
              <a:chExt cx="1261531" cy="198938"/>
            </a:xfrm>
          </p:grpSpPr>
          <p:sp>
            <p:nvSpPr>
              <p:cNvPr id="60" name="TextBox 59"/>
              <p:cNvSpPr txBox="1"/>
              <p:nvPr/>
            </p:nvSpPr>
            <p:spPr>
              <a:xfrm>
                <a:off x="8783284" y="6184318"/>
                <a:ext cx="1153533" cy="198938"/>
              </a:xfrm>
              <a:prstGeom prst="rect">
                <a:avLst/>
              </a:prstGeom>
              <a:noFill/>
            </p:spPr>
            <p:txBody>
              <a:bodyPr wrap="square" rtlCol="0">
                <a:spAutoFit/>
              </a:bodyPr>
              <a:lstStyle/>
              <a:p>
                <a:r>
                  <a:rPr lang="en-NZ" sz="800" dirty="0">
                    <a:latin typeface="Barlow"/>
                  </a:rPr>
                  <a:t>Unlikely</a:t>
                </a:r>
              </a:p>
            </p:txBody>
          </p:sp>
          <p:sp>
            <p:nvSpPr>
              <p:cNvPr id="61" name="Oval 60"/>
              <p:cNvSpPr/>
              <p:nvPr/>
            </p:nvSpPr>
            <p:spPr>
              <a:xfrm>
                <a:off x="8675286" y="6231926"/>
                <a:ext cx="108000" cy="10800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40000"/>
                      <a:lumOff val="60000"/>
                    </a:schemeClr>
                  </a:solidFill>
                  <a:latin typeface="Barlow"/>
                </a:endParaRPr>
              </a:p>
            </p:txBody>
          </p:sp>
        </p:grpSp>
        <p:grpSp>
          <p:nvGrpSpPr>
            <p:cNvPr id="57" name="Group 56"/>
            <p:cNvGrpSpPr/>
            <p:nvPr/>
          </p:nvGrpSpPr>
          <p:grpSpPr>
            <a:xfrm>
              <a:off x="2685607" y="5639368"/>
              <a:ext cx="1091253" cy="215443"/>
              <a:chOff x="7672955" y="6213212"/>
              <a:chExt cx="1096009" cy="198938"/>
            </a:xfrm>
          </p:grpSpPr>
          <p:sp>
            <p:nvSpPr>
              <p:cNvPr id="58" name="TextBox 57"/>
              <p:cNvSpPr txBox="1"/>
              <p:nvPr/>
            </p:nvSpPr>
            <p:spPr>
              <a:xfrm>
                <a:off x="7763137" y="6213212"/>
                <a:ext cx="1005827" cy="198938"/>
              </a:xfrm>
              <a:prstGeom prst="rect">
                <a:avLst/>
              </a:prstGeom>
              <a:noFill/>
            </p:spPr>
            <p:txBody>
              <a:bodyPr wrap="square" rtlCol="0">
                <a:spAutoFit/>
              </a:bodyPr>
              <a:lstStyle/>
              <a:p>
                <a:r>
                  <a:rPr lang="en-NZ" sz="800" dirty="0">
                    <a:latin typeface="Barlow"/>
                  </a:rPr>
                  <a:t>Very unlikely</a:t>
                </a:r>
              </a:p>
            </p:txBody>
          </p:sp>
          <p:sp>
            <p:nvSpPr>
              <p:cNvPr id="59" name="Oval 58"/>
              <p:cNvSpPr/>
              <p:nvPr/>
            </p:nvSpPr>
            <p:spPr>
              <a:xfrm>
                <a:off x="7672955" y="6258682"/>
                <a:ext cx="108000" cy="10800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60000"/>
                      <a:lumOff val="40000"/>
                    </a:schemeClr>
                  </a:solidFill>
                  <a:latin typeface="Barlow"/>
                </a:endParaRPr>
              </a:p>
            </p:txBody>
          </p:sp>
        </p:grpSp>
      </p:grpSp>
      <p:sp>
        <p:nvSpPr>
          <p:cNvPr id="43" name="TextBox 42"/>
          <p:cNvSpPr txBox="1"/>
          <p:nvPr/>
        </p:nvSpPr>
        <p:spPr>
          <a:xfrm>
            <a:off x="8403819" y="6286957"/>
            <a:ext cx="3160651" cy="553998"/>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a:t>
            </a:r>
            <a:r>
              <a:rPr lang="en-NZ" sz="800" dirty="0">
                <a:latin typeface="Barlow"/>
                <a:sym typeface="Wingdings 3"/>
              </a:rPr>
              <a:t>Significantly higher/lower than Total Waka Ama 2018</a:t>
            </a:r>
          </a:p>
          <a:p>
            <a:r>
              <a:rPr lang="en-NZ" sz="800" dirty="0">
                <a:solidFill>
                  <a:srgbClr val="000000"/>
                </a:solidFill>
                <a:latin typeface="Barlow"/>
                <a:sym typeface="Wingdings 3"/>
              </a:rPr>
              <a:t> </a:t>
            </a:r>
            <a:r>
              <a:rPr lang="en-NZ" sz="800" dirty="0">
                <a:solidFill>
                  <a:srgbClr val="218535"/>
                </a:solidFill>
                <a:latin typeface="Barlow"/>
                <a:sym typeface="Wingdings 3"/>
              </a:rPr>
              <a:t></a:t>
            </a:r>
            <a:r>
              <a:rPr lang="en-NZ" sz="800" dirty="0">
                <a:solidFill>
                  <a:srgbClr val="FF0000"/>
                </a:solidFill>
                <a:latin typeface="Barlow"/>
                <a:sym typeface="Wingdings 3"/>
              </a:rPr>
              <a:t></a:t>
            </a:r>
            <a:r>
              <a:rPr lang="en-NZ" sz="800" dirty="0">
                <a:solidFill>
                  <a:srgbClr val="000000"/>
                </a:solidFill>
                <a:latin typeface="Barlow"/>
                <a:sym typeface="Wingdings 3"/>
              </a:rPr>
              <a:t> </a:t>
            </a:r>
            <a:r>
              <a:rPr lang="en-NZ" sz="800" dirty="0">
                <a:latin typeface="Barlow"/>
                <a:sym typeface="Wingdings 3"/>
              </a:rPr>
              <a:t>Significantly higher/lower than Total Waka Ama 2017</a:t>
            </a:r>
          </a:p>
          <a:p>
            <a:r>
              <a:rPr lang="en-NZ" sz="1400" b="1" dirty="0">
                <a:solidFill>
                  <a:srgbClr val="218535"/>
                </a:solidFill>
                <a:latin typeface="Barlow"/>
                <a:cs typeface="Arial"/>
                <a:sym typeface="Wingdings 3"/>
              </a:rPr>
              <a:t>□</a:t>
            </a:r>
            <a:r>
              <a:rPr lang="en-NZ" sz="1400" b="1" dirty="0">
                <a:solidFill>
                  <a:srgbClr val="DC0015"/>
                </a:solidFill>
                <a:latin typeface="Barlow"/>
                <a:cs typeface="Arial"/>
                <a:sym typeface="Wingdings 3"/>
              </a:rPr>
              <a:t>□ </a:t>
            </a:r>
            <a:r>
              <a:rPr lang="en-NZ" sz="800" dirty="0">
                <a:latin typeface="Barlow"/>
                <a:sym typeface="Wingdings 3"/>
              </a:rPr>
              <a:t>Significantly higher/lower than All Sports 2019/20</a:t>
            </a:r>
            <a:endParaRPr lang="en-NZ" sz="800" dirty="0">
              <a:latin typeface="Barlow"/>
            </a:endParaRPr>
          </a:p>
        </p:txBody>
      </p:sp>
    </p:spTree>
    <p:extLst>
      <p:ext uri="{BB962C8B-B14F-4D97-AF65-F5344CB8AC3E}">
        <p14:creationId xmlns:p14="http://schemas.microsoft.com/office/powerpoint/2010/main" val="3395343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Placeholder 10"/>
          <p:cNvGraphicFramePr>
            <a:graphicFrameLocks/>
          </p:cNvGraphicFramePr>
          <p:nvPr>
            <p:extLst>
              <p:ext uri="{D42A27DB-BD31-4B8C-83A1-F6EECF244321}">
                <p14:modId xmlns:p14="http://schemas.microsoft.com/office/powerpoint/2010/main" val="764394232"/>
              </p:ext>
            </p:extLst>
          </p:nvPr>
        </p:nvGraphicFramePr>
        <p:xfrm>
          <a:off x="1187931" y="2744404"/>
          <a:ext cx="7856314" cy="28019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8706127"/>
              </p:ext>
            </p:extLst>
          </p:nvPr>
        </p:nvGraphicFramePr>
        <p:xfrm>
          <a:off x="1195269" y="2586619"/>
          <a:ext cx="6759172" cy="389868"/>
        </p:xfrm>
        <a:graphic>
          <a:graphicData uri="http://schemas.openxmlformats.org/drawingml/2006/table">
            <a:tbl>
              <a:tblPr firstRow="1" bandRow="1">
                <a:tableStyleId>{5C22544A-7EE6-4342-B048-85BDC9FD1C3A}</a:tableStyleId>
              </a:tblPr>
              <a:tblGrid>
                <a:gridCol w="1689793">
                  <a:extLst>
                    <a:ext uri="{9D8B030D-6E8A-4147-A177-3AD203B41FA5}">
                      <a16:colId xmlns:a16="http://schemas.microsoft.com/office/drawing/2014/main" val="20000"/>
                    </a:ext>
                  </a:extLst>
                </a:gridCol>
                <a:gridCol w="1689793">
                  <a:extLst>
                    <a:ext uri="{9D8B030D-6E8A-4147-A177-3AD203B41FA5}">
                      <a16:colId xmlns:a16="http://schemas.microsoft.com/office/drawing/2014/main" val="20001"/>
                    </a:ext>
                  </a:extLst>
                </a:gridCol>
                <a:gridCol w="1689793">
                  <a:extLst>
                    <a:ext uri="{9D8B030D-6E8A-4147-A177-3AD203B41FA5}">
                      <a16:colId xmlns:a16="http://schemas.microsoft.com/office/drawing/2014/main" val="20002"/>
                    </a:ext>
                  </a:extLst>
                </a:gridCol>
                <a:gridCol w="1689793">
                  <a:extLst>
                    <a:ext uri="{9D8B030D-6E8A-4147-A177-3AD203B41FA5}">
                      <a16:colId xmlns:a16="http://schemas.microsoft.com/office/drawing/2014/main" val="20004"/>
                    </a:ext>
                  </a:extLst>
                </a:gridCol>
              </a:tblGrid>
              <a:tr h="389868">
                <a:tc>
                  <a:txBody>
                    <a:bodyPr/>
                    <a:lstStyle/>
                    <a:p>
                      <a:pPr algn="ctr"/>
                      <a:r>
                        <a:rPr lang="en-NZ" sz="1400" dirty="0">
                          <a:solidFill>
                            <a:schemeClr val="tx1"/>
                          </a:solidFill>
                          <a:latin typeface="Barlow"/>
                        </a:rPr>
                        <a:t>85%</a:t>
                      </a:r>
                      <a:r>
                        <a:rPr lang="en-NZ" sz="1000" dirty="0">
                          <a:solidFill>
                            <a:srgbClr val="000000"/>
                          </a:solidFill>
                          <a:latin typeface="Barlow"/>
                          <a:sym typeface="Wingdings 3"/>
                        </a:rPr>
                        <a:t></a:t>
                      </a:r>
                      <a:endParaRPr lang="en-NZ" sz="1000" dirty="0">
                        <a:solidFill>
                          <a:schemeClr val="tx1"/>
                        </a:solidFill>
                        <a:latin typeface="Barlow"/>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400" dirty="0">
                          <a:solidFill>
                            <a:schemeClr val="tx1"/>
                          </a:solidFill>
                          <a:latin typeface="Barlow"/>
                        </a:rPr>
                        <a:t>79%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400" dirty="0">
                          <a:solidFill>
                            <a:schemeClr val="tx1"/>
                          </a:solidFill>
                          <a:latin typeface="Barlow"/>
                        </a:rPr>
                        <a:t>83%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400" dirty="0">
                          <a:solidFill>
                            <a:schemeClr val="tx1"/>
                          </a:solidFill>
                          <a:latin typeface="Barlow"/>
                        </a:rPr>
                        <a:t>77%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TextBox 14"/>
          <p:cNvSpPr txBox="1"/>
          <p:nvPr/>
        </p:nvSpPr>
        <p:spPr>
          <a:xfrm>
            <a:off x="3169270" y="2230727"/>
            <a:ext cx="251455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accent6"/>
                </a:solidFill>
                <a:latin typeface="Barlow"/>
                <a:cs typeface="Arial"/>
              </a:rPr>
              <a:t>Value for money</a:t>
            </a:r>
            <a:endParaRPr lang="en-US" sz="1200" dirty="0">
              <a:solidFill>
                <a:schemeClr val="accent6"/>
              </a:solidFill>
              <a:latin typeface="Barlow"/>
              <a:cs typeface="Arial"/>
            </a:endParaRPr>
          </a:p>
        </p:txBody>
      </p:sp>
      <p:sp>
        <p:nvSpPr>
          <p:cNvPr id="8" name="TextBox 14"/>
          <p:cNvSpPr txBox="1"/>
          <p:nvPr/>
        </p:nvSpPr>
        <p:spPr>
          <a:xfrm>
            <a:off x="153357" y="2605168"/>
            <a:ext cx="137747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solidFill>
                  <a:schemeClr val="bg1">
                    <a:lumMod val="50000"/>
                  </a:schemeClr>
                </a:solidFill>
                <a:latin typeface="Barlow"/>
                <a:ea typeface="ＭＳ Ｐゴシック" charset="0"/>
                <a:cs typeface="ＭＳ Ｐゴシック" charset="0"/>
              </a:rPr>
              <a:t>NET AGREE OR STRONGLY AGREE</a:t>
            </a:r>
          </a:p>
        </p:txBody>
      </p:sp>
      <p:cxnSp>
        <p:nvCxnSpPr>
          <p:cNvPr id="10" name="Straight Connector 9"/>
          <p:cNvCxnSpPr/>
          <p:nvPr/>
        </p:nvCxnSpPr>
        <p:spPr>
          <a:xfrm flipH="1">
            <a:off x="1495554" y="2781553"/>
            <a:ext cx="234783" cy="0"/>
          </a:xfrm>
          <a:prstGeom prst="line">
            <a:avLst/>
          </a:prstGeom>
          <a:ln w="15875">
            <a:solidFill>
              <a:schemeClr val="accent6"/>
            </a:solidFill>
            <a:prstDash val="sysDot"/>
            <a:tailEnd type="ova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1706128" y="2511117"/>
            <a:ext cx="588037" cy="291487"/>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cxnSp>
        <p:nvCxnSpPr>
          <p:cNvPr id="28" name="Straight Connector 27">
            <a:extLst>
              <a:ext uri="{FF2B5EF4-FFF2-40B4-BE49-F238E27FC236}">
                <a16:creationId xmlns:a16="http://schemas.microsoft.com/office/drawing/2014/main" id="{EBA7C037-50A8-4FB8-9DDF-E23B9EA6E342}"/>
              </a:ext>
            </a:extLst>
          </p:cNvPr>
          <p:cNvCxnSpPr>
            <a:cxnSpLocks/>
          </p:cNvCxnSpPr>
          <p:nvPr/>
        </p:nvCxnSpPr>
        <p:spPr>
          <a:xfrm>
            <a:off x="6259481" y="2388194"/>
            <a:ext cx="0" cy="2791570"/>
          </a:xfrm>
          <a:prstGeom prst="line">
            <a:avLst/>
          </a:prstGeom>
          <a:ln w="15875">
            <a:solidFill>
              <a:schemeClr val="bg2"/>
            </a:solidFill>
            <a:prstDash val="dash"/>
          </a:ln>
        </p:spPr>
        <p:style>
          <a:lnRef idx="2">
            <a:schemeClr val="accent1"/>
          </a:lnRef>
          <a:fillRef idx="0">
            <a:schemeClr val="accent1"/>
          </a:fillRef>
          <a:effectRef idx="1">
            <a:schemeClr val="accent1"/>
          </a:effectRef>
          <a:fontRef idx="minor">
            <a:schemeClr val="tx1"/>
          </a:fontRef>
        </p:style>
      </p:cxnSp>
      <p:sp>
        <p:nvSpPr>
          <p:cNvPr id="35" name="Title 2"/>
          <p:cNvSpPr txBox="1">
            <a:spLocks/>
          </p:cNvSpPr>
          <p:nvPr/>
        </p:nvSpPr>
        <p:spPr>
          <a:xfrm>
            <a:off x="363417" y="221208"/>
            <a:ext cx="11032965" cy="84865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chemeClr val="tx2"/>
                </a:solidFill>
              </a:rPr>
              <a:t>Almost nine in ten feel they receive value for money from their club</a:t>
            </a:r>
          </a:p>
        </p:txBody>
      </p:sp>
      <p:grpSp>
        <p:nvGrpSpPr>
          <p:cNvPr id="38" name="Group 37"/>
          <p:cNvGrpSpPr/>
          <p:nvPr/>
        </p:nvGrpSpPr>
        <p:grpSpPr>
          <a:xfrm>
            <a:off x="8528854" y="2251838"/>
            <a:ext cx="3097995" cy="1533455"/>
            <a:chOff x="393698" y="947962"/>
            <a:chExt cx="3997326" cy="5064045"/>
          </a:xfrm>
        </p:grpSpPr>
        <p:sp>
          <p:nvSpPr>
            <p:cNvPr id="39" name="Text Box 10"/>
            <p:cNvSpPr txBox="1">
              <a:spLocks noChangeArrowheads="1"/>
            </p:cNvSpPr>
            <p:nvPr/>
          </p:nvSpPr>
          <p:spPr bwMode="auto">
            <a:xfrm>
              <a:off x="393699" y="947962"/>
              <a:ext cx="3997325" cy="1163678"/>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a:t>
              </a:r>
              <a:r>
                <a:rPr lang="en-US" sz="1000" b="1" dirty="0">
                  <a:solidFill>
                    <a:schemeClr val="bg1"/>
                  </a:solidFill>
                  <a:latin typeface="Barlow"/>
                  <a:ea typeface="Barlow" charset="0"/>
                  <a:cs typeface="Arial" panose="020B0604020202020204" pitchFamily="34" charset="0"/>
                </a:rPr>
                <a:t> likely to perceive value for money are:</a:t>
              </a:r>
            </a:p>
          </p:txBody>
        </p:sp>
        <p:sp>
          <p:nvSpPr>
            <p:cNvPr id="40" name="Text Placeholder 5"/>
            <p:cNvSpPr txBox="1">
              <a:spLocks/>
            </p:cNvSpPr>
            <p:nvPr/>
          </p:nvSpPr>
          <p:spPr>
            <a:xfrm>
              <a:off x="393698" y="2213092"/>
              <a:ext cx="3997325" cy="3798915"/>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There are no significant differences.</a:t>
              </a:r>
            </a:p>
          </p:txBody>
        </p:sp>
      </p:grpSp>
      <p:grpSp>
        <p:nvGrpSpPr>
          <p:cNvPr id="44" name="Group 43"/>
          <p:cNvGrpSpPr/>
          <p:nvPr/>
        </p:nvGrpSpPr>
        <p:grpSpPr>
          <a:xfrm>
            <a:off x="8528855" y="4022772"/>
            <a:ext cx="3097996" cy="1547096"/>
            <a:chOff x="393698" y="1376359"/>
            <a:chExt cx="3997326" cy="3648174"/>
          </a:xfrm>
        </p:grpSpPr>
        <p:sp>
          <p:nvSpPr>
            <p:cNvPr id="45"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perceive value for money are:</a:t>
              </a:r>
            </a:p>
          </p:txBody>
        </p:sp>
        <p:sp>
          <p:nvSpPr>
            <p:cNvPr id="46"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There are no significant differences. </a:t>
              </a:r>
            </a:p>
          </p:txBody>
        </p:sp>
      </p:grpSp>
      <p:sp>
        <p:nvSpPr>
          <p:cNvPr id="49" name="Rectangle 48">
            <a:extLst>
              <a:ext uri="{FF2B5EF4-FFF2-40B4-BE49-F238E27FC236}">
                <a16:creationId xmlns:a16="http://schemas.microsoft.com/office/drawing/2014/main" id="{725D9EAB-0B9D-4647-B21C-0B225E4BF7B7}"/>
              </a:ext>
            </a:extLst>
          </p:cNvPr>
          <p:cNvSpPr/>
          <p:nvPr/>
        </p:nvSpPr>
        <p:spPr>
          <a:xfrm>
            <a:off x="363417" y="866093"/>
            <a:ext cx="11366636" cy="523220"/>
          </a:xfrm>
          <a:prstGeom prst="rect">
            <a:avLst/>
          </a:prstGeom>
        </p:spPr>
        <p:txBody>
          <a:bodyPr wrap="square">
            <a:spAutoFit/>
          </a:bodyPr>
          <a:lstStyle/>
          <a:p>
            <a:r>
              <a:rPr lang="en-NZ" sz="1400" dirty="0">
                <a:solidFill>
                  <a:schemeClr val="tx1">
                    <a:lumMod val="65000"/>
                    <a:lumOff val="35000"/>
                  </a:schemeClr>
                </a:solidFill>
                <a:latin typeface="Barlow"/>
              </a:rPr>
              <a:t>Perceived value for money has significantly increased from 2018 (85% vs. 79%) to a similar result seen in 2017 (83%). Waka Ama respondents are significantly more likely to feel they get value for money from their club compared with All Sports 2019/20 (77%). </a:t>
            </a:r>
          </a:p>
        </p:txBody>
      </p:sp>
      <p:grpSp>
        <p:nvGrpSpPr>
          <p:cNvPr id="52" name="Group 51"/>
          <p:cNvGrpSpPr/>
          <p:nvPr/>
        </p:nvGrpSpPr>
        <p:grpSpPr>
          <a:xfrm>
            <a:off x="2511064" y="5342679"/>
            <a:ext cx="4491130" cy="224679"/>
            <a:chOff x="2585117" y="5639368"/>
            <a:chExt cx="4491130" cy="224679"/>
          </a:xfrm>
        </p:grpSpPr>
        <p:grpSp>
          <p:nvGrpSpPr>
            <p:cNvPr id="53" name="Group 52"/>
            <p:cNvGrpSpPr/>
            <p:nvPr/>
          </p:nvGrpSpPr>
          <p:grpSpPr>
            <a:xfrm>
              <a:off x="5849967" y="5648604"/>
              <a:ext cx="1226280" cy="215443"/>
              <a:chOff x="9550390" y="6544443"/>
              <a:chExt cx="1231624" cy="198938"/>
            </a:xfrm>
          </p:grpSpPr>
          <p:sp>
            <p:nvSpPr>
              <p:cNvPr id="66" name="TextBox 65"/>
              <p:cNvSpPr txBox="1"/>
              <p:nvPr/>
            </p:nvSpPr>
            <p:spPr>
              <a:xfrm>
                <a:off x="9628482" y="6544443"/>
                <a:ext cx="1153532" cy="198938"/>
              </a:xfrm>
              <a:prstGeom prst="rect">
                <a:avLst/>
              </a:prstGeom>
              <a:noFill/>
            </p:spPr>
            <p:txBody>
              <a:bodyPr wrap="square" rtlCol="0">
                <a:spAutoFit/>
              </a:bodyPr>
              <a:lstStyle/>
              <a:p>
                <a:r>
                  <a:rPr lang="en-NZ" sz="800" dirty="0">
                    <a:latin typeface="Barlow"/>
                  </a:rPr>
                  <a:t>Strongly agree</a:t>
                </a:r>
              </a:p>
            </p:txBody>
          </p:sp>
          <p:sp>
            <p:nvSpPr>
              <p:cNvPr id="67" name="Oval 66"/>
              <p:cNvSpPr/>
              <p:nvPr/>
            </p:nvSpPr>
            <p:spPr>
              <a:xfrm>
                <a:off x="9550390" y="6593932"/>
                <a:ext cx="108000" cy="108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20000"/>
                      <a:lumOff val="80000"/>
                    </a:schemeClr>
                  </a:solidFill>
                  <a:latin typeface="Barlow"/>
                </a:endParaRPr>
              </a:p>
            </p:txBody>
          </p:sp>
        </p:grpSp>
        <p:grpSp>
          <p:nvGrpSpPr>
            <p:cNvPr id="54" name="Group 53"/>
            <p:cNvGrpSpPr/>
            <p:nvPr/>
          </p:nvGrpSpPr>
          <p:grpSpPr>
            <a:xfrm>
              <a:off x="5260235" y="5644170"/>
              <a:ext cx="1202292" cy="215443"/>
              <a:chOff x="8847991" y="6537817"/>
              <a:chExt cx="1207532" cy="198938"/>
            </a:xfrm>
          </p:grpSpPr>
          <p:sp>
            <p:nvSpPr>
              <p:cNvPr id="64" name="TextBox 63"/>
              <p:cNvSpPr txBox="1"/>
              <p:nvPr/>
            </p:nvSpPr>
            <p:spPr>
              <a:xfrm>
                <a:off x="8901990" y="6537817"/>
                <a:ext cx="1153533" cy="198938"/>
              </a:xfrm>
              <a:prstGeom prst="rect">
                <a:avLst/>
              </a:prstGeom>
              <a:noFill/>
            </p:spPr>
            <p:txBody>
              <a:bodyPr wrap="square" rtlCol="0">
                <a:spAutoFit/>
              </a:bodyPr>
              <a:lstStyle/>
              <a:p>
                <a:r>
                  <a:rPr lang="en-NZ" sz="800" dirty="0">
                    <a:latin typeface="Barlow"/>
                  </a:rPr>
                  <a:t>Agree</a:t>
                </a:r>
              </a:p>
            </p:txBody>
          </p:sp>
          <p:sp>
            <p:nvSpPr>
              <p:cNvPr id="65" name="Oval 64"/>
              <p:cNvSpPr/>
              <p:nvPr/>
            </p:nvSpPr>
            <p:spPr>
              <a:xfrm>
                <a:off x="8847991" y="6585172"/>
                <a:ext cx="108000" cy="108000"/>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40000"/>
                      <a:lumOff val="60000"/>
                    </a:schemeClr>
                  </a:solidFill>
                  <a:latin typeface="Barlow"/>
                </a:endParaRPr>
              </a:p>
            </p:txBody>
          </p:sp>
        </p:grpSp>
        <p:grpSp>
          <p:nvGrpSpPr>
            <p:cNvPr id="55" name="Group 54"/>
            <p:cNvGrpSpPr/>
            <p:nvPr/>
          </p:nvGrpSpPr>
          <p:grpSpPr>
            <a:xfrm>
              <a:off x="4242748" y="5643713"/>
              <a:ext cx="1124077" cy="215443"/>
              <a:chOff x="7760087" y="6542374"/>
              <a:chExt cx="1128977" cy="198938"/>
            </a:xfrm>
          </p:grpSpPr>
          <p:sp>
            <p:nvSpPr>
              <p:cNvPr id="62" name="TextBox 61"/>
              <p:cNvSpPr txBox="1"/>
              <p:nvPr/>
            </p:nvSpPr>
            <p:spPr>
              <a:xfrm>
                <a:off x="7811238" y="6542374"/>
                <a:ext cx="1077826" cy="198938"/>
              </a:xfrm>
              <a:prstGeom prst="rect">
                <a:avLst/>
              </a:prstGeom>
              <a:noFill/>
            </p:spPr>
            <p:txBody>
              <a:bodyPr wrap="square" rtlCol="0">
                <a:spAutoFit/>
              </a:bodyPr>
              <a:lstStyle/>
              <a:p>
                <a:r>
                  <a:rPr lang="en-NZ" sz="800" dirty="0">
                    <a:latin typeface="Barlow"/>
                  </a:rPr>
                  <a:t>Somewhat agree</a:t>
                </a:r>
              </a:p>
            </p:txBody>
          </p:sp>
          <p:sp>
            <p:nvSpPr>
              <p:cNvPr id="63" name="Oval 62"/>
              <p:cNvSpPr/>
              <p:nvPr/>
            </p:nvSpPr>
            <p:spPr>
              <a:xfrm>
                <a:off x="7760087" y="6598344"/>
                <a:ext cx="108000" cy="1080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60000"/>
                      <a:lumOff val="40000"/>
                    </a:schemeClr>
                  </a:solidFill>
                  <a:latin typeface="Barlow"/>
                </a:endParaRPr>
              </a:p>
            </p:txBody>
          </p:sp>
        </p:grpSp>
        <p:grpSp>
          <p:nvGrpSpPr>
            <p:cNvPr id="56" name="Group 55"/>
            <p:cNvGrpSpPr/>
            <p:nvPr/>
          </p:nvGrpSpPr>
          <p:grpSpPr>
            <a:xfrm>
              <a:off x="3550817" y="5639368"/>
              <a:ext cx="1256057" cy="215443"/>
              <a:chOff x="8675286" y="6184318"/>
              <a:chExt cx="1261531" cy="198938"/>
            </a:xfrm>
          </p:grpSpPr>
          <p:sp>
            <p:nvSpPr>
              <p:cNvPr id="60" name="TextBox 59"/>
              <p:cNvSpPr txBox="1"/>
              <p:nvPr/>
            </p:nvSpPr>
            <p:spPr>
              <a:xfrm>
                <a:off x="8783284" y="6184318"/>
                <a:ext cx="1153533" cy="198938"/>
              </a:xfrm>
              <a:prstGeom prst="rect">
                <a:avLst/>
              </a:prstGeom>
              <a:noFill/>
            </p:spPr>
            <p:txBody>
              <a:bodyPr wrap="square" rtlCol="0">
                <a:spAutoFit/>
              </a:bodyPr>
              <a:lstStyle/>
              <a:p>
                <a:r>
                  <a:rPr lang="en-NZ" sz="800" dirty="0">
                    <a:latin typeface="Barlow"/>
                  </a:rPr>
                  <a:t>Agree</a:t>
                </a:r>
              </a:p>
            </p:txBody>
          </p:sp>
          <p:sp>
            <p:nvSpPr>
              <p:cNvPr id="61" name="Oval 60"/>
              <p:cNvSpPr/>
              <p:nvPr/>
            </p:nvSpPr>
            <p:spPr>
              <a:xfrm>
                <a:off x="8675286" y="6231926"/>
                <a:ext cx="108000" cy="10800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40000"/>
                      <a:lumOff val="60000"/>
                    </a:schemeClr>
                  </a:solidFill>
                  <a:latin typeface="Barlow"/>
                </a:endParaRPr>
              </a:p>
            </p:txBody>
          </p:sp>
        </p:grpSp>
        <p:grpSp>
          <p:nvGrpSpPr>
            <p:cNvPr id="57" name="Group 56"/>
            <p:cNvGrpSpPr/>
            <p:nvPr/>
          </p:nvGrpSpPr>
          <p:grpSpPr>
            <a:xfrm>
              <a:off x="2585117" y="5639368"/>
              <a:ext cx="1046994" cy="215443"/>
              <a:chOff x="7572026" y="6213212"/>
              <a:chExt cx="1051557" cy="198938"/>
            </a:xfrm>
          </p:grpSpPr>
          <p:sp>
            <p:nvSpPr>
              <p:cNvPr id="58" name="TextBox 57"/>
              <p:cNvSpPr txBox="1"/>
              <p:nvPr/>
            </p:nvSpPr>
            <p:spPr>
              <a:xfrm>
                <a:off x="7617756" y="6213212"/>
                <a:ext cx="1005827" cy="198938"/>
              </a:xfrm>
              <a:prstGeom prst="rect">
                <a:avLst/>
              </a:prstGeom>
              <a:noFill/>
            </p:spPr>
            <p:txBody>
              <a:bodyPr wrap="square" rtlCol="0">
                <a:spAutoFit/>
              </a:bodyPr>
              <a:lstStyle/>
              <a:p>
                <a:r>
                  <a:rPr lang="en-NZ" sz="800" dirty="0">
                    <a:latin typeface="Barlow"/>
                  </a:rPr>
                  <a:t>Strongly disagree</a:t>
                </a:r>
              </a:p>
            </p:txBody>
          </p:sp>
          <p:sp>
            <p:nvSpPr>
              <p:cNvPr id="59" name="Oval 58"/>
              <p:cNvSpPr/>
              <p:nvPr/>
            </p:nvSpPr>
            <p:spPr>
              <a:xfrm>
                <a:off x="7572026" y="6258682"/>
                <a:ext cx="108000" cy="10800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60000"/>
                      <a:lumOff val="40000"/>
                    </a:schemeClr>
                  </a:solidFill>
                  <a:latin typeface="Barlow"/>
                </a:endParaRPr>
              </a:p>
            </p:txBody>
          </p:sp>
        </p:grpSp>
      </p:grpSp>
      <p:sp>
        <p:nvSpPr>
          <p:cNvPr id="36" name="Footer Placeholder 5"/>
          <p:cNvSpPr txBox="1">
            <a:spLocks/>
          </p:cNvSpPr>
          <p:nvPr/>
        </p:nvSpPr>
        <p:spPr>
          <a:xfrm>
            <a:off x="363417" y="6300531"/>
            <a:ext cx="5677318" cy="31507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latin typeface="Barlow"/>
              </a:rPr>
              <a:t>Base: </a:t>
            </a:r>
            <a:r>
              <a:rPr lang="en-US" sz="800" dirty="0">
                <a:latin typeface="Barlow"/>
              </a:rPr>
              <a:t>All respondents (Excluding Don't know/not applicable)</a:t>
            </a:r>
          </a:p>
          <a:p>
            <a:r>
              <a:rPr lang="en-NZ" sz="800" dirty="0">
                <a:latin typeface="Barlow"/>
              </a:rPr>
              <a:t>Q11. To what extent do you agree or disagree with the following…The opportunities, services and benefits that I/ your child receive/ receives from my/ their club make it well worth the money I/ you or they pay</a:t>
            </a:r>
            <a:endParaRPr lang="en-US" sz="800" dirty="0">
              <a:latin typeface="Barlow"/>
            </a:endParaRPr>
          </a:p>
        </p:txBody>
      </p:sp>
      <p:sp>
        <p:nvSpPr>
          <p:cNvPr id="48" name="Rectangle 47"/>
          <p:cNvSpPr/>
          <p:nvPr/>
        </p:nvSpPr>
        <p:spPr>
          <a:xfrm>
            <a:off x="1753670" y="2661696"/>
            <a:ext cx="550782" cy="243853"/>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50" name="TextBox 49"/>
          <p:cNvSpPr txBox="1"/>
          <p:nvPr/>
        </p:nvSpPr>
        <p:spPr>
          <a:xfrm>
            <a:off x="8403819" y="6286957"/>
            <a:ext cx="3160651" cy="553998"/>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a:t>
            </a:r>
            <a:r>
              <a:rPr lang="en-NZ" sz="800" dirty="0">
                <a:latin typeface="Barlow"/>
                <a:sym typeface="Wingdings 3"/>
              </a:rPr>
              <a:t>Significantly higher/lower than Total Waka Ama 2018</a:t>
            </a:r>
          </a:p>
          <a:p>
            <a:r>
              <a:rPr lang="en-NZ" sz="800" dirty="0">
                <a:solidFill>
                  <a:srgbClr val="000000"/>
                </a:solidFill>
                <a:latin typeface="Barlow"/>
                <a:sym typeface="Wingdings 3"/>
              </a:rPr>
              <a:t> </a:t>
            </a:r>
            <a:r>
              <a:rPr lang="en-NZ" sz="800" dirty="0">
                <a:solidFill>
                  <a:srgbClr val="218535"/>
                </a:solidFill>
                <a:latin typeface="Barlow"/>
                <a:sym typeface="Wingdings 3"/>
              </a:rPr>
              <a:t></a:t>
            </a:r>
            <a:r>
              <a:rPr lang="en-NZ" sz="800" dirty="0">
                <a:solidFill>
                  <a:srgbClr val="FF0000"/>
                </a:solidFill>
                <a:latin typeface="Barlow"/>
                <a:sym typeface="Wingdings 3"/>
              </a:rPr>
              <a:t></a:t>
            </a:r>
            <a:r>
              <a:rPr lang="en-NZ" sz="800" dirty="0">
                <a:solidFill>
                  <a:srgbClr val="000000"/>
                </a:solidFill>
                <a:latin typeface="Barlow"/>
                <a:sym typeface="Wingdings 3"/>
              </a:rPr>
              <a:t> </a:t>
            </a:r>
            <a:r>
              <a:rPr lang="en-NZ" sz="800" dirty="0">
                <a:latin typeface="Barlow"/>
                <a:sym typeface="Wingdings 3"/>
              </a:rPr>
              <a:t>Significantly higher/lower than Total Waka Ama 2017</a:t>
            </a:r>
          </a:p>
          <a:p>
            <a:r>
              <a:rPr lang="en-NZ" sz="1400" b="1" dirty="0">
                <a:solidFill>
                  <a:srgbClr val="218535"/>
                </a:solidFill>
                <a:latin typeface="Barlow"/>
                <a:cs typeface="Arial"/>
                <a:sym typeface="Wingdings 3"/>
              </a:rPr>
              <a:t>□</a:t>
            </a:r>
            <a:r>
              <a:rPr lang="en-NZ" sz="1400" b="1" dirty="0">
                <a:solidFill>
                  <a:srgbClr val="DC0015"/>
                </a:solidFill>
                <a:latin typeface="Barlow"/>
                <a:cs typeface="Arial"/>
                <a:sym typeface="Wingdings 3"/>
              </a:rPr>
              <a:t>□ </a:t>
            </a:r>
            <a:r>
              <a:rPr lang="en-NZ" sz="800" dirty="0">
                <a:latin typeface="Barlow"/>
                <a:sym typeface="Wingdings 3"/>
              </a:rPr>
              <a:t>Significantly higher/lower than All Sports 2019/20</a:t>
            </a:r>
            <a:endParaRPr lang="en-NZ" sz="800" dirty="0">
              <a:latin typeface="Barlow"/>
            </a:endParaRPr>
          </a:p>
        </p:txBody>
      </p:sp>
    </p:spTree>
    <p:extLst>
      <p:ext uri="{BB962C8B-B14F-4D97-AF65-F5344CB8AC3E}">
        <p14:creationId xmlns:p14="http://schemas.microsoft.com/office/powerpoint/2010/main" val="229253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p:cNvGraphicFramePr/>
          <p:nvPr>
            <p:extLst>
              <p:ext uri="{D42A27DB-BD31-4B8C-83A1-F6EECF244321}">
                <p14:modId xmlns:p14="http://schemas.microsoft.com/office/powerpoint/2010/main" val="2450887322"/>
              </p:ext>
            </p:extLst>
          </p:nvPr>
        </p:nvGraphicFramePr>
        <p:xfrm>
          <a:off x="5273964" y="1505527"/>
          <a:ext cx="6106159" cy="438516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379296" y="379170"/>
            <a:ext cx="111851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800" b="1" dirty="0">
                <a:solidFill>
                  <a:srgbClr val="9C132A"/>
                </a:solidFill>
                <a:latin typeface="Barlow"/>
                <a:ea typeface="Barlow Black" charset="0"/>
                <a:cs typeface="Arial" panose="020B0604020202020204" pitchFamily="34" charset="0"/>
              </a:rPr>
              <a:t>The main reasons to belong to a club are to paddle competitively or to get fit and healthy</a:t>
            </a:r>
            <a:endParaRPr kumimoji="0" lang="en-GB"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endParaRPr>
          </a:p>
        </p:txBody>
      </p:sp>
      <p:sp>
        <p:nvSpPr>
          <p:cNvPr id="31" name="Rectangle 15"/>
          <p:cNvSpPr>
            <a:spLocks noChangeArrowheads="1"/>
          </p:cNvSpPr>
          <p:nvPr/>
        </p:nvSpPr>
        <p:spPr bwMode="gray">
          <a:xfrm>
            <a:off x="7071361" y="1310498"/>
            <a:ext cx="1607812" cy="261610"/>
          </a:xfrm>
          <a:prstGeom prst="rect">
            <a:avLst/>
          </a:prstGeom>
          <a:noFill/>
          <a:ln w="9525" algn="ctr">
            <a:noFill/>
            <a:miter lim="800000"/>
            <a:headEnd/>
            <a:tailEnd/>
          </a:ln>
        </p:spPr>
        <p:txBody>
          <a:bodyPr wrap="none" lIns="0" tIns="45720" rIns="0" bIns="45720">
            <a:spAutoFit/>
          </a:bodyPr>
          <a:lstStyle/>
          <a:p>
            <a:pPr marL="0" marR="0" lvl="0" indent="0" algn="l" defTabSz="1019175" rtl="0" eaLnBrk="1" fontAlgn="auto" latinLnBrk="0" hangingPunct="1">
              <a:lnSpc>
                <a:spcPct val="100000"/>
              </a:lnSpc>
              <a:spcBef>
                <a:spcPts val="0"/>
              </a:spcBef>
              <a:spcAft>
                <a:spcPts val="0"/>
              </a:spcAft>
              <a:buClrTx/>
              <a:buSzTx/>
              <a:buFontTx/>
              <a:buNone/>
              <a:tabLst/>
              <a:defRPr/>
            </a:pPr>
            <a:r>
              <a:rPr lang="en-US" sz="1100" b="1" dirty="0">
                <a:solidFill>
                  <a:srgbClr val="313131"/>
                </a:solidFill>
                <a:latin typeface="Barlow"/>
                <a:cs typeface="Arial" panose="020B0604020202020204" pitchFamily="34" charset="0"/>
              </a:rPr>
              <a:t>Main r</a:t>
            </a:r>
            <a:r>
              <a:rPr kumimoji="0" lang="en-US" sz="1100" b="1" i="0" u="none" strike="noStrike" kern="1200" cap="none" spc="0" normalizeH="0" baseline="0" noProof="0" dirty="0">
                <a:ln>
                  <a:noFill/>
                </a:ln>
                <a:solidFill>
                  <a:srgbClr val="313131"/>
                </a:solidFill>
                <a:effectLst/>
                <a:uLnTx/>
                <a:uFillTx/>
                <a:latin typeface="Barlow"/>
                <a:cs typeface="Arial" panose="020B0604020202020204" pitchFamily="34" charset="0"/>
              </a:rPr>
              <a:t>eason for belonging</a:t>
            </a:r>
          </a:p>
        </p:txBody>
      </p:sp>
      <p:sp>
        <p:nvSpPr>
          <p:cNvPr id="7" name="Rectangle 6">
            <a:extLst>
              <a:ext uri="{FF2B5EF4-FFF2-40B4-BE49-F238E27FC236}">
                <a16:creationId xmlns:a16="http://schemas.microsoft.com/office/drawing/2014/main" id="{48ABB708-46A1-5D45-A828-B59B09F0DB8F}"/>
              </a:ext>
            </a:extLst>
          </p:cNvPr>
          <p:cNvSpPr/>
          <p:nvPr/>
        </p:nvSpPr>
        <p:spPr>
          <a:xfrm>
            <a:off x="379297" y="1321572"/>
            <a:ext cx="4588020" cy="2805896"/>
          </a:xfrm>
          <a:prstGeom prst="rect">
            <a:avLst/>
          </a:prstGeom>
        </p:spPr>
        <p:txBody>
          <a:bodyPr wrap="square">
            <a:spAutoFit/>
          </a:bodyPr>
          <a:lstStyle/>
          <a:p>
            <a:pPr defTabSz="798513" eaLnBrk="0" hangingPunct="0">
              <a:spcAft>
                <a:spcPts val="200"/>
              </a:spcAft>
              <a:defRPr/>
            </a:pPr>
            <a:r>
              <a:rPr lang="en-NZ" sz="1400" kern="0" dirty="0">
                <a:solidFill>
                  <a:schemeClr val="tx1">
                    <a:lumMod val="65000"/>
                    <a:lumOff val="35000"/>
                  </a:schemeClr>
                </a:solidFill>
                <a:latin typeface="Barlow"/>
                <a:ea typeface="Barlow" charset="0"/>
                <a:cs typeface="Arial" panose="020B0604020202020204" pitchFamily="34" charset="0"/>
              </a:rPr>
              <a:t>Those aged </a:t>
            </a:r>
            <a:r>
              <a:rPr lang="en-NZ" sz="1400" b="1" kern="0" dirty="0">
                <a:solidFill>
                  <a:schemeClr val="tx1">
                    <a:lumMod val="65000"/>
                    <a:lumOff val="35000"/>
                  </a:schemeClr>
                </a:solidFill>
                <a:latin typeface="Barlow"/>
                <a:ea typeface="Barlow" charset="0"/>
                <a:cs typeface="Arial" panose="020B0604020202020204" pitchFamily="34" charset="0"/>
              </a:rPr>
              <a:t>13-18 </a:t>
            </a:r>
            <a:r>
              <a:rPr lang="en-NZ" sz="1400" kern="0" dirty="0">
                <a:solidFill>
                  <a:schemeClr val="tx1">
                    <a:lumMod val="65000"/>
                    <a:lumOff val="35000"/>
                  </a:schemeClr>
                </a:solidFill>
                <a:latin typeface="Barlow"/>
                <a:ea typeface="Barlow" charset="0"/>
                <a:cs typeface="Arial" panose="020B0604020202020204" pitchFamily="34" charset="0"/>
              </a:rPr>
              <a:t>(50% vs. 28%) or </a:t>
            </a:r>
            <a:r>
              <a:rPr lang="en-NZ" sz="1400" b="1" kern="0" dirty="0">
                <a:solidFill>
                  <a:schemeClr val="tx1">
                    <a:lumMod val="65000"/>
                    <a:lumOff val="35000"/>
                  </a:schemeClr>
                </a:solidFill>
                <a:latin typeface="Barlow"/>
                <a:ea typeface="Barlow" charset="0"/>
                <a:cs typeface="Arial" panose="020B0604020202020204" pitchFamily="34" charset="0"/>
              </a:rPr>
              <a:t>19-34 </a:t>
            </a:r>
            <a:r>
              <a:rPr lang="en-NZ" sz="1400" kern="0" dirty="0">
                <a:solidFill>
                  <a:schemeClr val="tx1">
                    <a:lumMod val="65000"/>
                    <a:lumOff val="35000"/>
                  </a:schemeClr>
                </a:solidFill>
                <a:latin typeface="Barlow"/>
                <a:ea typeface="Barlow" charset="0"/>
                <a:cs typeface="Arial" panose="020B0604020202020204" pitchFamily="34" charset="0"/>
              </a:rPr>
              <a:t>(47%) are more likely to say they belong </a:t>
            </a:r>
            <a:r>
              <a:rPr lang="en-NZ" sz="1400" i="1" kern="0" dirty="0">
                <a:solidFill>
                  <a:schemeClr val="tx1">
                    <a:lumMod val="65000"/>
                    <a:lumOff val="35000"/>
                  </a:schemeClr>
                </a:solidFill>
                <a:latin typeface="Barlow"/>
                <a:ea typeface="Barlow" charset="0"/>
                <a:cs typeface="Arial" panose="020B0604020202020204" pitchFamily="34" charset="0"/>
              </a:rPr>
              <a:t>to paddle competitively </a:t>
            </a:r>
            <a:r>
              <a:rPr lang="en-NZ" sz="1400" kern="0" dirty="0">
                <a:solidFill>
                  <a:schemeClr val="tx1">
                    <a:lumMod val="65000"/>
                    <a:lumOff val="35000"/>
                  </a:schemeClr>
                </a:solidFill>
                <a:latin typeface="Barlow"/>
                <a:ea typeface="Barlow" charset="0"/>
                <a:cs typeface="Arial" panose="020B0604020202020204" pitchFamily="34" charset="0"/>
              </a:rPr>
              <a:t>whereas those aged </a:t>
            </a:r>
            <a:r>
              <a:rPr lang="en-NZ" sz="1400" b="1" kern="0" dirty="0">
                <a:solidFill>
                  <a:schemeClr val="tx1">
                    <a:lumMod val="65000"/>
                    <a:lumOff val="35000"/>
                  </a:schemeClr>
                </a:solidFill>
                <a:latin typeface="Barlow"/>
                <a:ea typeface="Barlow" charset="0"/>
                <a:cs typeface="Arial" panose="020B0604020202020204" pitchFamily="34" charset="0"/>
              </a:rPr>
              <a:t>35+</a:t>
            </a:r>
            <a:r>
              <a:rPr lang="en-NZ" sz="1400" kern="0" dirty="0">
                <a:solidFill>
                  <a:schemeClr val="tx1">
                    <a:lumMod val="65000"/>
                    <a:lumOff val="35000"/>
                  </a:schemeClr>
                </a:solidFill>
                <a:latin typeface="Barlow"/>
                <a:ea typeface="Barlow" charset="0"/>
                <a:cs typeface="Arial" panose="020B0604020202020204" pitchFamily="34" charset="0"/>
              </a:rPr>
              <a:t> (23%) are more likely to indicate they belong </a:t>
            </a:r>
            <a:r>
              <a:rPr lang="en-NZ" sz="1400" i="1" kern="0" dirty="0">
                <a:solidFill>
                  <a:schemeClr val="tx1">
                    <a:lumMod val="65000"/>
                    <a:lumOff val="35000"/>
                  </a:schemeClr>
                </a:solidFill>
                <a:latin typeface="Barlow"/>
                <a:ea typeface="Barlow" charset="0"/>
                <a:cs typeface="Arial" panose="020B0604020202020204" pitchFamily="34" charset="0"/>
              </a:rPr>
              <a:t>to get fit and healthy </a:t>
            </a:r>
            <a:r>
              <a:rPr lang="en-NZ" sz="1400" kern="0" dirty="0">
                <a:solidFill>
                  <a:schemeClr val="tx1">
                    <a:lumMod val="65000"/>
                    <a:lumOff val="35000"/>
                  </a:schemeClr>
                </a:solidFill>
                <a:latin typeface="Barlow"/>
                <a:ea typeface="Barlow" charset="0"/>
                <a:cs typeface="Arial" panose="020B0604020202020204" pitchFamily="34" charset="0"/>
              </a:rPr>
              <a:t>(33% vs. 28%). </a:t>
            </a:r>
            <a:endParaRPr lang="en-GB" sz="1400" kern="0" dirty="0">
              <a:solidFill>
                <a:schemeClr val="tx1">
                  <a:lumMod val="65000"/>
                  <a:lumOff val="35000"/>
                </a:schemeClr>
              </a:solidFill>
              <a:latin typeface="Barlow"/>
              <a:ea typeface="Barlow" charset="0"/>
              <a:cs typeface="Arial" panose="020B0604020202020204" pitchFamily="34" charset="0"/>
            </a:endParaRPr>
          </a:p>
          <a:p>
            <a:pPr defTabSz="798513" eaLnBrk="0" hangingPunct="0">
              <a:spcAft>
                <a:spcPts val="200"/>
              </a:spcAft>
              <a:defRPr/>
            </a:pPr>
            <a:endParaRPr lang="en-GB" sz="1400" kern="0" dirty="0">
              <a:solidFill>
                <a:schemeClr val="tx1">
                  <a:lumMod val="65000"/>
                  <a:lumOff val="35000"/>
                </a:schemeClr>
              </a:solidFill>
              <a:latin typeface="Barlow"/>
              <a:ea typeface="Barlow" charset="0"/>
              <a:cs typeface="Arial" panose="020B0604020202020204" pitchFamily="34" charset="0"/>
            </a:endParaRPr>
          </a:p>
          <a:p>
            <a:pPr defTabSz="798513" eaLnBrk="0" hangingPunct="0">
              <a:spcAft>
                <a:spcPts val="200"/>
              </a:spcAft>
              <a:defRPr/>
            </a:pPr>
            <a:r>
              <a:rPr lang="en-NZ" sz="1400" kern="0" dirty="0">
                <a:solidFill>
                  <a:schemeClr val="tx1">
                    <a:lumMod val="65000"/>
                    <a:lumOff val="35000"/>
                  </a:schemeClr>
                </a:solidFill>
                <a:latin typeface="Barlow"/>
                <a:ea typeface="Barlow" charset="0"/>
                <a:cs typeface="Arial" panose="020B0604020202020204" pitchFamily="34" charset="0"/>
              </a:rPr>
              <a:t>Parents of paddlers are more likely to indicate their child belongs </a:t>
            </a:r>
            <a:r>
              <a:rPr lang="en-NZ" sz="1400" i="1" kern="0" dirty="0">
                <a:solidFill>
                  <a:schemeClr val="tx1">
                    <a:lumMod val="65000"/>
                    <a:lumOff val="35000"/>
                  </a:schemeClr>
                </a:solidFill>
                <a:latin typeface="Barlow"/>
                <a:ea typeface="Barlow" charset="0"/>
                <a:cs typeface="Arial" panose="020B0604020202020204" pitchFamily="34" charset="0"/>
              </a:rPr>
              <a:t>to learn/ improve skills </a:t>
            </a:r>
            <a:r>
              <a:rPr lang="en-NZ" sz="1400" kern="0" dirty="0">
                <a:solidFill>
                  <a:schemeClr val="tx1">
                    <a:lumMod val="65000"/>
                    <a:lumOff val="35000"/>
                  </a:schemeClr>
                </a:solidFill>
                <a:latin typeface="Barlow"/>
                <a:ea typeface="Barlow" charset="0"/>
                <a:cs typeface="Arial" panose="020B0604020202020204" pitchFamily="34" charset="0"/>
              </a:rPr>
              <a:t>(23% vs. 11% paddlers). </a:t>
            </a:r>
            <a:endParaRPr lang="en-GB" sz="1400" kern="0" dirty="0">
              <a:solidFill>
                <a:schemeClr val="tx1">
                  <a:lumMod val="65000"/>
                  <a:lumOff val="35000"/>
                </a:schemeClr>
              </a:solidFill>
              <a:latin typeface="Barlow"/>
              <a:ea typeface="Barlow" charset="0"/>
              <a:cs typeface="Arial" panose="020B0604020202020204" pitchFamily="34" charset="0"/>
            </a:endParaRPr>
          </a:p>
          <a:p>
            <a:pPr defTabSz="798513" eaLnBrk="0" hangingPunct="0">
              <a:spcAft>
                <a:spcPts val="200"/>
              </a:spcAft>
              <a:defRPr/>
            </a:pPr>
            <a:endParaRPr lang="en-GB" sz="1400" kern="0" dirty="0">
              <a:solidFill>
                <a:schemeClr val="tx1">
                  <a:lumMod val="65000"/>
                  <a:lumOff val="35000"/>
                </a:schemeClr>
              </a:solidFill>
              <a:latin typeface="Barlow"/>
              <a:ea typeface="Barlow" charset="0"/>
              <a:cs typeface="Arial" panose="020B0604020202020204" pitchFamily="34" charset="0"/>
            </a:endParaRPr>
          </a:p>
          <a:p>
            <a:pPr defTabSz="798513" eaLnBrk="0" hangingPunct="0">
              <a:spcAft>
                <a:spcPts val="200"/>
              </a:spcAft>
              <a:defRPr/>
            </a:pPr>
            <a:r>
              <a:rPr lang="en-GB" sz="1400" kern="0" dirty="0">
                <a:solidFill>
                  <a:schemeClr val="tx1">
                    <a:lumMod val="65000"/>
                    <a:lumOff val="35000"/>
                  </a:schemeClr>
                </a:solidFill>
                <a:latin typeface="Barlow"/>
                <a:ea typeface="Barlow" charset="0"/>
                <a:cs typeface="Arial" panose="020B0604020202020204" pitchFamily="34" charset="0"/>
              </a:rPr>
              <a:t>Māori respondents are more likely to belong </a:t>
            </a:r>
            <a:r>
              <a:rPr lang="en-GB" sz="1400" i="1" kern="0" dirty="0">
                <a:solidFill>
                  <a:schemeClr val="tx1">
                    <a:lumMod val="65000"/>
                    <a:lumOff val="35000"/>
                  </a:schemeClr>
                </a:solidFill>
                <a:latin typeface="Barlow"/>
                <a:ea typeface="Barlow" charset="0"/>
                <a:cs typeface="Arial" panose="020B0604020202020204" pitchFamily="34" charset="0"/>
              </a:rPr>
              <a:t>to connect with my culture</a:t>
            </a:r>
            <a:r>
              <a:rPr lang="en-GB" sz="1400" kern="0" dirty="0">
                <a:solidFill>
                  <a:schemeClr val="tx1">
                    <a:lumMod val="65000"/>
                    <a:lumOff val="35000"/>
                  </a:schemeClr>
                </a:solidFill>
                <a:latin typeface="Barlow"/>
                <a:ea typeface="Barlow" charset="0"/>
                <a:cs typeface="Arial" panose="020B0604020202020204" pitchFamily="34" charset="0"/>
              </a:rPr>
              <a:t> (13% vs. 9%), while those of NZ European ethnicity are more likely </a:t>
            </a:r>
            <a:r>
              <a:rPr lang="en-GB" sz="1400" i="1" kern="0" dirty="0">
                <a:solidFill>
                  <a:schemeClr val="tx1">
                    <a:lumMod val="65000"/>
                    <a:lumOff val="35000"/>
                  </a:schemeClr>
                </a:solidFill>
                <a:latin typeface="Barlow"/>
                <a:ea typeface="Barlow" charset="0"/>
                <a:cs typeface="Arial" panose="020B0604020202020204" pitchFamily="34" charset="0"/>
              </a:rPr>
              <a:t>to</a:t>
            </a:r>
            <a:r>
              <a:rPr lang="en-GB" sz="1400" kern="0" dirty="0">
                <a:solidFill>
                  <a:schemeClr val="tx1">
                    <a:lumMod val="65000"/>
                    <a:lumOff val="35000"/>
                  </a:schemeClr>
                </a:solidFill>
                <a:latin typeface="Barlow"/>
                <a:ea typeface="Barlow" charset="0"/>
                <a:cs typeface="Arial" panose="020B0604020202020204" pitchFamily="34" charset="0"/>
              </a:rPr>
              <a:t> belong to </a:t>
            </a:r>
            <a:r>
              <a:rPr lang="en-GB" sz="1400" i="1" kern="0" dirty="0">
                <a:solidFill>
                  <a:schemeClr val="tx1">
                    <a:lumMod val="65000"/>
                    <a:lumOff val="35000"/>
                  </a:schemeClr>
                </a:solidFill>
                <a:latin typeface="Barlow"/>
                <a:ea typeface="Barlow" charset="0"/>
                <a:cs typeface="Arial" panose="020B0604020202020204" pitchFamily="34" charset="0"/>
              </a:rPr>
              <a:t>have fun </a:t>
            </a:r>
            <a:r>
              <a:rPr lang="en-GB" sz="1400" kern="0" dirty="0">
                <a:solidFill>
                  <a:schemeClr val="tx1">
                    <a:lumMod val="65000"/>
                    <a:lumOff val="35000"/>
                  </a:schemeClr>
                </a:solidFill>
                <a:latin typeface="Barlow"/>
                <a:ea typeface="Barlow" charset="0"/>
                <a:cs typeface="Arial" panose="020B0604020202020204" pitchFamily="34" charset="0"/>
              </a:rPr>
              <a:t>(12 vs. 8%)</a:t>
            </a:r>
          </a:p>
          <a:p>
            <a:pPr defTabSz="798513" eaLnBrk="0" hangingPunct="0">
              <a:spcAft>
                <a:spcPts val="200"/>
              </a:spcAft>
              <a:defRPr/>
            </a:pPr>
            <a:endParaRPr lang="en-GB" sz="1400" kern="0" dirty="0">
              <a:solidFill>
                <a:schemeClr val="tx1">
                  <a:lumMod val="65000"/>
                  <a:lumOff val="35000"/>
                </a:schemeClr>
              </a:solidFill>
              <a:latin typeface="Barlow"/>
              <a:ea typeface="Barlow" charset="0"/>
              <a:cs typeface="Arial" panose="020B0604020202020204" pitchFamily="34" charset="0"/>
            </a:endParaRPr>
          </a:p>
        </p:txBody>
      </p:sp>
      <p:sp>
        <p:nvSpPr>
          <p:cNvPr id="9" name="TextBox 8"/>
          <p:cNvSpPr txBox="1"/>
          <p:nvPr/>
        </p:nvSpPr>
        <p:spPr>
          <a:xfrm>
            <a:off x="493873" y="6300548"/>
            <a:ext cx="4285945" cy="338554"/>
          </a:xfrm>
          <a:prstGeom prst="rect">
            <a:avLst/>
          </a:prstGeom>
          <a:solidFill>
            <a:schemeClr val="bg1"/>
          </a:solidFill>
        </p:spPr>
        <p:txBody>
          <a:bodyPr wrap="square" rtlCol="0" anchor="b">
            <a:spAutoFit/>
          </a:bodyPr>
          <a:lstStyle/>
          <a:p>
            <a:pPr>
              <a:spcBef>
                <a:spcPts val="0"/>
              </a:spcBef>
            </a:pPr>
            <a:r>
              <a:rPr lang="en-NZ" sz="800" dirty="0">
                <a:solidFill>
                  <a:srgbClr val="000000"/>
                </a:solidFill>
                <a:latin typeface="Barlow"/>
              </a:rPr>
              <a:t>Base: </a:t>
            </a:r>
            <a:r>
              <a:rPr lang="en-US" sz="800" dirty="0">
                <a:solidFill>
                  <a:srgbClr val="000000"/>
                </a:solidFill>
                <a:latin typeface="Barlow"/>
              </a:rPr>
              <a:t>All respondents who are members (n=454)</a:t>
            </a:r>
          </a:p>
          <a:p>
            <a:pPr>
              <a:spcBef>
                <a:spcPts val="0"/>
              </a:spcBef>
            </a:pPr>
            <a:r>
              <a:rPr lang="en-NZ" sz="800" dirty="0">
                <a:solidFill>
                  <a:srgbClr val="000000"/>
                </a:solidFill>
                <a:latin typeface="Barlow"/>
              </a:rPr>
              <a:t>Q4. What is the </a:t>
            </a:r>
            <a:r>
              <a:rPr lang="en-NZ" sz="800" b="1" dirty="0">
                <a:solidFill>
                  <a:srgbClr val="000000"/>
                </a:solidFill>
                <a:latin typeface="Barlow"/>
              </a:rPr>
              <a:t>main</a:t>
            </a:r>
            <a:r>
              <a:rPr lang="en-NZ" sz="800" dirty="0">
                <a:solidFill>
                  <a:srgbClr val="000000"/>
                </a:solidFill>
                <a:latin typeface="Barlow"/>
              </a:rPr>
              <a:t> reason you/ your child belong/ belongs to a Waka Ama club?</a:t>
            </a:r>
            <a:endParaRPr lang="en-US" sz="800" dirty="0">
              <a:solidFill>
                <a:srgbClr val="000000"/>
              </a:solidFill>
              <a:latin typeface="Barlow"/>
            </a:endParaRPr>
          </a:p>
        </p:txBody>
      </p:sp>
      <p:sp>
        <p:nvSpPr>
          <p:cNvPr id="13" name="TextBox 12"/>
          <p:cNvSpPr txBox="1"/>
          <p:nvPr/>
        </p:nvSpPr>
        <p:spPr>
          <a:xfrm>
            <a:off x="8403819" y="6286957"/>
            <a:ext cx="3160651"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a:t>
            </a:r>
            <a:r>
              <a:rPr lang="en-NZ" sz="800" dirty="0">
                <a:latin typeface="Barlow"/>
                <a:sym typeface="Wingdings 3"/>
              </a:rPr>
              <a:t>Significantly higher/lower than Total Waka Ama 2018</a:t>
            </a:r>
          </a:p>
          <a:p>
            <a:r>
              <a:rPr lang="en-NZ" sz="1400" b="1" dirty="0">
                <a:solidFill>
                  <a:srgbClr val="218535"/>
                </a:solidFill>
                <a:latin typeface="Barlow"/>
                <a:cs typeface="Arial"/>
                <a:sym typeface="Wingdings 3"/>
              </a:rPr>
              <a:t>□</a:t>
            </a:r>
            <a:r>
              <a:rPr lang="en-NZ" sz="1400" b="1" dirty="0">
                <a:solidFill>
                  <a:srgbClr val="DC0015"/>
                </a:solidFill>
                <a:latin typeface="Barlow"/>
                <a:cs typeface="Arial"/>
                <a:sym typeface="Wingdings 3"/>
              </a:rPr>
              <a:t>□ </a:t>
            </a:r>
            <a:r>
              <a:rPr lang="en-NZ" sz="800" dirty="0">
                <a:latin typeface="Barlow"/>
                <a:sym typeface="Wingdings 3"/>
              </a:rPr>
              <a:t>Significantly higher/lower than All Sports 2019/20</a:t>
            </a:r>
            <a:endParaRPr lang="en-NZ" sz="800" dirty="0">
              <a:latin typeface="Barlow"/>
            </a:endParaRPr>
          </a:p>
        </p:txBody>
      </p:sp>
      <p:cxnSp>
        <p:nvCxnSpPr>
          <p:cNvPr id="14" name="Straight Connector 13"/>
          <p:cNvCxnSpPr/>
          <p:nvPr/>
        </p:nvCxnSpPr>
        <p:spPr>
          <a:xfrm>
            <a:off x="5120640" y="1415990"/>
            <a:ext cx="0" cy="4636467"/>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56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147"/>
          <p:cNvSpPr txBox="1"/>
          <p:nvPr/>
        </p:nvSpPr>
        <p:spPr>
          <a:xfrm>
            <a:off x="6900886" y="193041"/>
            <a:ext cx="720676" cy="35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3000" b="1" i="0" u="none" strike="noStrike" kern="1200" cap="none" spc="0" normalizeH="0" baseline="0" noProof="0" dirty="0">
                <a:ln>
                  <a:noFill/>
                </a:ln>
                <a:solidFill>
                  <a:srgbClr val="FFFFFF"/>
                </a:solidFill>
                <a:effectLst/>
                <a:uLnTx/>
                <a:uFillTx/>
                <a:latin typeface="Arial" panose="020B0604020202020204" pitchFamily="34" charset="0"/>
                <a:ea typeface="Barlow" charset="0"/>
                <a:cs typeface="Arial" panose="020B0604020202020204" pitchFamily="34" charset="0"/>
              </a:rPr>
              <a:t>1</a:t>
            </a:r>
          </a:p>
        </p:txBody>
      </p:sp>
      <p:sp>
        <p:nvSpPr>
          <p:cNvPr id="13" name="TextBox 12"/>
          <p:cNvSpPr txBox="1"/>
          <p:nvPr/>
        </p:nvSpPr>
        <p:spPr>
          <a:xfrm>
            <a:off x="8465802" y="6286957"/>
            <a:ext cx="3073908"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a:t>
            </a:r>
            <a:r>
              <a:rPr lang="en-NZ" sz="800" dirty="0">
                <a:latin typeface="Barlow"/>
                <a:sym typeface="Wingdings 3"/>
              </a:rPr>
              <a:t>Significantly higher/lower than Total Cricket 2019</a:t>
            </a:r>
          </a:p>
          <a:p>
            <a:r>
              <a:rPr lang="en-NZ" sz="1400" b="1" dirty="0">
                <a:solidFill>
                  <a:srgbClr val="218535"/>
                </a:solidFill>
                <a:latin typeface="Barlow"/>
                <a:cs typeface="Arial"/>
                <a:sym typeface="Wingdings 3"/>
              </a:rPr>
              <a:t>□</a:t>
            </a:r>
            <a:r>
              <a:rPr lang="en-NZ" sz="1400" b="1" dirty="0">
                <a:solidFill>
                  <a:srgbClr val="DC0015"/>
                </a:solidFill>
                <a:latin typeface="Barlow"/>
                <a:cs typeface="Arial"/>
                <a:sym typeface="Wingdings 3"/>
              </a:rPr>
              <a:t>□ </a:t>
            </a:r>
            <a:r>
              <a:rPr lang="en-NZ" sz="800" dirty="0">
                <a:latin typeface="Barlow"/>
                <a:sym typeface="Wingdings 3"/>
              </a:rPr>
              <a:t>Significantly higher/lower than All Sports 2019/20</a:t>
            </a:r>
            <a:endParaRPr lang="en-NZ" sz="800" dirty="0">
              <a:latin typeface="Barlow"/>
            </a:endParaRPr>
          </a:p>
        </p:txBody>
      </p:sp>
      <p:sp>
        <p:nvSpPr>
          <p:cNvPr id="11" name="Title 1"/>
          <p:cNvSpPr txBox="1">
            <a:spLocks/>
          </p:cNvSpPr>
          <p:nvPr/>
        </p:nvSpPr>
        <p:spPr>
          <a:xfrm>
            <a:off x="414217" y="15640"/>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GB" sz="2800" b="1" dirty="0">
                <a:solidFill>
                  <a:srgbClr val="9C132A"/>
                </a:solidFill>
                <a:latin typeface="Barlow"/>
                <a:ea typeface="Barlow Black" charset="0"/>
                <a:cs typeface="Arial" panose="020B0604020202020204" pitchFamily="34" charset="0"/>
              </a:rPr>
              <a:t>The main reason to belong to a club changes with age</a:t>
            </a:r>
          </a:p>
        </p:txBody>
      </p:sp>
      <p:graphicFrame>
        <p:nvGraphicFramePr>
          <p:cNvPr id="14" name="Chart 13">
            <a:extLst>
              <a:ext uri="{FF2B5EF4-FFF2-40B4-BE49-F238E27FC236}">
                <a16:creationId xmlns:a16="http://schemas.microsoft.com/office/drawing/2014/main" id="{7284386E-099C-4E65-8334-69E3A2D64D07}"/>
              </a:ext>
            </a:extLst>
          </p:cNvPr>
          <p:cNvGraphicFramePr/>
          <p:nvPr>
            <p:extLst>
              <p:ext uri="{D42A27DB-BD31-4B8C-83A1-F6EECF244321}">
                <p14:modId xmlns:p14="http://schemas.microsoft.com/office/powerpoint/2010/main" val="3480811693"/>
              </p:ext>
            </p:extLst>
          </p:nvPr>
        </p:nvGraphicFramePr>
        <p:xfrm>
          <a:off x="555127" y="1590213"/>
          <a:ext cx="11399805"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5">
            <a:extLst>
              <a:ext uri="{FF2B5EF4-FFF2-40B4-BE49-F238E27FC236}">
                <a16:creationId xmlns:a16="http://schemas.microsoft.com/office/drawing/2014/main" id="{2524D67A-E59A-4F55-9819-76CCE29F42D1}"/>
              </a:ext>
            </a:extLst>
          </p:cNvPr>
          <p:cNvSpPr>
            <a:spLocks noChangeArrowheads="1"/>
          </p:cNvSpPr>
          <p:nvPr/>
        </p:nvSpPr>
        <p:spPr bwMode="gray">
          <a:xfrm>
            <a:off x="4886417" y="1590329"/>
            <a:ext cx="1752083" cy="276999"/>
          </a:xfrm>
          <a:prstGeom prst="rect">
            <a:avLst/>
          </a:prstGeom>
          <a:noFill/>
          <a:ln w="9525" algn="ctr">
            <a:noFill/>
            <a:miter lim="800000"/>
            <a:headEnd/>
            <a:tailEnd/>
          </a:ln>
        </p:spPr>
        <p:txBody>
          <a:bodyPr wrap="none" lIns="0" tIns="45720" rIns="0" bIns="45720">
            <a:spAutoFit/>
          </a:bodyPr>
          <a:lstStyle/>
          <a:p>
            <a:pPr marL="0" marR="0" lvl="0" indent="0" algn="l" defTabSz="1019175" rtl="0" eaLnBrk="1" fontAlgn="auto" latinLnBrk="0" hangingPunct="1">
              <a:lnSpc>
                <a:spcPct val="100000"/>
              </a:lnSpc>
              <a:spcBef>
                <a:spcPts val="0"/>
              </a:spcBef>
              <a:spcAft>
                <a:spcPts val="0"/>
              </a:spcAft>
              <a:buClrTx/>
              <a:buSzTx/>
              <a:buFontTx/>
              <a:buNone/>
              <a:tabLst/>
              <a:defRPr/>
            </a:pPr>
            <a:r>
              <a:rPr lang="en-US" sz="1200" b="1" dirty="0">
                <a:solidFill>
                  <a:srgbClr val="313131"/>
                </a:solidFill>
                <a:latin typeface="Barlow"/>
                <a:cs typeface="Arial" panose="020B0604020202020204" pitchFamily="34" charset="0"/>
              </a:rPr>
              <a:t>Main r</a:t>
            </a:r>
            <a:r>
              <a:rPr kumimoji="0" lang="en-US" sz="1200" b="1" i="0" u="none" strike="noStrike" kern="1200" cap="none" spc="0" normalizeH="0" baseline="0" noProof="0" dirty="0">
                <a:ln>
                  <a:noFill/>
                </a:ln>
                <a:solidFill>
                  <a:srgbClr val="313131"/>
                </a:solidFill>
                <a:effectLst/>
                <a:uLnTx/>
                <a:uFillTx/>
                <a:latin typeface="Barlow"/>
                <a:cs typeface="Arial" panose="020B0604020202020204" pitchFamily="34" charset="0"/>
              </a:rPr>
              <a:t>eason for belonging</a:t>
            </a:r>
          </a:p>
        </p:txBody>
      </p:sp>
      <p:sp>
        <p:nvSpPr>
          <p:cNvPr id="9" name="TextBox 8">
            <a:extLst>
              <a:ext uri="{FF2B5EF4-FFF2-40B4-BE49-F238E27FC236}">
                <a16:creationId xmlns:a16="http://schemas.microsoft.com/office/drawing/2014/main" id="{440F9631-A2C8-4A78-85DA-5BFF81596B6B}"/>
              </a:ext>
            </a:extLst>
          </p:cNvPr>
          <p:cNvSpPr txBox="1"/>
          <p:nvPr/>
        </p:nvSpPr>
        <p:spPr>
          <a:xfrm>
            <a:off x="493873" y="6300548"/>
            <a:ext cx="4285945" cy="338554"/>
          </a:xfrm>
          <a:prstGeom prst="rect">
            <a:avLst/>
          </a:prstGeom>
          <a:solidFill>
            <a:schemeClr val="bg1"/>
          </a:solidFill>
        </p:spPr>
        <p:txBody>
          <a:bodyPr wrap="square" rtlCol="0" anchor="b">
            <a:spAutoFit/>
          </a:bodyPr>
          <a:lstStyle/>
          <a:p>
            <a:pPr>
              <a:spcBef>
                <a:spcPts val="0"/>
              </a:spcBef>
            </a:pPr>
            <a:r>
              <a:rPr lang="en-NZ" sz="800" dirty="0">
                <a:solidFill>
                  <a:srgbClr val="000000"/>
                </a:solidFill>
                <a:latin typeface="Barlow"/>
              </a:rPr>
              <a:t>Base: </a:t>
            </a:r>
            <a:r>
              <a:rPr lang="en-US" sz="800" dirty="0">
                <a:solidFill>
                  <a:srgbClr val="000000"/>
                </a:solidFill>
                <a:latin typeface="Barlow"/>
              </a:rPr>
              <a:t>All respondents who are members (n=454)</a:t>
            </a:r>
          </a:p>
          <a:p>
            <a:pPr>
              <a:spcBef>
                <a:spcPts val="0"/>
              </a:spcBef>
            </a:pPr>
            <a:r>
              <a:rPr lang="en-NZ" sz="800" dirty="0">
                <a:solidFill>
                  <a:srgbClr val="000000"/>
                </a:solidFill>
                <a:latin typeface="Barlow"/>
              </a:rPr>
              <a:t>Q4. What is the </a:t>
            </a:r>
            <a:r>
              <a:rPr lang="en-NZ" sz="800" b="1" dirty="0">
                <a:solidFill>
                  <a:srgbClr val="000000"/>
                </a:solidFill>
                <a:latin typeface="Barlow"/>
              </a:rPr>
              <a:t>main</a:t>
            </a:r>
            <a:r>
              <a:rPr lang="en-NZ" sz="800" dirty="0">
                <a:solidFill>
                  <a:srgbClr val="000000"/>
                </a:solidFill>
                <a:latin typeface="Barlow"/>
              </a:rPr>
              <a:t> reason you/ your child belong/ belongs to a Waka Ama club?</a:t>
            </a:r>
            <a:endParaRPr lang="en-US" sz="800" dirty="0">
              <a:solidFill>
                <a:srgbClr val="000000"/>
              </a:solidFill>
              <a:latin typeface="Barlow"/>
            </a:endParaRPr>
          </a:p>
        </p:txBody>
      </p:sp>
    </p:spTree>
    <p:extLst>
      <p:ext uri="{BB962C8B-B14F-4D97-AF65-F5344CB8AC3E}">
        <p14:creationId xmlns:p14="http://schemas.microsoft.com/office/powerpoint/2010/main" val="1260703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14217" y="15640"/>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rPr>
              <a:t>What </a:t>
            </a:r>
            <a:r>
              <a:rPr lang="en-GB" sz="2800" b="1" dirty="0">
                <a:solidFill>
                  <a:srgbClr val="9C132A"/>
                </a:solidFill>
                <a:latin typeface="Barlow"/>
                <a:ea typeface="Barlow Black" charset="0"/>
                <a:cs typeface="Arial" panose="020B0604020202020204" pitchFamily="34" charset="0"/>
              </a:rPr>
              <a:t>do people enjoy most about Waka Ama?</a:t>
            </a:r>
            <a:endParaRPr kumimoji="0" lang="en-GB"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endParaRPr>
          </a:p>
        </p:txBody>
      </p:sp>
      <p:grpSp>
        <p:nvGrpSpPr>
          <p:cNvPr id="23" name="Group 22"/>
          <p:cNvGrpSpPr/>
          <p:nvPr/>
        </p:nvGrpSpPr>
        <p:grpSpPr>
          <a:xfrm rot="10800000" flipH="1">
            <a:off x="376118" y="3674053"/>
            <a:ext cx="1990775" cy="2089441"/>
            <a:chOff x="4806171" y="3536145"/>
            <a:chExt cx="1726034" cy="1584176"/>
          </a:xfrm>
          <a:solidFill>
            <a:schemeClr val="accent4">
              <a:lumMod val="40000"/>
              <a:lumOff val="60000"/>
            </a:schemeClr>
          </a:solidFill>
        </p:grpSpPr>
        <p:sp>
          <p:nvSpPr>
            <p:cNvPr id="24" name="Teardrop 23"/>
            <p:cNvSpPr/>
            <p:nvPr/>
          </p:nvSpPr>
          <p:spPr bwMode="ltGray">
            <a:xfrm rot="5400000">
              <a:off x="4877100" y="3465216"/>
              <a:ext cx="1584176" cy="1726034"/>
            </a:xfrm>
            <a:prstGeom prst="teardrop">
              <a:avLst/>
            </a:prstGeom>
            <a:solidFill>
              <a:schemeClr val="accent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25" name="TextBox 24"/>
            <p:cNvSpPr txBox="1"/>
            <p:nvPr/>
          </p:nvSpPr>
          <p:spPr>
            <a:xfrm rot="10800000">
              <a:off x="5108263" y="3987800"/>
              <a:ext cx="1260817" cy="884999"/>
            </a:xfrm>
            <a:prstGeom prst="rect">
              <a:avLst/>
            </a:prstGeom>
            <a:noFill/>
          </p:spPr>
          <p:txBody>
            <a:bodyPr wrap="square" lIns="0" tIns="0" rIns="0" bIns="0" rtlCol="0">
              <a:noAutofit/>
            </a:bodyPr>
            <a:lstStyle/>
            <a:p>
              <a:pPr lvl="0">
                <a:spcAft>
                  <a:spcPts val="900"/>
                </a:spcAft>
                <a:defRPr/>
              </a:pPr>
              <a:r>
                <a:rPr lang="en-NZ" sz="1000" dirty="0">
                  <a:solidFill>
                    <a:srgbClr val="000000"/>
                  </a:solidFill>
                  <a:latin typeface="Barlow"/>
                  <a:ea typeface="Barlow Medium" charset="0"/>
                  <a:cs typeface="Arial" panose="020B0604020202020204" pitchFamily="34" charset="0"/>
                </a:rPr>
                <a:t>“</a:t>
              </a:r>
              <a:r>
                <a:rPr lang="en-NZ" sz="1000" b="1" dirty="0">
                  <a:solidFill>
                    <a:srgbClr val="000000"/>
                  </a:solidFill>
                  <a:latin typeface="Barlow"/>
                  <a:ea typeface="Barlow Medium" charset="0"/>
                  <a:cs typeface="Arial" panose="020B0604020202020204" pitchFamily="34" charset="0"/>
                </a:rPr>
                <a:t>Friendly fun sport</a:t>
              </a:r>
              <a:r>
                <a:rPr lang="en-NZ" sz="1000" dirty="0">
                  <a:solidFill>
                    <a:srgbClr val="000000"/>
                  </a:solidFill>
                  <a:latin typeface="Barlow"/>
                  <a:ea typeface="Barlow Medium" charset="0"/>
                  <a:cs typeface="Arial" panose="020B0604020202020204" pitchFamily="34" charset="0"/>
                </a:rPr>
                <a:t>. Enjoy the workout and access onto Kaipara river. Lo</a:t>
              </a:r>
              <a:r>
                <a:rPr lang="en-NZ" sz="1000" b="1" dirty="0">
                  <a:solidFill>
                    <a:srgbClr val="000000"/>
                  </a:solidFill>
                  <a:latin typeface="Barlow"/>
                  <a:ea typeface="Barlow Medium" charset="0"/>
                  <a:cs typeface="Arial" panose="020B0604020202020204" pitchFamily="34" charset="0"/>
                </a:rPr>
                <a:t>ve the Waka Ama events </a:t>
              </a:r>
              <a:r>
                <a:rPr lang="en-NZ" sz="1000" dirty="0">
                  <a:solidFill>
                    <a:srgbClr val="000000"/>
                  </a:solidFill>
                  <a:latin typeface="Barlow"/>
                  <a:ea typeface="Barlow Medium" charset="0"/>
                  <a:cs typeface="Arial" panose="020B0604020202020204" pitchFamily="34" charset="0"/>
                </a:rPr>
                <a:t>which are friendly and family oriented</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r>
                <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Paddler, 45-49 years, Auckland</a:t>
              </a:r>
              <a:endParaRPr kumimoji="0" lang="en-GB"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endParaRPr>
            </a:p>
          </p:txBody>
        </p:sp>
      </p:grpSp>
      <p:grpSp>
        <p:nvGrpSpPr>
          <p:cNvPr id="26" name="Group 25"/>
          <p:cNvGrpSpPr/>
          <p:nvPr/>
        </p:nvGrpSpPr>
        <p:grpSpPr>
          <a:xfrm flipH="1">
            <a:off x="8659030" y="705394"/>
            <a:ext cx="2145989" cy="2254966"/>
            <a:chOff x="7603901" y="242096"/>
            <a:chExt cx="2573852" cy="2782613"/>
          </a:xfrm>
          <a:solidFill>
            <a:schemeClr val="accent4">
              <a:lumMod val="40000"/>
              <a:lumOff val="60000"/>
            </a:schemeClr>
          </a:solidFill>
        </p:grpSpPr>
        <p:sp>
          <p:nvSpPr>
            <p:cNvPr id="27" name="Teardrop 26"/>
            <p:cNvSpPr/>
            <p:nvPr/>
          </p:nvSpPr>
          <p:spPr bwMode="ltGray">
            <a:xfrm rot="5400000">
              <a:off x="7499520" y="346477"/>
              <a:ext cx="2782613" cy="2573852"/>
            </a:xfrm>
            <a:prstGeom prst="teardrop">
              <a:avLst/>
            </a:prstGeom>
            <a:solidFill>
              <a:schemeClr val="accent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endParaRPr>
            </a:p>
          </p:txBody>
        </p:sp>
        <p:sp>
          <p:nvSpPr>
            <p:cNvPr id="28" name="TextBox 27"/>
            <p:cNvSpPr txBox="1"/>
            <p:nvPr/>
          </p:nvSpPr>
          <p:spPr>
            <a:xfrm>
              <a:off x="7858904" y="939150"/>
              <a:ext cx="2063845" cy="1677420"/>
            </a:xfrm>
            <a:prstGeom prst="rect">
              <a:avLst/>
            </a:prstGeom>
            <a:noFill/>
          </p:spPr>
          <p:txBody>
            <a:bodyPr wrap="square" lIns="0" tIns="0" rIns="0" bIns="0" rtlCol="0">
              <a:noAutofit/>
            </a:bodyPr>
            <a:lstStyle/>
            <a:p>
              <a:pPr lvl="0">
                <a:spcAft>
                  <a:spcPts val="900"/>
                </a:spcAft>
                <a:defRPr/>
              </a:pPr>
              <a:r>
                <a:rPr lang="en-NZ" sz="1000" dirty="0">
                  <a:solidFill>
                    <a:srgbClr val="000000"/>
                  </a:solidFill>
                  <a:latin typeface="Barlow"/>
                  <a:ea typeface="Barlow Medium" charset="0"/>
                  <a:cs typeface="Arial" panose="020B0604020202020204" pitchFamily="34" charset="0"/>
                </a:rPr>
                <a:t>“I enjoy fishing from my single. Also </a:t>
              </a:r>
              <a:r>
                <a:rPr lang="en-NZ" sz="1000" b="1" dirty="0">
                  <a:solidFill>
                    <a:srgbClr val="000000"/>
                  </a:solidFill>
                  <a:latin typeface="Barlow"/>
                  <a:ea typeface="Barlow Medium" charset="0"/>
                  <a:cs typeface="Arial" panose="020B0604020202020204" pitchFamily="34" charset="0"/>
                </a:rPr>
                <a:t>enjoy taking newer paddlers out </a:t>
              </a:r>
              <a:r>
                <a:rPr lang="en-NZ" sz="1000" dirty="0">
                  <a:solidFill>
                    <a:srgbClr val="000000"/>
                  </a:solidFill>
                  <a:latin typeface="Barlow"/>
                  <a:ea typeface="Barlow Medium" charset="0"/>
                  <a:cs typeface="Arial" panose="020B0604020202020204" pitchFamily="34" charset="0"/>
                </a:rPr>
                <a:t>in singles and doubles and seeing their sense of confidence and joy increase</a:t>
              </a:r>
              <a:r>
                <a:rPr kumimoji="0" lang="en-US"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r>
                <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Paddler, 50-54 years, Tasman</a:t>
              </a:r>
            </a:p>
          </p:txBody>
        </p:sp>
      </p:grpSp>
      <p:grpSp>
        <p:nvGrpSpPr>
          <p:cNvPr id="32" name="Group 31"/>
          <p:cNvGrpSpPr/>
          <p:nvPr/>
        </p:nvGrpSpPr>
        <p:grpSpPr>
          <a:xfrm>
            <a:off x="372190" y="1128294"/>
            <a:ext cx="2134573" cy="1832067"/>
            <a:chOff x="4703669" y="1803138"/>
            <a:chExt cx="1686678" cy="1584176"/>
          </a:xfrm>
          <a:solidFill>
            <a:schemeClr val="accent2"/>
          </a:solidFill>
        </p:grpSpPr>
        <p:sp>
          <p:nvSpPr>
            <p:cNvPr id="33" name="Teardrop 32"/>
            <p:cNvSpPr/>
            <p:nvPr/>
          </p:nvSpPr>
          <p:spPr bwMode="ltGray">
            <a:xfrm rot="5400000">
              <a:off x="4754920" y="1751887"/>
              <a:ext cx="1584176" cy="1686678"/>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34" name="TextBox 33"/>
            <p:cNvSpPr txBox="1"/>
            <p:nvPr/>
          </p:nvSpPr>
          <p:spPr>
            <a:xfrm>
              <a:off x="4942247" y="2083130"/>
              <a:ext cx="1267215" cy="770384"/>
            </a:xfrm>
            <a:prstGeom prst="rect">
              <a:avLst/>
            </a:prstGeom>
            <a:noFill/>
          </p:spPr>
          <p:txBody>
            <a:bodyPr wrap="square" lIns="0" tIns="0" rIns="0" bIns="0" rtlCol="0">
              <a:noAutofit/>
            </a:bodyPr>
            <a:lstStyle/>
            <a:p>
              <a:pPr lvl="0">
                <a:spcAft>
                  <a:spcPts val="900"/>
                </a:spcAft>
                <a:defRPr/>
              </a:pPr>
              <a:r>
                <a:rPr kumimoji="0" lang="en-US"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r>
                <a:rPr lang="en-NZ" sz="1000" b="1" dirty="0">
                  <a:solidFill>
                    <a:srgbClr val="FFFFFF"/>
                  </a:solidFill>
                  <a:latin typeface="Barlow"/>
                  <a:ea typeface="Barlow Medium" charset="0"/>
                  <a:cs typeface="Arial" panose="020B0604020202020204" pitchFamily="34" charset="0"/>
                </a:rPr>
                <a:t>Being on the water</a:t>
              </a:r>
              <a:r>
                <a:rPr lang="en-NZ" sz="1000" dirty="0">
                  <a:solidFill>
                    <a:srgbClr val="FFFFFF"/>
                  </a:solidFill>
                  <a:latin typeface="Barlow"/>
                  <a:ea typeface="Barlow Medium" charset="0"/>
                  <a:cs typeface="Arial" panose="020B0604020202020204" pitchFamily="34" charset="0"/>
                </a:rPr>
                <a:t>, learning new skills, the competitions, meeting new people, having fun.” </a:t>
              </a:r>
              <a:br>
                <a:rPr lang="en-NZ" sz="1000" dirty="0">
                  <a:solidFill>
                    <a:srgbClr val="FFFFFF"/>
                  </a:solidFill>
                  <a:latin typeface="Barlow"/>
                  <a:ea typeface="Barlow Medium" charset="0"/>
                  <a:cs typeface="Arial" panose="020B0604020202020204" pitchFamily="34" charset="0"/>
                </a:rPr>
              </a:br>
              <a:b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br>
              <a:r>
                <a:rPr kumimoji="0" lang="en-GB"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Parent of</a:t>
              </a:r>
              <a:r>
                <a:rPr kumimoji="0" lang="en-GB" sz="1000" b="1" i="0" u="none" strike="noStrike" kern="1200" cap="none" spc="0" normalizeH="0" noProof="0" dirty="0">
                  <a:ln>
                    <a:noFill/>
                  </a:ln>
                  <a:solidFill>
                    <a:srgbClr val="FFFFFF"/>
                  </a:solidFill>
                  <a:effectLst/>
                  <a:uLnTx/>
                  <a:uFillTx/>
                  <a:latin typeface="Barlow"/>
                  <a:ea typeface="Barlow Medium" charset="0"/>
                  <a:cs typeface="Arial" panose="020B0604020202020204" pitchFamily="34" charset="0"/>
                </a:rPr>
                <a:t> p</a:t>
              </a:r>
              <a:r>
                <a:rPr kumimoji="0" lang="en-GB"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addler, 14 years, Auckland</a:t>
              </a:r>
            </a:p>
            <a:p>
              <a:pPr marL="0" marR="0" lvl="0" indent="0" algn="l" defTabSz="914400" rtl="0" eaLnBrk="1" fontAlgn="auto" latinLnBrk="0" hangingPunct="1">
                <a:lnSpc>
                  <a:spcPct val="100000"/>
                </a:lnSpc>
                <a:spcBef>
                  <a:spcPts val="0"/>
                </a:spcBef>
                <a:spcAft>
                  <a:spcPts val="90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grpSp>
      <p:sp>
        <p:nvSpPr>
          <p:cNvPr id="38" name="Text Placeholder 3"/>
          <p:cNvSpPr txBox="1">
            <a:spLocks/>
          </p:cNvSpPr>
          <p:nvPr/>
        </p:nvSpPr>
        <p:spPr>
          <a:xfrm>
            <a:off x="501304" y="6305008"/>
            <a:ext cx="4134850" cy="295818"/>
          </a:xfrm>
          <a:prstGeom prst="rect">
            <a:avLst/>
          </a:prstGeom>
          <a:solidFill>
            <a:schemeClr val="bg1"/>
          </a:solidFill>
        </p:spPr>
        <p:txBody>
          <a:bodyPr vert="horz" wrap="square" lIns="91440" tIns="0" rIns="91440" bIns="0" rtlCol="0" anchor="b" anchorCtr="0">
            <a:noAutofit/>
          </a:bodyPr>
          <a:lstStyle>
            <a:lvl1pPr marL="0" indent="0" algn="l" defTabSz="457200" rtl="0" eaLnBrk="1" latinLnBrk="0" hangingPunct="1">
              <a:lnSpc>
                <a:spcPct val="100000"/>
              </a:lnSpc>
              <a:spcBef>
                <a:spcPts val="60"/>
              </a:spcBef>
              <a:buClr>
                <a:srgbClr val="5F5F5F"/>
              </a:buClr>
              <a:buFont typeface="Arial"/>
              <a:buNone/>
              <a:defRPr sz="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ts val="0"/>
              </a:spcBef>
              <a:spcAft>
                <a:spcPct val="0"/>
              </a:spcAft>
              <a:buClr>
                <a:srgbClr val="5F5F5F"/>
              </a:buClr>
              <a:buSzTx/>
              <a:buFont typeface="Arial"/>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Calibri" panose="020F0502020204030204" pitchFamily="34" charset="0"/>
              </a:rPr>
              <a:t>Base: </a:t>
            </a:r>
            <a:r>
              <a:rPr kumimoji="0" lang="en-US" sz="800" b="0" i="0" u="none" strike="noStrike" kern="1200" cap="none" spc="0" normalizeH="0" baseline="0" noProof="0" dirty="0">
                <a:ln>
                  <a:noFill/>
                </a:ln>
                <a:solidFill>
                  <a:srgbClr val="000000"/>
                </a:solidFill>
                <a:effectLst/>
                <a:uLnTx/>
                <a:uFillTx/>
                <a:latin typeface="Barlow"/>
                <a:ea typeface="+mn-ea"/>
                <a:cs typeface="Calibri" panose="020F0502020204030204" pitchFamily="34" charset="0"/>
              </a:rPr>
              <a:t>All </a:t>
            </a:r>
            <a:r>
              <a:rPr kumimoji="0" lang="en-NZ" sz="800" b="0" i="0" u="none" strike="noStrike" kern="1200" cap="none" spc="0" normalizeH="0" baseline="0" noProof="0" dirty="0">
                <a:ln>
                  <a:noFill/>
                </a:ln>
                <a:solidFill>
                  <a:srgbClr val="000000"/>
                </a:solidFill>
                <a:effectLst/>
                <a:uLnTx/>
                <a:uFillTx/>
                <a:latin typeface="Barlow"/>
                <a:ea typeface="+mn-ea"/>
                <a:cs typeface="Calibri" panose="020F0502020204030204" pitchFamily="34" charset="0"/>
              </a:rPr>
              <a:t>respondents</a:t>
            </a:r>
          </a:p>
          <a:p>
            <a:pPr marL="0" marR="0" lvl="0" indent="0" algn="l" defTabSz="457200" rtl="0" eaLnBrk="1" fontAlgn="base" latinLnBrk="0" hangingPunct="1">
              <a:lnSpc>
                <a:spcPct val="100000"/>
              </a:lnSpc>
              <a:spcBef>
                <a:spcPts val="0"/>
              </a:spcBef>
              <a:spcAft>
                <a:spcPct val="0"/>
              </a:spcAft>
              <a:buClr>
                <a:srgbClr val="5F5F5F"/>
              </a:buClr>
              <a:buSzTx/>
              <a:buFont typeface="Arial"/>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Calibri" panose="020F0502020204030204" pitchFamily="34" charset="0"/>
              </a:rPr>
              <a:t>Q98. What do you/</a:t>
            </a:r>
            <a:r>
              <a:rPr kumimoji="0" lang="en-NZ" sz="800" b="0" i="0" u="none" strike="noStrike" kern="1200" cap="none" spc="0" normalizeH="0" noProof="0" dirty="0">
                <a:ln>
                  <a:noFill/>
                </a:ln>
                <a:solidFill>
                  <a:srgbClr val="000000"/>
                </a:solidFill>
                <a:effectLst/>
                <a:uLnTx/>
                <a:uFillTx/>
                <a:latin typeface="Barlow"/>
                <a:ea typeface="+mn-ea"/>
                <a:cs typeface="Calibri" panose="020F0502020204030204" pitchFamily="34" charset="0"/>
              </a:rPr>
              <a:t> does your child enjoy most about participating in Waka Ama?</a:t>
            </a:r>
            <a:endParaRPr kumimoji="0" lang="en-US" sz="800" b="0" i="0" u="none" strike="noStrike" kern="1200" cap="none" spc="0" normalizeH="0" baseline="0" noProof="0" dirty="0">
              <a:ln>
                <a:noFill/>
              </a:ln>
              <a:solidFill>
                <a:srgbClr val="000000"/>
              </a:solidFill>
              <a:effectLst/>
              <a:uLnTx/>
              <a:uFillTx/>
              <a:latin typeface="Barlow"/>
              <a:ea typeface="+mn-ea"/>
              <a:cs typeface="Calibri" panose="020F0502020204030204" pitchFamily="34" charset="0"/>
            </a:endParaRPr>
          </a:p>
        </p:txBody>
      </p:sp>
      <p:sp>
        <p:nvSpPr>
          <p:cNvPr id="2" name="TextBox 1"/>
          <p:cNvSpPr txBox="1"/>
          <p:nvPr/>
        </p:nvSpPr>
        <p:spPr>
          <a:xfrm>
            <a:off x="843578" y="3132542"/>
            <a:ext cx="10233997" cy="369332"/>
          </a:xfrm>
          <a:prstGeom prst="rect">
            <a:avLst/>
          </a:prstGeom>
          <a:solidFill>
            <a:schemeClr val="accent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FFFFFF"/>
                </a:solidFill>
                <a:effectLst/>
                <a:uLnTx/>
                <a:uFillTx/>
                <a:latin typeface="Barlow"/>
                <a:ea typeface="+mn-ea"/>
                <a:cs typeface="+mn-cs"/>
              </a:rPr>
              <a:t>What people </a:t>
            </a:r>
            <a:r>
              <a:rPr lang="en-NZ" b="1" dirty="0">
                <a:solidFill>
                  <a:srgbClr val="FFFFFF"/>
                </a:solidFill>
                <a:latin typeface="Barlow"/>
              </a:rPr>
              <a:t>enjoy most</a:t>
            </a:r>
            <a:endParaRPr kumimoji="0" lang="en-NZ" sz="1800" b="1" i="0" u="none" strike="noStrike" kern="1200" cap="none" spc="0" normalizeH="0" baseline="0" noProof="0" dirty="0">
              <a:ln>
                <a:noFill/>
              </a:ln>
              <a:solidFill>
                <a:srgbClr val="FFFFFF"/>
              </a:solidFill>
              <a:effectLst/>
              <a:uLnTx/>
              <a:uFillTx/>
              <a:latin typeface="Barlow"/>
              <a:ea typeface="+mn-ea"/>
              <a:cs typeface="+mn-cs"/>
            </a:endParaRPr>
          </a:p>
        </p:txBody>
      </p:sp>
      <p:grpSp>
        <p:nvGrpSpPr>
          <p:cNvPr id="22" name="Group 21"/>
          <p:cNvGrpSpPr/>
          <p:nvPr/>
        </p:nvGrpSpPr>
        <p:grpSpPr>
          <a:xfrm rot="10800000">
            <a:off x="6146354" y="3629767"/>
            <a:ext cx="1829535" cy="1908769"/>
            <a:chOff x="4909167" y="3536144"/>
            <a:chExt cx="1481179" cy="1584176"/>
          </a:xfrm>
          <a:solidFill>
            <a:schemeClr val="accent2">
              <a:lumMod val="40000"/>
              <a:lumOff val="60000"/>
            </a:schemeClr>
          </a:solidFill>
        </p:grpSpPr>
        <p:sp>
          <p:nvSpPr>
            <p:cNvPr id="29" name="Teardrop 28"/>
            <p:cNvSpPr/>
            <p:nvPr/>
          </p:nvSpPr>
          <p:spPr bwMode="ltGray">
            <a:xfrm rot="5400000">
              <a:off x="4857669" y="3587642"/>
              <a:ext cx="1584176" cy="1481179"/>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30" name="TextBox 29"/>
            <p:cNvSpPr txBox="1"/>
            <p:nvPr/>
          </p:nvSpPr>
          <p:spPr>
            <a:xfrm rot="10800000">
              <a:off x="5068284" y="4106538"/>
              <a:ext cx="1198009" cy="770384"/>
            </a:xfrm>
            <a:prstGeom prst="rect">
              <a:avLst/>
            </a:prstGeom>
            <a:noFill/>
          </p:spPr>
          <p:txBody>
            <a:bodyPr wrap="square" lIns="0" tIns="0" rIns="0" bIns="0" rtlCol="0">
              <a:noAutofit/>
            </a:bodyPr>
            <a:lstStyle/>
            <a:p>
              <a:pPr lvl="0">
                <a:spcAft>
                  <a:spcPts val="900"/>
                </a:spcAft>
                <a:defRPr/>
              </a:pPr>
              <a:r>
                <a:rPr lang="en-NZ" sz="1000" dirty="0">
                  <a:solidFill>
                    <a:srgbClr val="000000"/>
                  </a:solidFill>
                  <a:latin typeface="Barlow"/>
                  <a:ea typeface="Barlow Medium" charset="0"/>
                  <a:cs typeface="Arial" panose="020B0604020202020204" pitchFamily="34" charset="0"/>
                </a:rPr>
                <a:t>“</a:t>
              </a:r>
              <a:r>
                <a:rPr lang="en-NZ" sz="1000" b="1" dirty="0">
                  <a:solidFill>
                    <a:srgbClr val="000000"/>
                  </a:solidFill>
                  <a:latin typeface="Barlow"/>
                  <a:ea typeface="Barlow Medium" charset="0"/>
                  <a:cs typeface="Arial" panose="020B0604020202020204" pitchFamily="34" charset="0"/>
                </a:rPr>
                <a:t>Whanaungatanga</a:t>
              </a:r>
              <a:r>
                <a:rPr lang="en-NZ" sz="1000" dirty="0">
                  <a:solidFill>
                    <a:srgbClr val="000000"/>
                  </a:solidFill>
                  <a:latin typeface="Barlow"/>
                  <a:ea typeface="Barlow Medium" charset="0"/>
                  <a:cs typeface="Arial" panose="020B0604020202020204" pitchFamily="34" charset="0"/>
                </a:rPr>
                <a:t> and sharing what I know and have with others who need the support.”</a:t>
              </a:r>
              <a:endPar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Paddler, 55-59 years, Wellington-Wairarapa</a:t>
              </a:r>
            </a:p>
          </p:txBody>
        </p:sp>
      </p:grpSp>
      <p:grpSp>
        <p:nvGrpSpPr>
          <p:cNvPr id="31" name="Group 30"/>
          <p:cNvGrpSpPr/>
          <p:nvPr/>
        </p:nvGrpSpPr>
        <p:grpSpPr>
          <a:xfrm>
            <a:off x="2650906" y="801056"/>
            <a:ext cx="2866963" cy="2193017"/>
            <a:chOff x="4907420" y="1803138"/>
            <a:chExt cx="1482926" cy="1584176"/>
          </a:xfrm>
          <a:solidFill>
            <a:schemeClr val="accent2">
              <a:lumMod val="40000"/>
              <a:lumOff val="60000"/>
            </a:schemeClr>
          </a:solidFill>
        </p:grpSpPr>
        <p:sp>
          <p:nvSpPr>
            <p:cNvPr id="35" name="Teardrop 34"/>
            <p:cNvSpPr/>
            <p:nvPr/>
          </p:nvSpPr>
          <p:spPr bwMode="ltGray">
            <a:xfrm rot="5400000">
              <a:off x="4856795" y="1853763"/>
              <a:ext cx="1584176" cy="148292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44" name="TextBox 43"/>
            <p:cNvSpPr txBox="1"/>
            <p:nvPr/>
          </p:nvSpPr>
          <p:spPr>
            <a:xfrm>
              <a:off x="5200547" y="2114048"/>
              <a:ext cx="1118692" cy="770384"/>
            </a:xfrm>
            <a:prstGeom prst="rect">
              <a:avLst/>
            </a:prstGeom>
            <a:noFill/>
          </p:spPr>
          <p:txBody>
            <a:bodyPr wrap="square" lIns="0" tIns="0" rIns="0" bIns="0" rtlCol="0">
              <a:noAutofit/>
            </a:bodyPr>
            <a:lstStyle/>
            <a:p>
              <a:pPr lvl="0">
                <a:spcAft>
                  <a:spcPts val="900"/>
                </a:spcAft>
                <a:defRPr/>
              </a:pPr>
              <a:r>
                <a:rPr lang="en-NZ" sz="1000" dirty="0">
                  <a:solidFill>
                    <a:srgbClr val="000000"/>
                  </a:solidFill>
                  <a:latin typeface="Barlow"/>
                  <a:ea typeface="Barlow Medium" charset="0"/>
                  <a:cs typeface="Arial" panose="020B0604020202020204" pitchFamily="34" charset="0"/>
                </a:rPr>
                <a:t>“Being </a:t>
              </a:r>
              <a:r>
                <a:rPr lang="en-NZ" sz="1000" b="1" dirty="0">
                  <a:solidFill>
                    <a:srgbClr val="000000"/>
                  </a:solidFill>
                  <a:latin typeface="Barlow"/>
                  <a:ea typeface="Barlow Medium" charset="0"/>
                  <a:cs typeface="Arial" panose="020B0604020202020204" pitchFamily="34" charset="0"/>
                </a:rPr>
                <a:t>outside on the water while working as a team</a:t>
              </a:r>
              <a:r>
                <a:rPr lang="en-NZ" sz="1000" dirty="0">
                  <a:solidFill>
                    <a:srgbClr val="000000"/>
                  </a:solidFill>
                  <a:latin typeface="Barlow"/>
                  <a:ea typeface="Barlow Medium" charset="0"/>
                  <a:cs typeface="Arial" panose="020B0604020202020204" pitchFamily="34" charset="0"/>
                </a:rPr>
                <a:t>, but also be able to </a:t>
              </a:r>
              <a:r>
                <a:rPr lang="en-NZ" sz="1000" b="1" dirty="0">
                  <a:solidFill>
                    <a:srgbClr val="000000"/>
                  </a:solidFill>
                  <a:latin typeface="Barlow"/>
                  <a:ea typeface="Barlow Medium" charset="0"/>
                  <a:cs typeface="Arial" panose="020B0604020202020204" pitchFamily="34" charset="0"/>
                </a:rPr>
                <a:t>go into my own zone while paddling</a:t>
              </a:r>
              <a:r>
                <a:rPr lang="en-NZ" sz="1000" dirty="0">
                  <a:solidFill>
                    <a:srgbClr val="000000"/>
                  </a:solidFill>
                  <a:latin typeface="Barlow"/>
                  <a:ea typeface="Barlow Medium" charset="0"/>
                  <a:cs typeface="Arial" panose="020B0604020202020204" pitchFamily="34" charset="0"/>
                </a:rPr>
                <a:t>, even in a W6. It is a team sport  that still allows me to focus most on my own movements. The </a:t>
              </a:r>
              <a:r>
                <a:rPr lang="en-NZ" sz="1000" b="1" dirty="0">
                  <a:solidFill>
                    <a:srgbClr val="000000"/>
                  </a:solidFill>
                  <a:latin typeface="Barlow"/>
                  <a:ea typeface="Barlow Medium" charset="0"/>
                  <a:cs typeface="Arial" panose="020B0604020202020204" pitchFamily="34" charset="0"/>
                </a:rPr>
                <a:t>movements become always like a meditation</a:t>
              </a:r>
              <a:r>
                <a:rPr lang="en-NZ" sz="1000" dirty="0">
                  <a:solidFill>
                    <a:srgbClr val="000000"/>
                  </a:solidFill>
                  <a:latin typeface="Barlow"/>
                  <a:ea typeface="Barlow Medium" charset="0"/>
                  <a:cs typeface="Arial" panose="020B0604020202020204" pitchFamily="34" charset="0"/>
                </a:rPr>
                <a:t>. And the scenery is stunning!”</a:t>
              </a:r>
              <a:endPar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Paddler, 45-99 years, Tasman</a:t>
              </a:r>
            </a:p>
            <a:p>
              <a:pPr marL="0" marR="0" lvl="0" indent="0" algn="l" defTabSz="914400" rtl="0" eaLnBrk="1" fontAlgn="auto" latinLnBrk="0" hangingPunct="1">
                <a:lnSpc>
                  <a:spcPct val="100000"/>
                </a:lnSpc>
                <a:spcBef>
                  <a:spcPts val="0"/>
                </a:spcBef>
                <a:spcAft>
                  <a:spcPts val="90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endParaRPr>
            </a:p>
          </p:txBody>
        </p:sp>
      </p:grpSp>
      <p:grpSp>
        <p:nvGrpSpPr>
          <p:cNvPr id="45" name="Group 44"/>
          <p:cNvGrpSpPr/>
          <p:nvPr/>
        </p:nvGrpSpPr>
        <p:grpSpPr>
          <a:xfrm flipH="1">
            <a:off x="5869586" y="801058"/>
            <a:ext cx="2522646" cy="2193017"/>
            <a:chOff x="8730916" y="1827492"/>
            <a:chExt cx="1454027" cy="1584176"/>
          </a:xfrm>
          <a:solidFill>
            <a:schemeClr val="accent4"/>
          </a:solidFill>
        </p:grpSpPr>
        <p:sp>
          <p:nvSpPr>
            <p:cNvPr id="46" name="Teardrop 45"/>
            <p:cNvSpPr/>
            <p:nvPr/>
          </p:nvSpPr>
          <p:spPr bwMode="ltGray">
            <a:xfrm rot="5400000">
              <a:off x="8665842" y="1892566"/>
              <a:ext cx="1584176" cy="1454027"/>
            </a:xfrm>
            <a:prstGeom prst="teardrop">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47" name="TextBox 46"/>
            <p:cNvSpPr txBox="1"/>
            <p:nvPr/>
          </p:nvSpPr>
          <p:spPr>
            <a:xfrm>
              <a:off x="8997956" y="2063878"/>
              <a:ext cx="974076" cy="1147805"/>
            </a:xfrm>
            <a:prstGeom prst="rect">
              <a:avLst/>
            </a:prstGeom>
            <a:noFill/>
          </p:spPr>
          <p:txBody>
            <a:bodyPr wrap="square" lIns="0" tIns="0" rIns="0" bIns="0" rtlCol="0">
              <a:noAutofit/>
            </a:bodyPr>
            <a:lstStyle/>
            <a:p>
              <a:pPr lvl="0">
                <a:spcAft>
                  <a:spcPts val="900"/>
                </a:spcAft>
                <a:defRPr/>
              </a:pPr>
              <a:r>
                <a:rPr kumimoji="0" lang="en-NZ"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r>
                <a:rPr lang="en-NZ" sz="1000" b="1" dirty="0">
                  <a:solidFill>
                    <a:srgbClr val="FFFFFF"/>
                  </a:solidFill>
                  <a:latin typeface="Barlow"/>
                  <a:ea typeface="Barlow Medium" charset="0"/>
                  <a:cs typeface="Arial" panose="020B0604020202020204" pitchFamily="34" charset="0"/>
                </a:rPr>
                <a:t>Travelling to new and different places</a:t>
              </a:r>
              <a:r>
                <a:rPr lang="en-NZ" sz="1000" dirty="0">
                  <a:solidFill>
                    <a:srgbClr val="FFFFFF"/>
                  </a:solidFill>
                  <a:latin typeface="Barlow"/>
                  <a:ea typeface="Barlow Medium" charset="0"/>
                  <a:cs typeface="Arial" panose="020B0604020202020204" pitchFamily="34" charset="0"/>
                </a:rPr>
                <a:t>. The </a:t>
              </a:r>
              <a:r>
                <a:rPr lang="en-NZ" sz="1000" b="1" dirty="0">
                  <a:solidFill>
                    <a:srgbClr val="FFFFFF"/>
                  </a:solidFill>
                  <a:latin typeface="Barlow"/>
                  <a:ea typeface="Barlow Medium" charset="0"/>
                  <a:cs typeface="Arial" panose="020B0604020202020204" pitchFamily="34" charset="0"/>
                </a:rPr>
                <a:t>camaraderie</a:t>
              </a:r>
              <a:r>
                <a:rPr lang="en-NZ" sz="1000" dirty="0">
                  <a:solidFill>
                    <a:srgbClr val="FFFFFF"/>
                  </a:solidFill>
                  <a:latin typeface="Barlow"/>
                  <a:ea typeface="Barlow Medium" charset="0"/>
                  <a:cs typeface="Arial" panose="020B0604020202020204" pitchFamily="34" charset="0"/>
                </a:rPr>
                <a:t> of my team, my club and the wider Waka Ama wh</a:t>
              </a:r>
              <a:r>
                <a:rPr lang="en-US" sz="1000" dirty="0">
                  <a:solidFill>
                    <a:srgbClr val="FFFFFF"/>
                  </a:solidFill>
                  <a:latin typeface="Barlow"/>
                  <a:ea typeface="Barlow Medium" charset="0"/>
                  <a:cs typeface="Arial" panose="020B0604020202020204" pitchFamily="34" charset="0"/>
                </a:rPr>
                <a:t>ā</a:t>
              </a:r>
              <a:r>
                <a:rPr lang="en-NZ" sz="1000" dirty="0">
                  <a:solidFill>
                    <a:srgbClr val="FFFFFF"/>
                  </a:solidFill>
                  <a:latin typeface="Barlow"/>
                  <a:ea typeface="Barlow Medium" charset="0"/>
                  <a:cs typeface="Arial" panose="020B0604020202020204" pitchFamily="34" charset="0"/>
                </a:rPr>
                <a:t>nau. </a:t>
              </a:r>
              <a:r>
                <a:rPr lang="en-NZ" sz="1000" b="1" dirty="0">
                  <a:solidFill>
                    <a:srgbClr val="FFFFFF"/>
                  </a:solidFill>
                  <a:latin typeface="Barlow"/>
                  <a:ea typeface="Barlow Medium" charset="0"/>
                  <a:cs typeface="Arial" panose="020B0604020202020204" pitchFamily="34" charset="0"/>
                </a:rPr>
                <a:t>Learning tikanga, te reo and understanding.  </a:t>
              </a:r>
              <a:r>
                <a:rPr lang="en-NZ" sz="1000" dirty="0">
                  <a:solidFill>
                    <a:srgbClr val="FFFFFF"/>
                  </a:solidFill>
                  <a:latin typeface="Barlow"/>
                  <a:ea typeface="Barlow Medium" charset="0"/>
                  <a:cs typeface="Arial" panose="020B0604020202020204" pitchFamily="34" charset="0"/>
                </a:rPr>
                <a:t>Maintaining fitness. Helping new paddlers get involved in the sport</a:t>
              </a:r>
              <a:r>
                <a:rPr kumimoji="0" lang="en-NZ"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Paddler, 50-54 years, Bay of Plenty</a:t>
              </a:r>
            </a:p>
          </p:txBody>
        </p:sp>
      </p:grpSp>
      <p:grpSp>
        <p:nvGrpSpPr>
          <p:cNvPr id="36" name="Group 35"/>
          <p:cNvGrpSpPr/>
          <p:nvPr/>
        </p:nvGrpSpPr>
        <p:grpSpPr>
          <a:xfrm rot="10800000" flipH="1">
            <a:off x="2488818" y="3629766"/>
            <a:ext cx="3428703" cy="2561752"/>
            <a:chOff x="4360521" y="3020481"/>
            <a:chExt cx="2254747" cy="2136780"/>
          </a:xfrm>
          <a:solidFill>
            <a:schemeClr val="accent4">
              <a:lumMod val="40000"/>
              <a:lumOff val="60000"/>
            </a:schemeClr>
          </a:solidFill>
        </p:grpSpPr>
        <p:sp>
          <p:nvSpPr>
            <p:cNvPr id="37" name="Teardrop 36"/>
            <p:cNvSpPr/>
            <p:nvPr/>
          </p:nvSpPr>
          <p:spPr bwMode="ltGray">
            <a:xfrm rot="5400000">
              <a:off x="4418666" y="2962336"/>
              <a:ext cx="2136780" cy="2253070"/>
            </a:xfrm>
            <a:prstGeom prst="teardrop">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39" name="TextBox 38"/>
            <p:cNvSpPr txBox="1"/>
            <p:nvPr/>
          </p:nvSpPr>
          <p:spPr>
            <a:xfrm rot="10800000">
              <a:off x="4775980" y="3296075"/>
              <a:ext cx="1839288" cy="1616566"/>
            </a:xfrm>
            <a:prstGeom prst="rect">
              <a:avLst/>
            </a:prstGeom>
            <a:noFill/>
          </p:spPr>
          <p:txBody>
            <a:bodyPr wrap="square" lIns="0" tIns="0" rIns="0" bIns="0" rtlCol="0">
              <a:noAutofit/>
            </a:bodyPr>
            <a:lstStyle/>
            <a:p>
              <a:pPr lvl="0">
                <a:spcAft>
                  <a:spcPts val="900"/>
                </a:spcAft>
                <a:defRPr/>
              </a:pPr>
              <a:r>
                <a:rPr lang="en-NZ" sz="1000" dirty="0">
                  <a:solidFill>
                    <a:srgbClr val="FFFFFF"/>
                  </a:solidFill>
                  <a:latin typeface="Barlow"/>
                  <a:ea typeface="Barlow Medium" charset="0"/>
                  <a:cs typeface="Arial" panose="020B0604020202020204" pitchFamily="34" charset="0"/>
                </a:rPr>
                <a:t>“Being </a:t>
              </a:r>
              <a:r>
                <a:rPr lang="en-NZ" sz="1000" b="1" dirty="0">
                  <a:solidFill>
                    <a:srgbClr val="FFFFFF"/>
                  </a:solidFill>
                  <a:latin typeface="Barlow"/>
                  <a:ea typeface="Barlow Medium" charset="0"/>
                  <a:cs typeface="Arial" panose="020B0604020202020204" pitchFamily="34" charset="0"/>
                </a:rPr>
                <a:t>out on the water in all conditions </a:t>
              </a:r>
              <a:r>
                <a:rPr lang="en-NZ" sz="1000" dirty="0">
                  <a:solidFill>
                    <a:srgbClr val="FFFFFF"/>
                  </a:solidFill>
                  <a:latin typeface="Barlow"/>
                  <a:ea typeface="Barlow Medium" charset="0"/>
                  <a:cs typeface="Arial" panose="020B0604020202020204" pitchFamily="34" charset="0"/>
                </a:rPr>
                <a:t>and at different times of the day and evening. </a:t>
              </a:r>
              <a:r>
                <a:rPr lang="en-NZ" sz="1000" b="1" dirty="0">
                  <a:solidFill>
                    <a:srgbClr val="FFFFFF"/>
                  </a:solidFill>
                  <a:latin typeface="Barlow"/>
                  <a:ea typeface="Barlow Medium" charset="0"/>
                  <a:cs typeface="Arial" panose="020B0604020202020204" pitchFamily="34" charset="0"/>
                </a:rPr>
                <a:t>Love the competitions </a:t>
              </a:r>
              <a:r>
                <a:rPr lang="en-NZ" sz="1000" dirty="0">
                  <a:solidFill>
                    <a:srgbClr val="FFFFFF"/>
                  </a:solidFill>
                  <a:latin typeface="Barlow"/>
                  <a:ea typeface="Barlow Medium" charset="0"/>
                  <a:cs typeface="Arial" panose="020B0604020202020204" pitchFamily="34" charset="0"/>
                </a:rPr>
                <a:t>and </a:t>
              </a:r>
              <a:r>
                <a:rPr lang="en-NZ" sz="1000" b="1" dirty="0">
                  <a:solidFill>
                    <a:srgbClr val="FFFFFF"/>
                  </a:solidFill>
                  <a:latin typeface="Barlow"/>
                  <a:ea typeface="Barlow Medium" charset="0"/>
                  <a:cs typeface="Arial" panose="020B0604020202020204" pitchFamily="34" charset="0"/>
                </a:rPr>
                <a:t>travelling to other places in NZ</a:t>
              </a:r>
              <a:r>
                <a:rPr lang="en-NZ" sz="1000" dirty="0">
                  <a:solidFill>
                    <a:srgbClr val="FFFFFF"/>
                  </a:solidFill>
                  <a:latin typeface="Barlow"/>
                  <a:ea typeface="Barlow Medium" charset="0"/>
                  <a:cs typeface="Arial" panose="020B0604020202020204" pitchFamily="34" charset="0"/>
                </a:rPr>
                <a:t>. Love the </a:t>
              </a:r>
              <a:r>
                <a:rPr lang="en-NZ" sz="1000" b="1" dirty="0">
                  <a:solidFill>
                    <a:srgbClr val="FFFFFF"/>
                  </a:solidFill>
                  <a:latin typeface="Barlow"/>
                  <a:ea typeface="Barlow Medium" charset="0"/>
                  <a:cs typeface="Arial" panose="020B0604020202020204" pitchFamily="34" charset="0"/>
                </a:rPr>
                <a:t>hospitality</a:t>
              </a:r>
              <a:r>
                <a:rPr lang="en-NZ" sz="1000" dirty="0">
                  <a:solidFill>
                    <a:srgbClr val="FFFFFF"/>
                  </a:solidFill>
                  <a:latin typeface="Barlow"/>
                  <a:ea typeface="Barlow Medium" charset="0"/>
                  <a:cs typeface="Arial" panose="020B0604020202020204" pitchFamily="34" charset="0"/>
                </a:rPr>
                <a:t> of other clubs and the incredible organisation at regionals and nationals. I love that the </a:t>
              </a:r>
              <a:r>
                <a:rPr lang="en-NZ" sz="1000" b="1" dirty="0">
                  <a:solidFill>
                    <a:srgbClr val="FFFFFF"/>
                  </a:solidFill>
                  <a:latin typeface="Barlow"/>
                  <a:ea typeface="Barlow Medium" charset="0"/>
                  <a:cs typeface="Arial" panose="020B0604020202020204" pitchFamily="34" charset="0"/>
                </a:rPr>
                <a:t>whole wh</a:t>
              </a:r>
              <a:r>
                <a:rPr lang="en-US" sz="1000" b="1" dirty="0">
                  <a:solidFill>
                    <a:srgbClr val="FFFFFF"/>
                  </a:solidFill>
                  <a:latin typeface="Barlow"/>
                  <a:ea typeface="Barlow Medium" charset="0"/>
                  <a:cs typeface="Arial" panose="020B0604020202020204" pitchFamily="34" charset="0"/>
                </a:rPr>
                <a:t>ā</a:t>
              </a:r>
              <a:r>
                <a:rPr lang="en-NZ" sz="1000" b="1" dirty="0">
                  <a:solidFill>
                    <a:srgbClr val="FFFFFF"/>
                  </a:solidFill>
                  <a:latin typeface="Barlow"/>
                  <a:ea typeface="Barlow Medium" charset="0"/>
                  <a:cs typeface="Arial" panose="020B0604020202020204" pitchFamily="34" charset="0"/>
                </a:rPr>
                <a:t>nau gets involved </a:t>
              </a:r>
              <a:r>
                <a:rPr lang="en-NZ" sz="1000" dirty="0">
                  <a:solidFill>
                    <a:srgbClr val="FFFFFF"/>
                  </a:solidFill>
                  <a:latin typeface="Barlow"/>
                  <a:ea typeface="Barlow Medium" charset="0"/>
                  <a:cs typeface="Arial" panose="020B0604020202020204" pitchFamily="34" charset="0"/>
                </a:rPr>
                <a:t>and that the events are alcohol and smoke free. I love the </a:t>
              </a:r>
              <a:r>
                <a:rPr lang="en-NZ" sz="1000" b="1" dirty="0">
                  <a:solidFill>
                    <a:srgbClr val="FFFFFF"/>
                  </a:solidFill>
                  <a:latin typeface="Barlow"/>
                  <a:ea typeface="Barlow Medium" charset="0"/>
                  <a:cs typeface="Arial" panose="020B0604020202020204" pitchFamily="34" charset="0"/>
                </a:rPr>
                <a:t>fitness and exercise </a:t>
              </a:r>
              <a:r>
                <a:rPr lang="en-NZ" sz="1000" dirty="0">
                  <a:solidFill>
                    <a:srgbClr val="FFFFFF"/>
                  </a:solidFill>
                  <a:latin typeface="Barlow"/>
                  <a:ea typeface="Barlow Medium" charset="0"/>
                  <a:cs typeface="Arial" panose="020B0604020202020204" pitchFamily="34" charset="0"/>
                </a:rPr>
                <a:t>and the fact you are always learning. I have noticed a difference in my cognitive abilities since starting waka and put it down to the left brain right brain activities</a:t>
              </a:r>
              <a:r>
                <a:rPr kumimoji="0" lang="en-US"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endPar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Paddler, 65-69 years, Bay of Plenty</a:t>
              </a:r>
              <a:endParaRPr kumimoji="0" lang="en-GB"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grpSp>
      <p:grpSp>
        <p:nvGrpSpPr>
          <p:cNvPr id="43" name="Group 42"/>
          <p:cNvGrpSpPr/>
          <p:nvPr/>
        </p:nvGrpSpPr>
        <p:grpSpPr>
          <a:xfrm rot="10800000">
            <a:off x="8129118" y="3636766"/>
            <a:ext cx="1902319" cy="2098962"/>
            <a:chOff x="5606273" y="3881066"/>
            <a:chExt cx="823360" cy="1315844"/>
          </a:xfrm>
          <a:solidFill>
            <a:schemeClr val="accent2"/>
          </a:solidFill>
        </p:grpSpPr>
        <p:sp>
          <p:nvSpPr>
            <p:cNvPr id="48" name="Teardrop 47"/>
            <p:cNvSpPr/>
            <p:nvPr/>
          </p:nvSpPr>
          <p:spPr bwMode="ltGray">
            <a:xfrm rot="5400000">
              <a:off x="5360031" y="4127308"/>
              <a:ext cx="1315844" cy="823360"/>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sp>
          <p:nvSpPr>
            <p:cNvPr id="49" name="TextBox 48"/>
            <p:cNvSpPr txBox="1"/>
            <p:nvPr/>
          </p:nvSpPr>
          <p:spPr>
            <a:xfrm rot="10800000">
              <a:off x="5781435" y="4123294"/>
              <a:ext cx="610233" cy="964361"/>
            </a:xfrm>
            <a:prstGeom prst="rect">
              <a:avLst/>
            </a:prstGeom>
            <a:noFill/>
          </p:spPr>
          <p:txBody>
            <a:bodyPr wrap="square" lIns="0" tIns="0" rIns="0" bIns="0" rtlCol="0">
              <a:noAutofit/>
            </a:bodyPr>
            <a:lstStyle/>
            <a:p>
              <a:pPr lvl="0">
                <a:spcAft>
                  <a:spcPts val="900"/>
                </a:spcAft>
                <a:defRPr/>
              </a:pPr>
              <a:r>
                <a:rPr lang="en-NZ" sz="1000" dirty="0">
                  <a:solidFill>
                    <a:schemeClr val="bg1"/>
                  </a:solidFill>
                  <a:latin typeface="Barlow"/>
                  <a:ea typeface="Barlow Medium" charset="0"/>
                  <a:cs typeface="Arial" panose="020B0604020202020204" pitchFamily="34" charset="0"/>
                </a:rPr>
                <a:t>“The </a:t>
              </a:r>
              <a:r>
                <a:rPr lang="en-NZ" sz="1000" b="1" dirty="0">
                  <a:solidFill>
                    <a:schemeClr val="bg1"/>
                  </a:solidFill>
                  <a:latin typeface="Barlow"/>
                  <a:ea typeface="Barlow Medium" charset="0"/>
                  <a:cs typeface="Arial" panose="020B0604020202020204" pitchFamily="34" charset="0"/>
                </a:rPr>
                <a:t>fitness</a:t>
              </a:r>
              <a:r>
                <a:rPr lang="en-NZ" sz="1000" dirty="0">
                  <a:solidFill>
                    <a:schemeClr val="bg1"/>
                  </a:solidFill>
                  <a:latin typeface="Barlow"/>
                  <a:ea typeface="Barlow Medium" charset="0"/>
                  <a:cs typeface="Arial" panose="020B0604020202020204" pitchFamily="34" charset="0"/>
                </a:rPr>
                <a:t>, and it's not a typical sport, it also requires a lot of skill and overall is important because </a:t>
              </a:r>
              <a:r>
                <a:rPr lang="en-NZ" sz="1000" b="1" dirty="0">
                  <a:solidFill>
                    <a:schemeClr val="bg1"/>
                  </a:solidFill>
                  <a:latin typeface="Barlow"/>
                  <a:ea typeface="Barlow Medium" charset="0"/>
                  <a:cs typeface="Arial" panose="020B0604020202020204" pitchFamily="34" charset="0"/>
                </a:rPr>
                <a:t>I can connect with my culture</a:t>
              </a:r>
              <a:r>
                <a:rPr lang="en-NZ" sz="1000" dirty="0">
                  <a:solidFill>
                    <a:schemeClr val="bg1"/>
                  </a:solidFill>
                  <a:latin typeface="Barlow"/>
                  <a:ea typeface="Barlow Medium" charset="0"/>
                  <a:cs typeface="Arial" panose="020B0604020202020204" pitchFamily="34" charset="0"/>
                </a:rPr>
                <a:t>.</a:t>
              </a:r>
              <a:r>
                <a:rPr kumimoji="0" lang="en-NZ" sz="1000" b="0" i="0" u="none" strike="noStrike" kern="1200" cap="none" spc="0" normalizeH="0" baseline="0" noProof="0" dirty="0">
                  <a:ln>
                    <a:noFill/>
                  </a:ln>
                  <a:solidFill>
                    <a:schemeClr val="bg1"/>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1" i="0" u="none" strike="noStrike" kern="1200" cap="none" spc="0" normalizeH="0" baseline="0" noProof="0" dirty="0">
                  <a:ln>
                    <a:noFill/>
                  </a:ln>
                  <a:solidFill>
                    <a:schemeClr val="bg1"/>
                  </a:solidFill>
                  <a:effectLst/>
                  <a:uLnTx/>
                  <a:uFillTx/>
                  <a:latin typeface="Barlow"/>
                  <a:ea typeface="Barlow Medium" charset="0"/>
                  <a:cs typeface="Arial" panose="020B0604020202020204" pitchFamily="34" charset="0"/>
                </a:rPr>
                <a:t>Paddler, </a:t>
              </a:r>
              <a:r>
                <a:rPr lang="en-NZ" sz="1000" b="1" dirty="0">
                  <a:solidFill>
                    <a:schemeClr val="bg1"/>
                  </a:solidFill>
                  <a:latin typeface="Barlow"/>
                  <a:ea typeface="Barlow Medium" charset="0"/>
                  <a:cs typeface="Arial" panose="020B0604020202020204" pitchFamily="34" charset="0"/>
                </a:rPr>
                <a:t>17</a:t>
              </a:r>
              <a:r>
                <a:rPr kumimoji="0" lang="en-NZ" sz="1000" b="1" i="0" u="none" strike="noStrike" kern="1200" cap="none" spc="0" normalizeH="0" baseline="0" noProof="0" dirty="0">
                  <a:ln>
                    <a:noFill/>
                  </a:ln>
                  <a:solidFill>
                    <a:schemeClr val="bg1"/>
                  </a:solidFill>
                  <a:effectLst/>
                  <a:uLnTx/>
                  <a:uFillTx/>
                  <a:latin typeface="Barlow"/>
                  <a:ea typeface="Barlow Medium" charset="0"/>
                  <a:cs typeface="Arial" panose="020B0604020202020204" pitchFamily="34" charset="0"/>
                </a:rPr>
                <a:t> years, Wellington-Wairarapa</a:t>
              </a:r>
            </a:p>
          </p:txBody>
        </p:sp>
      </p:grpSp>
      <p:grpSp>
        <p:nvGrpSpPr>
          <p:cNvPr id="40" name="Group 39"/>
          <p:cNvGrpSpPr/>
          <p:nvPr/>
        </p:nvGrpSpPr>
        <p:grpSpPr>
          <a:xfrm rot="10800000">
            <a:off x="10128051" y="3629764"/>
            <a:ext cx="1750440" cy="1688771"/>
            <a:chOff x="5606273" y="3881066"/>
            <a:chExt cx="823360" cy="1315844"/>
          </a:xfrm>
          <a:solidFill>
            <a:schemeClr val="accent2"/>
          </a:solidFill>
        </p:grpSpPr>
        <p:sp>
          <p:nvSpPr>
            <p:cNvPr id="41" name="Teardrop 40"/>
            <p:cNvSpPr/>
            <p:nvPr/>
          </p:nvSpPr>
          <p:spPr bwMode="ltGray">
            <a:xfrm rot="5400000">
              <a:off x="5360031" y="4127308"/>
              <a:ext cx="1315844" cy="823360"/>
            </a:xfrm>
            <a:prstGeom prst="teardrop">
              <a:avLst/>
            </a:prstGeom>
            <a:solidFill>
              <a:schemeClr val="accent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Barlow"/>
                <a:ea typeface="Barlow Medium" charset="0"/>
                <a:cs typeface="Arial" panose="020B0604020202020204" pitchFamily="34" charset="0"/>
              </a:endParaRPr>
            </a:p>
          </p:txBody>
        </p:sp>
        <p:sp>
          <p:nvSpPr>
            <p:cNvPr id="42" name="TextBox 41"/>
            <p:cNvSpPr txBox="1"/>
            <p:nvPr/>
          </p:nvSpPr>
          <p:spPr>
            <a:xfrm rot="10800000">
              <a:off x="5752121" y="4056808"/>
              <a:ext cx="564178" cy="964361"/>
            </a:xfrm>
            <a:prstGeom prst="rect">
              <a:avLst/>
            </a:prstGeom>
            <a:noFill/>
          </p:spPr>
          <p:txBody>
            <a:bodyPr wrap="square" lIns="0" tIns="0" rIns="0" bIns="0" rtlCol="0">
              <a:noAutofit/>
            </a:bodyPr>
            <a:lstStyle/>
            <a:p>
              <a:pPr lvl="0">
                <a:spcAft>
                  <a:spcPts val="900"/>
                </a:spcAft>
                <a:defRPr/>
              </a:pPr>
              <a:r>
                <a:rPr lang="en-NZ" sz="1000" dirty="0">
                  <a:latin typeface="Barlow"/>
                  <a:ea typeface="Barlow Medium" charset="0"/>
                  <a:cs typeface="Arial" panose="020B0604020202020204" pitchFamily="34" charset="0"/>
                </a:rPr>
                <a:t>“I enjoy being able to </a:t>
              </a:r>
              <a:r>
                <a:rPr lang="en-NZ" sz="1000" b="1" dirty="0">
                  <a:latin typeface="Barlow"/>
                  <a:ea typeface="Barlow Medium" charset="0"/>
                  <a:cs typeface="Arial" panose="020B0604020202020204" pitchFamily="34" charset="0"/>
                </a:rPr>
                <a:t>focus on technique and timing </a:t>
              </a:r>
              <a:r>
                <a:rPr lang="en-NZ" sz="1000" dirty="0">
                  <a:latin typeface="Barlow"/>
                  <a:ea typeface="Barlow Medium" charset="0"/>
                  <a:cs typeface="Arial" panose="020B0604020202020204" pitchFamily="34" charset="0"/>
                </a:rPr>
                <a:t>but</a:t>
              </a:r>
              <a:r>
                <a:rPr lang="en-NZ" sz="1000" b="1" dirty="0">
                  <a:latin typeface="Barlow"/>
                  <a:ea typeface="Barlow Medium" charset="0"/>
                  <a:cs typeface="Arial" panose="020B0604020202020204" pitchFamily="34" charset="0"/>
                </a:rPr>
                <a:t> in a social environment</a:t>
              </a:r>
              <a:r>
                <a:rPr lang="en-NZ" sz="1000" dirty="0">
                  <a:latin typeface="Barlow"/>
                  <a:ea typeface="Barlow Medium" charset="0"/>
                  <a:cs typeface="Arial" panose="020B0604020202020204" pitchFamily="34" charset="0"/>
                </a:rPr>
                <a:t>.</a:t>
              </a:r>
              <a:r>
                <a:rPr kumimoji="0" lang="en-NZ" sz="1000" b="0" i="0" u="none" strike="noStrike" kern="1200" cap="none" spc="0" normalizeH="0" baseline="0" noProof="0" dirty="0">
                  <a:ln>
                    <a:noFill/>
                  </a:ln>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NZ" sz="1000" b="1" i="0" u="none" strike="noStrike" kern="1200" cap="none" spc="0" normalizeH="0" baseline="0" noProof="0" dirty="0">
                  <a:ln>
                    <a:noFill/>
                  </a:ln>
                  <a:effectLst/>
                  <a:uLnTx/>
                  <a:uFillTx/>
                  <a:latin typeface="Barlow"/>
                  <a:ea typeface="Barlow Medium" charset="0"/>
                  <a:cs typeface="Arial" panose="020B0604020202020204" pitchFamily="34" charset="0"/>
                </a:rPr>
                <a:t>Paddler, </a:t>
              </a:r>
              <a:r>
                <a:rPr lang="en-NZ" sz="1000" b="1" noProof="0" dirty="0">
                  <a:latin typeface="Barlow"/>
                  <a:ea typeface="Barlow Medium" charset="0"/>
                  <a:cs typeface="Arial" panose="020B0604020202020204" pitchFamily="34" charset="0"/>
                </a:rPr>
                <a:t>30-34</a:t>
              </a:r>
              <a:r>
                <a:rPr kumimoji="0" lang="en-NZ" sz="1000" b="1" i="0" u="none" strike="noStrike" kern="1200" cap="none" spc="0" normalizeH="0" baseline="0" noProof="0" dirty="0">
                  <a:ln>
                    <a:noFill/>
                  </a:ln>
                  <a:effectLst/>
                  <a:uLnTx/>
                  <a:uFillTx/>
                  <a:latin typeface="Barlow"/>
                  <a:ea typeface="Barlow Medium" charset="0"/>
                  <a:cs typeface="Arial" panose="020B0604020202020204" pitchFamily="34" charset="0"/>
                </a:rPr>
                <a:t> years, Waikato</a:t>
              </a:r>
            </a:p>
          </p:txBody>
        </p:sp>
      </p:grpSp>
    </p:spTree>
    <p:extLst>
      <p:ext uri="{BB962C8B-B14F-4D97-AF65-F5344CB8AC3E}">
        <p14:creationId xmlns:p14="http://schemas.microsoft.com/office/powerpoint/2010/main" val="644951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8212938"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8000" b="1" dirty="0">
                <a:solidFill>
                  <a:schemeClr val="bg1"/>
                </a:solidFill>
                <a:latin typeface="Arial" panose="020B0604020202020204" pitchFamily="34" charset="0"/>
                <a:ea typeface="Barlow Black" charset="0"/>
                <a:cs typeface="Arial" panose="020B0604020202020204" pitchFamily="34" charset="0"/>
              </a:rPr>
              <a:t>What is causing these ratings?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2051701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90569870"/>
              </p:ext>
            </p:extLst>
          </p:nvPr>
        </p:nvGraphicFramePr>
        <p:xfrm>
          <a:off x="4059544" y="1359978"/>
          <a:ext cx="6971191" cy="4603214"/>
        </p:xfrm>
        <a:graphic>
          <a:graphicData uri="http://schemas.openxmlformats.org/drawingml/2006/table">
            <a:tbl>
              <a:tblPr firstRow="1" bandRow="1">
                <a:tableStyleId>{2D5ABB26-0587-4C30-8999-92F81FD0307C}</a:tableStyleId>
              </a:tblPr>
              <a:tblGrid>
                <a:gridCol w="3549167">
                  <a:extLst>
                    <a:ext uri="{9D8B030D-6E8A-4147-A177-3AD203B41FA5}">
                      <a16:colId xmlns:a16="http://schemas.microsoft.com/office/drawing/2014/main" val="20000"/>
                    </a:ext>
                  </a:extLst>
                </a:gridCol>
                <a:gridCol w="3422024">
                  <a:extLst>
                    <a:ext uri="{9D8B030D-6E8A-4147-A177-3AD203B41FA5}">
                      <a16:colId xmlns:a16="http://schemas.microsoft.com/office/drawing/2014/main" val="20001"/>
                    </a:ext>
                  </a:extLst>
                </a:gridCol>
              </a:tblGrid>
              <a:tr h="2889805">
                <a:tc>
                  <a:txBody>
                    <a:bodyPr/>
                    <a:lstStyle/>
                    <a:p>
                      <a:endParaRPr lang="en-NZ" dirty="0"/>
                    </a:p>
                  </a:txBody>
                  <a:tcPr>
                    <a:lnR w="9525" cap="flat" cmpd="sng" algn="ctr">
                      <a:solidFill>
                        <a:schemeClr val="tx2"/>
                      </a:solidFill>
                      <a:prstDash val="dash"/>
                      <a:round/>
                      <a:headEnd type="none" w="med" len="med"/>
                      <a:tailEnd type="none" w="med" len="med"/>
                    </a:lnR>
                    <a:lnB w="9525" cap="flat" cmpd="sng" algn="ctr">
                      <a:solidFill>
                        <a:schemeClr val="tx2"/>
                      </a:solidFill>
                      <a:prstDash val="dash"/>
                      <a:round/>
                      <a:headEnd type="none" w="med" len="med"/>
                      <a:tailEnd type="none" w="med" len="med"/>
                    </a:lnB>
                    <a:solidFill>
                      <a:schemeClr val="bg1">
                        <a:lumMod val="95000"/>
                      </a:schemeClr>
                    </a:solidFill>
                  </a:tcPr>
                </a:tc>
                <a:tc>
                  <a:txBody>
                    <a:bodyPr/>
                    <a:lstStyle/>
                    <a:p>
                      <a:endParaRPr lang="en-NZ" dirty="0"/>
                    </a:p>
                  </a:txBody>
                  <a:tcPr>
                    <a:lnL w="9525" cap="flat" cmpd="sng" algn="ctr">
                      <a:solidFill>
                        <a:schemeClr val="tx2"/>
                      </a:solidFill>
                      <a:prstDash val="dash"/>
                      <a:round/>
                      <a:headEnd type="none" w="med" len="med"/>
                      <a:tailEnd type="none" w="med" len="med"/>
                    </a:lnL>
                    <a:lnB w="9525" cap="flat" cmpd="sng" algn="ctr">
                      <a:solidFill>
                        <a:schemeClr val="tx2"/>
                      </a:solidFill>
                      <a:prstDash val="dash"/>
                      <a:round/>
                      <a:headEnd type="none" w="med" len="med"/>
                      <a:tailEnd type="none" w="med" len="med"/>
                    </a:lnB>
                  </a:tcPr>
                </a:tc>
                <a:extLst>
                  <a:ext uri="{0D108BD9-81ED-4DB2-BD59-A6C34878D82A}">
                    <a16:rowId xmlns:a16="http://schemas.microsoft.com/office/drawing/2014/main" val="10000"/>
                  </a:ext>
                </a:extLst>
              </a:tr>
              <a:tr h="1713409">
                <a:tc>
                  <a:txBody>
                    <a:bodyPr/>
                    <a:lstStyle/>
                    <a:p>
                      <a:endParaRPr lang="en-NZ" dirty="0"/>
                    </a:p>
                  </a:txBody>
                  <a:tcPr>
                    <a:lnR w="9525" cap="flat" cmpd="sng" algn="ctr">
                      <a:solidFill>
                        <a:schemeClr val="tx2"/>
                      </a:solidFill>
                      <a:prstDash val="dash"/>
                      <a:round/>
                      <a:headEnd type="none" w="med" len="med"/>
                      <a:tailEnd type="none" w="med" len="med"/>
                    </a:lnR>
                    <a:lnT w="9525" cap="flat" cmpd="sng" algn="ctr">
                      <a:solidFill>
                        <a:schemeClr val="tx2"/>
                      </a:solidFill>
                      <a:prstDash val="dash"/>
                      <a:round/>
                      <a:headEnd type="none" w="med" len="med"/>
                      <a:tailEnd type="none" w="med" len="med"/>
                    </a:lnT>
                  </a:tcPr>
                </a:tc>
                <a:tc>
                  <a:txBody>
                    <a:bodyPr/>
                    <a:lstStyle/>
                    <a:p>
                      <a:endParaRPr lang="en-NZ" dirty="0"/>
                    </a:p>
                  </a:txBody>
                  <a:tcPr>
                    <a:lnL w="9525" cap="flat" cmpd="sng" algn="ctr">
                      <a:solidFill>
                        <a:schemeClr val="tx2"/>
                      </a:solidFill>
                      <a:prstDash val="dash"/>
                      <a:round/>
                      <a:headEnd type="none" w="med" len="med"/>
                      <a:tailEnd type="none" w="med" len="med"/>
                    </a:lnL>
                    <a:lnT w="9525" cap="flat" cmpd="sng" algn="ctr">
                      <a:solidFill>
                        <a:schemeClr val="tx2"/>
                      </a:solidFill>
                      <a:prstDash val="dash"/>
                      <a:round/>
                      <a:headEnd type="none" w="med" len="med"/>
                      <a:tailEnd type="none" w="med" len="med"/>
                    </a:lnT>
                  </a:tcPr>
                </a:tc>
                <a:extLst>
                  <a:ext uri="{0D108BD9-81ED-4DB2-BD59-A6C34878D82A}">
                    <a16:rowId xmlns:a16="http://schemas.microsoft.com/office/drawing/2014/main" val="10001"/>
                  </a:ext>
                </a:extLst>
              </a:tr>
            </a:tbl>
          </a:graphicData>
        </a:graphic>
      </p:graphicFrame>
      <p:graphicFrame>
        <p:nvGraphicFramePr>
          <p:cNvPr id="23" name="Chart Placeholder 10"/>
          <p:cNvGraphicFramePr>
            <a:graphicFrameLocks/>
          </p:cNvGraphicFramePr>
          <p:nvPr>
            <p:extLst>
              <p:ext uri="{D42A27DB-BD31-4B8C-83A1-F6EECF244321}">
                <p14:modId xmlns:p14="http://schemas.microsoft.com/office/powerpoint/2010/main" val="751656368"/>
              </p:ext>
            </p:extLst>
          </p:nvPr>
        </p:nvGraphicFramePr>
        <p:xfrm>
          <a:off x="3550747" y="1160046"/>
          <a:ext cx="7773464" cy="479816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426740" y="86074"/>
            <a:ext cx="10535939"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rPr>
              <a:t>What drives a respondent’s recommendation?</a:t>
            </a:r>
          </a:p>
        </p:txBody>
      </p:sp>
      <p:sp>
        <p:nvSpPr>
          <p:cNvPr id="8" name="Rectangle 7">
            <a:extLst>
              <a:ext uri="{FF2B5EF4-FFF2-40B4-BE49-F238E27FC236}">
                <a16:creationId xmlns:a16="http://schemas.microsoft.com/office/drawing/2014/main" id="{9A46DCE4-0989-5B46-AA0F-B38E57084241}"/>
              </a:ext>
            </a:extLst>
          </p:cNvPr>
          <p:cNvSpPr/>
          <p:nvPr/>
        </p:nvSpPr>
        <p:spPr>
          <a:xfrm>
            <a:off x="382309" y="1306269"/>
            <a:ext cx="3205479" cy="3982629"/>
          </a:xfrm>
          <a:prstGeom prst="rect">
            <a:avLst/>
          </a:prstGeom>
        </p:spPr>
        <p:txBody>
          <a:bodyPr wrap="square">
            <a:spAutoFit/>
          </a:bodyPr>
          <a:lstStyle/>
          <a:p>
            <a:pPr eaLnBrk="0" hangingPunct="0">
              <a:lnSpc>
                <a:spcPct val="95000"/>
              </a:lnSpc>
              <a:spcBef>
                <a:spcPct val="0"/>
              </a:spcBef>
              <a:spcAft>
                <a:spcPts val="600"/>
              </a:spcAft>
            </a:pPr>
            <a:r>
              <a:rPr lang="en-US" sz="1400" dirty="0">
                <a:solidFill>
                  <a:schemeClr val="tx1">
                    <a:lumMod val="65000"/>
                    <a:lumOff val="35000"/>
                  </a:schemeClr>
                </a:solidFill>
                <a:latin typeface="Barlow"/>
                <a:cs typeface="Calibri" panose="020F0502020204030204" pitchFamily="34" charset="0"/>
              </a:rPr>
              <a:t>The top three drivers of recommendation for Waka Ama are (in order):</a:t>
            </a:r>
          </a:p>
          <a:p>
            <a:pPr marL="228600" indent="-228600" eaLnBrk="0" hangingPunct="0">
              <a:lnSpc>
                <a:spcPct val="95000"/>
              </a:lnSpc>
              <a:spcBef>
                <a:spcPct val="0"/>
              </a:spcBef>
              <a:spcAft>
                <a:spcPts val="600"/>
              </a:spcAft>
              <a:buFont typeface="+mj-lt"/>
              <a:buAutoNum type="arabicPeriod"/>
            </a:pPr>
            <a:r>
              <a:rPr lang="en-US" sz="1400" i="1" dirty="0">
                <a:solidFill>
                  <a:schemeClr val="tx1">
                    <a:lumMod val="65000"/>
                    <a:lumOff val="35000"/>
                  </a:schemeClr>
                </a:solidFill>
                <a:latin typeface="Barlow"/>
                <a:cs typeface="Calibri" panose="020F0502020204030204" pitchFamily="34" charset="0"/>
              </a:rPr>
              <a:t>Value for money</a:t>
            </a:r>
          </a:p>
          <a:p>
            <a:pPr marL="228600" indent="-228600" eaLnBrk="0" hangingPunct="0">
              <a:lnSpc>
                <a:spcPct val="95000"/>
              </a:lnSpc>
              <a:spcBef>
                <a:spcPct val="0"/>
              </a:spcBef>
              <a:spcAft>
                <a:spcPts val="600"/>
              </a:spcAft>
              <a:buFont typeface="+mj-lt"/>
              <a:buAutoNum type="arabicPeriod"/>
            </a:pPr>
            <a:r>
              <a:rPr lang="en-US" sz="1400" i="1" dirty="0">
                <a:solidFill>
                  <a:schemeClr val="tx1">
                    <a:lumMod val="65000"/>
                    <a:lumOff val="35000"/>
                  </a:schemeClr>
                </a:solidFill>
                <a:latin typeface="Barlow"/>
                <a:cs typeface="Calibri" panose="020F0502020204030204" pitchFamily="34" charset="0"/>
              </a:rPr>
              <a:t>Fostering a sense of pride in their club</a:t>
            </a:r>
            <a:endParaRPr lang="en-US" sz="1400" dirty="0">
              <a:solidFill>
                <a:schemeClr val="tx1">
                  <a:lumMod val="65000"/>
                  <a:lumOff val="35000"/>
                </a:schemeClr>
              </a:solidFill>
              <a:latin typeface="Barlow"/>
              <a:cs typeface="Calibri" panose="020F0502020204030204" pitchFamily="34" charset="0"/>
            </a:endParaRPr>
          </a:p>
          <a:p>
            <a:pPr marL="228600" indent="-228600" eaLnBrk="0" hangingPunct="0">
              <a:lnSpc>
                <a:spcPct val="95000"/>
              </a:lnSpc>
              <a:spcBef>
                <a:spcPct val="0"/>
              </a:spcBef>
              <a:spcAft>
                <a:spcPts val="600"/>
              </a:spcAft>
              <a:buFont typeface="+mj-lt"/>
              <a:buAutoNum type="arabicPeriod"/>
            </a:pPr>
            <a:r>
              <a:rPr lang="en-US" sz="1400" i="1" dirty="0">
                <a:solidFill>
                  <a:schemeClr val="tx1">
                    <a:lumMod val="65000"/>
                    <a:lumOff val="35000"/>
                  </a:schemeClr>
                </a:solidFill>
                <a:latin typeface="Barlow"/>
                <a:cs typeface="Calibri" panose="020F0502020204030204" pitchFamily="34" charset="0"/>
              </a:rPr>
              <a:t>Providing me information when needed</a:t>
            </a:r>
            <a:endParaRPr lang="en-US" sz="1400" dirty="0">
              <a:solidFill>
                <a:schemeClr val="tx1">
                  <a:lumMod val="65000"/>
                  <a:lumOff val="35000"/>
                </a:schemeClr>
              </a:solidFill>
              <a:latin typeface="Barlow"/>
              <a:cs typeface="Calibri" panose="020F0502020204030204" pitchFamily="34" charset="0"/>
            </a:endParaRPr>
          </a:p>
          <a:p>
            <a:pPr eaLnBrk="0" hangingPunct="0">
              <a:lnSpc>
                <a:spcPct val="95000"/>
              </a:lnSpc>
              <a:spcBef>
                <a:spcPct val="0"/>
              </a:spcBef>
              <a:spcAft>
                <a:spcPts val="600"/>
              </a:spcAft>
            </a:pPr>
            <a:endParaRPr lang="en-US" sz="1400" dirty="0">
              <a:solidFill>
                <a:schemeClr val="tx1">
                  <a:lumMod val="65000"/>
                  <a:lumOff val="35000"/>
                </a:schemeClr>
              </a:solidFill>
              <a:latin typeface="Barlow"/>
              <a:cs typeface="Calibri" panose="020F0502020204030204" pitchFamily="34" charset="0"/>
            </a:endParaRPr>
          </a:p>
          <a:p>
            <a:pPr eaLnBrk="0" hangingPunct="0">
              <a:lnSpc>
                <a:spcPct val="95000"/>
              </a:lnSpc>
              <a:spcBef>
                <a:spcPct val="0"/>
              </a:spcBef>
              <a:spcAft>
                <a:spcPts val="600"/>
              </a:spcAft>
            </a:pPr>
            <a:r>
              <a:rPr lang="en-US" sz="1400" dirty="0">
                <a:solidFill>
                  <a:schemeClr val="tx1">
                    <a:lumMod val="65000"/>
                    <a:lumOff val="35000"/>
                  </a:schemeClr>
                </a:solidFill>
                <a:latin typeface="Barlow"/>
                <a:cs typeface="Calibri" panose="020F0502020204030204" pitchFamily="34" charset="0"/>
              </a:rPr>
              <a:t>The ‘Priorities for improvement’ (i.e. relatively large impact on recommendation but below average for satisfaction) are:</a:t>
            </a:r>
          </a:p>
          <a:p>
            <a:pPr marL="285750" indent="-285750" eaLnBrk="0" hangingPunct="0">
              <a:lnSpc>
                <a:spcPct val="95000"/>
              </a:lnSpc>
              <a:spcBef>
                <a:spcPct val="0"/>
              </a:spcBef>
              <a:spcAft>
                <a:spcPts val="600"/>
              </a:spcAft>
              <a:buFont typeface="Arial" panose="020B0604020202020204" pitchFamily="34" charset="0"/>
              <a:buChar char="•"/>
            </a:pPr>
            <a:r>
              <a:rPr lang="en-US" sz="1400" dirty="0">
                <a:solidFill>
                  <a:schemeClr val="tx1">
                    <a:lumMod val="65000"/>
                    <a:lumOff val="35000"/>
                  </a:schemeClr>
                </a:solidFill>
                <a:latin typeface="Barlow"/>
                <a:cs typeface="Calibri" panose="020F0502020204030204" pitchFamily="34" charset="0"/>
              </a:rPr>
              <a:t>Professional and well managed</a:t>
            </a:r>
          </a:p>
          <a:p>
            <a:pPr marL="285750" indent="-285750" eaLnBrk="0" hangingPunct="0">
              <a:lnSpc>
                <a:spcPct val="95000"/>
              </a:lnSpc>
              <a:spcBef>
                <a:spcPct val="0"/>
              </a:spcBef>
              <a:spcAft>
                <a:spcPts val="600"/>
              </a:spcAft>
              <a:buFont typeface="Arial" panose="020B0604020202020204" pitchFamily="34" charset="0"/>
              <a:buChar char="•"/>
            </a:pPr>
            <a:r>
              <a:rPr lang="en-US" sz="1400" dirty="0">
                <a:solidFill>
                  <a:schemeClr val="tx1">
                    <a:lumMod val="65000"/>
                    <a:lumOff val="35000"/>
                  </a:schemeClr>
                </a:solidFill>
                <a:latin typeface="Barlow"/>
                <a:cs typeface="Calibri" panose="020F0502020204030204" pitchFamily="34" charset="0"/>
              </a:rPr>
              <a:t>Providing information when needed</a:t>
            </a:r>
          </a:p>
          <a:p>
            <a:pPr marL="285750" indent="-285750" eaLnBrk="0" hangingPunct="0">
              <a:lnSpc>
                <a:spcPct val="95000"/>
              </a:lnSpc>
              <a:spcBef>
                <a:spcPct val="0"/>
              </a:spcBef>
              <a:spcAft>
                <a:spcPts val="600"/>
              </a:spcAft>
              <a:buFont typeface="Arial" panose="020B0604020202020204" pitchFamily="34" charset="0"/>
              <a:buChar char="•"/>
            </a:pPr>
            <a:r>
              <a:rPr lang="en-US" sz="1400" dirty="0">
                <a:solidFill>
                  <a:schemeClr val="tx1">
                    <a:lumMod val="65000"/>
                    <a:lumOff val="35000"/>
                  </a:schemeClr>
                </a:solidFill>
                <a:latin typeface="Barlow"/>
                <a:cs typeface="Calibri" panose="020F0502020204030204" pitchFamily="34" charset="0"/>
              </a:rPr>
              <a:t>Engaging with local community</a:t>
            </a:r>
          </a:p>
        </p:txBody>
      </p:sp>
      <p:sp>
        <p:nvSpPr>
          <p:cNvPr id="27" name="Footer Placeholder 1"/>
          <p:cNvSpPr txBox="1">
            <a:spLocks/>
          </p:cNvSpPr>
          <p:nvPr/>
        </p:nvSpPr>
        <p:spPr>
          <a:xfrm>
            <a:off x="482156" y="6272858"/>
            <a:ext cx="8917198" cy="446597"/>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latin typeface="Barlow"/>
              </a:rPr>
              <a:t>Base: </a:t>
            </a:r>
            <a:r>
              <a:rPr lang="en-US" sz="800" dirty="0">
                <a:latin typeface="Barlow"/>
              </a:rPr>
              <a:t>All respondents (Excluding Don't know/ not applicable)</a:t>
            </a:r>
          </a:p>
          <a:p>
            <a:r>
              <a:rPr lang="en-US" sz="800" dirty="0">
                <a:latin typeface="Barlow"/>
              </a:rPr>
              <a:t>Q7. If someone asked you/ your child, how likely are you/they to recommend your/ their Waka Ama club to them, using a scale of 0 to 10 where 0 is not at all likely and 10 is extremely likely? </a:t>
            </a:r>
          </a:p>
          <a:p>
            <a:r>
              <a:rPr lang="en-NZ" sz="800" b="1" dirty="0">
                <a:latin typeface="Barlow"/>
              </a:rPr>
              <a:t>For an explanation of regression, please refer to the Appendix.</a:t>
            </a:r>
          </a:p>
        </p:txBody>
      </p:sp>
      <p:sp>
        <p:nvSpPr>
          <p:cNvPr id="24" name="TextBox 23"/>
          <p:cNvSpPr txBox="1"/>
          <p:nvPr/>
        </p:nvSpPr>
        <p:spPr>
          <a:xfrm>
            <a:off x="6911804" y="5488679"/>
            <a:ext cx="1391998" cy="215444"/>
          </a:xfrm>
          <a:prstGeom prst="rect">
            <a:avLst/>
          </a:prstGeom>
          <a:solidFill>
            <a:schemeClr val="bg1"/>
          </a:solidFill>
        </p:spPr>
        <p:txBody>
          <a:bodyPr wrap="square" rtlCol="0">
            <a:spAutoFit/>
          </a:bodyPr>
          <a:lstStyle/>
          <a:p>
            <a:pPr algn="ctr"/>
            <a:r>
              <a:rPr lang="en-NZ" sz="800" dirty="0">
                <a:solidFill>
                  <a:schemeClr val="tx2"/>
                </a:solidFill>
              </a:rPr>
              <a:t>Waka Ama Average = 68%</a:t>
            </a:r>
          </a:p>
        </p:txBody>
      </p:sp>
      <p:sp>
        <p:nvSpPr>
          <p:cNvPr id="26" name="TextBox 25"/>
          <p:cNvSpPr txBox="1"/>
          <p:nvPr/>
        </p:nvSpPr>
        <p:spPr>
          <a:xfrm rot="16200000">
            <a:off x="2104408" y="3480029"/>
            <a:ext cx="3535156" cy="215444"/>
          </a:xfrm>
          <a:prstGeom prst="rect">
            <a:avLst/>
          </a:prstGeom>
          <a:noFill/>
        </p:spPr>
        <p:txBody>
          <a:bodyPr wrap="square" rtlCol="0">
            <a:spAutoFit/>
          </a:bodyPr>
          <a:lstStyle/>
          <a:p>
            <a:pPr algn="ctr"/>
            <a:r>
              <a:rPr lang="en-NZ" sz="800" b="1" dirty="0">
                <a:solidFill>
                  <a:schemeClr val="tx2"/>
                </a:solidFill>
              </a:rPr>
              <a:t>IMPORTANCE OF DRIVER ON NPS </a:t>
            </a:r>
          </a:p>
        </p:txBody>
      </p:sp>
      <p:cxnSp>
        <p:nvCxnSpPr>
          <p:cNvPr id="28" name="Straight Arrow Connector 27"/>
          <p:cNvCxnSpPr/>
          <p:nvPr/>
        </p:nvCxnSpPr>
        <p:spPr>
          <a:xfrm flipV="1">
            <a:off x="4026433" y="1249856"/>
            <a:ext cx="16778" cy="4428000"/>
          </a:xfrm>
          <a:prstGeom prst="straightConnector1">
            <a:avLst/>
          </a:prstGeom>
          <a:ln w="19050">
            <a:solidFill>
              <a:schemeClr val="tx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015848" y="5685386"/>
            <a:ext cx="7146932" cy="0"/>
          </a:xfrm>
          <a:prstGeom prst="straightConnector1">
            <a:avLst/>
          </a:prstGeom>
          <a:ln w="19050">
            <a:solidFill>
              <a:schemeClr val="tx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487122" y="5704287"/>
            <a:ext cx="5944662" cy="214785"/>
          </a:xfrm>
          <a:prstGeom prst="rect">
            <a:avLst/>
          </a:prstGeom>
          <a:solidFill>
            <a:schemeClr val="bg1"/>
          </a:solidFill>
        </p:spPr>
        <p:txBody>
          <a:bodyPr wrap="square" rtlCol="0">
            <a:spAutoFit/>
          </a:bodyPr>
          <a:lstStyle/>
          <a:p>
            <a:pPr algn="ctr"/>
            <a:r>
              <a:rPr lang="en-NZ" sz="800" b="1" dirty="0">
                <a:solidFill>
                  <a:schemeClr val="tx2"/>
                </a:solidFill>
              </a:rPr>
              <a:t>SATISFACTION (% VERY SATISIFED AND EXTREMELY SATISFIED)</a:t>
            </a:r>
          </a:p>
        </p:txBody>
      </p:sp>
      <p:sp>
        <p:nvSpPr>
          <p:cNvPr id="31" name="TextBox 30"/>
          <p:cNvSpPr txBox="1"/>
          <p:nvPr/>
        </p:nvSpPr>
        <p:spPr>
          <a:xfrm>
            <a:off x="3984679" y="5655250"/>
            <a:ext cx="364716" cy="214785"/>
          </a:xfrm>
          <a:prstGeom prst="rect">
            <a:avLst/>
          </a:prstGeom>
          <a:noFill/>
        </p:spPr>
        <p:txBody>
          <a:bodyPr wrap="square" rtlCol="0">
            <a:spAutoFit/>
          </a:bodyPr>
          <a:lstStyle/>
          <a:p>
            <a:r>
              <a:rPr lang="en-NZ" sz="800" dirty="0">
                <a:solidFill>
                  <a:schemeClr val="tx2"/>
                </a:solidFill>
              </a:rPr>
              <a:t>45%</a:t>
            </a:r>
          </a:p>
        </p:txBody>
      </p:sp>
      <p:sp>
        <p:nvSpPr>
          <p:cNvPr id="32" name="TextBox 31"/>
          <p:cNvSpPr txBox="1"/>
          <p:nvPr/>
        </p:nvSpPr>
        <p:spPr>
          <a:xfrm>
            <a:off x="10814692" y="5655249"/>
            <a:ext cx="364716" cy="214785"/>
          </a:xfrm>
          <a:prstGeom prst="rect">
            <a:avLst/>
          </a:prstGeom>
          <a:noFill/>
        </p:spPr>
        <p:txBody>
          <a:bodyPr wrap="square" rtlCol="0">
            <a:spAutoFit/>
          </a:bodyPr>
          <a:lstStyle/>
          <a:p>
            <a:r>
              <a:rPr lang="en-NZ" sz="800" dirty="0">
                <a:solidFill>
                  <a:schemeClr val="tx2"/>
                </a:solidFill>
              </a:rPr>
              <a:t>90%</a:t>
            </a:r>
          </a:p>
        </p:txBody>
      </p:sp>
      <p:sp>
        <p:nvSpPr>
          <p:cNvPr id="33" name="TextBox 32"/>
          <p:cNvSpPr txBox="1"/>
          <p:nvPr/>
        </p:nvSpPr>
        <p:spPr>
          <a:xfrm>
            <a:off x="3536477" y="1347109"/>
            <a:ext cx="448202" cy="215444"/>
          </a:xfrm>
          <a:prstGeom prst="rect">
            <a:avLst/>
          </a:prstGeom>
          <a:noFill/>
        </p:spPr>
        <p:txBody>
          <a:bodyPr wrap="square" rtlCol="0">
            <a:spAutoFit/>
          </a:bodyPr>
          <a:lstStyle/>
          <a:p>
            <a:pPr algn="r"/>
            <a:r>
              <a:rPr lang="en-NZ" sz="800" dirty="0">
                <a:solidFill>
                  <a:schemeClr val="tx2"/>
                </a:solidFill>
              </a:rPr>
              <a:t>High</a:t>
            </a:r>
          </a:p>
        </p:txBody>
      </p:sp>
      <p:sp>
        <p:nvSpPr>
          <p:cNvPr id="34" name="TextBox 33"/>
          <p:cNvSpPr txBox="1"/>
          <p:nvPr/>
        </p:nvSpPr>
        <p:spPr>
          <a:xfrm>
            <a:off x="3673481" y="5337660"/>
            <a:ext cx="352952" cy="215444"/>
          </a:xfrm>
          <a:prstGeom prst="rect">
            <a:avLst/>
          </a:prstGeom>
          <a:noFill/>
        </p:spPr>
        <p:txBody>
          <a:bodyPr wrap="square" rtlCol="0">
            <a:spAutoFit/>
          </a:bodyPr>
          <a:lstStyle/>
          <a:p>
            <a:pPr algn="r"/>
            <a:r>
              <a:rPr lang="en-NZ" sz="800" dirty="0">
                <a:solidFill>
                  <a:schemeClr val="tx2"/>
                </a:solidFill>
              </a:rPr>
              <a:t>Low</a:t>
            </a:r>
          </a:p>
        </p:txBody>
      </p:sp>
      <p:sp>
        <p:nvSpPr>
          <p:cNvPr id="35" name="TextBox 34"/>
          <p:cNvSpPr txBox="1"/>
          <p:nvPr/>
        </p:nvSpPr>
        <p:spPr>
          <a:xfrm>
            <a:off x="6981429" y="964423"/>
            <a:ext cx="1032700" cy="338554"/>
          </a:xfrm>
          <a:prstGeom prst="rect">
            <a:avLst/>
          </a:prstGeom>
          <a:noFill/>
          <a:ln>
            <a:solidFill>
              <a:schemeClr val="accent2"/>
            </a:solidFill>
          </a:ln>
        </p:spPr>
        <p:txBody>
          <a:bodyPr wrap="square" rtlCol="0">
            <a:spAutoFit/>
          </a:bodyPr>
          <a:lstStyle/>
          <a:p>
            <a:pPr algn="ctr"/>
            <a:r>
              <a:rPr lang="en-NZ" sz="800" dirty="0">
                <a:latin typeface="Barlow"/>
              </a:rPr>
              <a:t>All Sports 2019/20 average= 67%</a:t>
            </a:r>
          </a:p>
        </p:txBody>
      </p:sp>
      <p:cxnSp>
        <p:nvCxnSpPr>
          <p:cNvPr id="36" name="Straight Arrow Connector 35"/>
          <p:cNvCxnSpPr/>
          <p:nvPr/>
        </p:nvCxnSpPr>
        <p:spPr>
          <a:xfrm>
            <a:off x="7521632" y="1302977"/>
            <a:ext cx="0" cy="105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57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7537" y="143649"/>
            <a:ext cx="9934669" cy="642498"/>
          </a:xfrm>
        </p:spPr>
        <p:txBody>
          <a:bodyPr>
            <a:normAutofit/>
          </a:bodyPr>
          <a:lstStyle/>
          <a:p>
            <a:pPr algn="l"/>
            <a:r>
              <a:rPr lang="en-NZ" sz="2800" dirty="0">
                <a:solidFill>
                  <a:schemeClr val="accent6"/>
                </a:solidFill>
              </a:rPr>
              <a:t>Contents</a:t>
            </a:r>
          </a:p>
        </p:txBody>
      </p:sp>
      <p:sp>
        <p:nvSpPr>
          <p:cNvPr id="5" name="Subtitle 4"/>
          <p:cNvSpPr>
            <a:spLocks noGrp="1"/>
          </p:cNvSpPr>
          <p:nvPr>
            <p:ph type="subTitle" idx="1"/>
          </p:nvPr>
        </p:nvSpPr>
        <p:spPr>
          <a:xfrm>
            <a:off x="733330" y="949235"/>
            <a:ext cx="8809022" cy="5329646"/>
          </a:xfrm>
        </p:spPr>
        <p:txBody>
          <a:bodyPr>
            <a:normAutofit fontScale="77500" lnSpcReduction="20000"/>
          </a:bodyPr>
          <a:lstStyle/>
          <a:p>
            <a:pPr algn="l">
              <a:lnSpc>
                <a:spcPct val="120000"/>
              </a:lnSpc>
            </a:pPr>
            <a:r>
              <a:rPr lang="en-NZ" sz="2300" dirty="0">
                <a:solidFill>
                  <a:srgbClr val="9C132A"/>
                </a:solidFill>
              </a:rPr>
              <a:t>Introduction								3</a:t>
            </a:r>
          </a:p>
          <a:p>
            <a:pPr algn="l">
              <a:lnSpc>
                <a:spcPct val="120000"/>
              </a:lnSpc>
            </a:pPr>
            <a:r>
              <a:rPr lang="en-NZ" sz="2300" dirty="0">
                <a:solidFill>
                  <a:srgbClr val="9C132A"/>
                </a:solidFill>
              </a:rPr>
              <a:t>Executive summary							5</a:t>
            </a:r>
          </a:p>
          <a:p>
            <a:pPr algn="l">
              <a:lnSpc>
                <a:spcPct val="120000"/>
              </a:lnSpc>
            </a:pPr>
            <a:r>
              <a:rPr lang="en-NZ" sz="2300" dirty="0">
                <a:solidFill>
                  <a:srgbClr val="9C132A"/>
                </a:solidFill>
              </a:rPr>
              <a:t>Key results								7</a:t>
            </a:r>
          </a:p>
          <a:p>
            <a:pPr lvl="1" algn="l">
              <a:lnSpc>
                <a:spcPct val="120000"/>
              </a:lnSpc>
            </a:pPr>
            <a:r>
              <a:rPr lang="en-NZ" sz="1600" b="0" dirty="0">
                <a:solidFill>
                  <a:schemeClr val="tx1">
                    <a:lumMod val="50000"/>
                    <a:lumOff val="50000"/>
                  </a:schemeClr>
                </a:solidFill>
              </a:rPr>
              <a:t>Key metric results								8</a:t>
            </a:r>
          </a:p>
          <a:p>
            <a:pPr lvl="1" algn="l">
              <a:lnSpc>
                <a:spcPct val="120000"/>
              </a:lnSpc>
            </a:pPr>
            <a:r>
              <a:rPr lang="en-NZ" sz="1600" b="0" dirty="0">
                <a:solidFill>
                  <a:schemeClr val="tx1">
                    <a:lumMod val="50000"/>
                    <a:lumOff val="50000"/>
                  </a:schemeClr>
                </a:solidFill>
              </a:rPr>
              <a:t>Main findings								9</a:t>
            </a:r>
          </a:p>
          <a:p>
            <a:pPr lvl="1" algn="l">
              <a:lnSpc>
                <a:spcPct val="120000"/>
              </a:lnSpc>
            </a:pPr>
            <a:r>
              <a:rPr lang="en-NZ" sz="1600" b="0" dirty="0">
                <a:solidFill>
                  <a:schemeClr val="tx1">
                    <a:lumMod val="50000"/>
                    <a:lumOff val="50000"/>
                  </a:schemeClr>
                </a:solidFill>
              </a:rPr>
              <a:t>What is causing these ratings							18</a:t>
            </a:r>
          </a:p>
          <a:p>
            <a:pPr algn="l">
              <a:lnSpc>
                <a:spcPct val="120000"/>
              </a:lnSpc>
            </a:pPr>
            <a:r>
              <a:rPr lang="en-NZ" sz="2300" dirty="0">
                <a:solidFill>
                  <a:srgbClr val="9C132A"/>
                </a:solidFill>
              </a:rPr>
              <a:t>Other results								25</a:t>
            </a:r>
          </a:p>
          <a:p>
            <a:pPr lvl="1" algn="l">
              <a:lnSpc>
                <a:spcPct val="120000"/>
              </a:lnSpc>
            </a:pPr>
            <a:r>
              <a:rPr lang="en-NZ" sz="1600" b="0" dirty="0">
                <a:solidFill>
                  <a:schemeClr val="bg1">
                    <a:lumMod val="50000"/>
                  </a:schemeClr>
                </a:solidFill>
              </a:rPr>
              <a:t>Demographic differences							26</a:t>
            </a:r>
          </a:p>
          <a:p>
            <a:pPr lvl="1" algn="l">
              <a:lnSpc>
                <a:spcPct val="120000"/>
              </a:lnSpc>
            </a:pPr>
            <a:r>
              <a:rPr lang="en-NZ" sz="1600" b="0" dirty="0">
                <a:solidFill>
                  <a:schemeClr val="tx1">
                    <a:lumMod val="50000"/>
                    <a:lumOff val="50000"/>
                  </a:schemeClr>
                </a:solidFill>
              </a:rPr>
              <a:t>The joining process								33</a:t>
            </a:r>
          </a:p>
          <a:p>
            <a:pPr lvl="1" algn="l">
              <a:lnSpc>
                <a:spcPct val="120000"/>
              </a:lnSpc>
            </a:pPr>
            <a:r>
              <a:rPr lang="en-NZ" sz="1600" b="0" dirty="0">
                <a:solidFill>
                  <a:schemeClr val="tx1">
                    <a:lumMod val="50000"/>
                    <a:lumOff val="50000"/>
                  </a:schemeClr>
                </a:solidFill>
              </a:rPr>
              <a:t>Inappropriate behaviour and club environment						36</a:t>
            </a:r>
          </a:p>
          <a:p>
            <a:pPr lvl="1" algn="l">
              <a:lnSpc>
                <a:spcPct val="120000"/>
              </a:lnSpc>
            </a:pPr>
            <a:r>
              <a:rPr lang="en-NZ" sz="1600" b="0" dirty="0">
                <a:solidFill>
                  <a:schemeClr val="tx1">
                    <a:lumMod val="50000"/>
                    <a:lumOff val="50000"/>
                  </a:schemeClr>
                </a:solidFill>
              </a:rPr>
              <a:t>Injuries 								41</a:t>
            </a:r>
          </a:p>
          <a:p>
            <a:pPr lvl="1" algn="l">
              <a:lnSpc>
                <a:spcPct val="120000"/>
              </a:lnSpc>
            </a:pPr>
            <a:r>
              <a:rPr lang="en-NZ" sz="1600" b="0" dirty="0">
                <a:solidFill>
                  <a:schemeClr val="tx1">
                    <a:lumMod val="50000"/>
                    <a:lumOff val="50000"/>
                  </a:schemeClr>
                </a:solidFill>
              </a:rPr>
              <a:t>Association differences							43</a:t>
            </a:r>
            <a:endParaRPr lang="en-NZ" dirty="0">
              <a:solidFill>
                <a:srgbClr val="9C132A"/>
              </a:solidFill>
            </a:endParaRPr>
          </a:p>
          <a:p>
            <a:pPr algn="l">
              <a:lnSpc>
                <a:spcPct val="120000"/>
              </a:lnSpc>
            </a:pPr>
            <a:r>
              <a:rPr lang="en-NZ" sz="2300" dirty="0">
                <a:solidFill>
                  <a:srgbClr val="9C132A"/>
                </a:solidFill>
              </a:rPr>
              <a:t>Sample profile								53</a:t>
            </a:r>
          </a:p>
          <a:p>
            <a:pPr algn="l">
              <a:lnSpc>
                <a:spcPct val="120000"/>
              </a:lnSpc>
            </a:pPr>
            <a:r>
              <a:rPr lang="en-NZ" sz="2300" dirty="0">
                <a:solidFill>
                  <a:srgbClr val="9C132A"/>
                </a:solidFill>
              </a:rPr>
              <a:t>Appendices								61</a:t>
            </a:r>
          </a:p>
          <a:p>
            <a:pPr algn="l">
              <a:lnSpc>
                <a:spcPct val="120000"/>
              </a:lnSpc>
            </a:pPr>
            <a:r>
              <a:rPr lang="en-NZ" sz="2300" dirty="0">
                <a:solidFill>
                  <a:srgbClr val="9C132A"/>
                </a:solidFill>
              </a:rPr>
              <a:t>Background, objectives and approach 					70</a:t>
            </a:r>
          </a:p>
        </p:txBody>
      </p:sp>
      <p:cxnSp>
        <p:nvCxnSpPr>
          <p:cNvPr id="7" name="Straight Connector 6"/>
          <p:cNvCxnSpPr/>
          <p:nvPr/>
        </p:nvCxnSpPr>
        <p:spPr>
          <a:xfrm flipV="1">
            <a:off x="837445" y="2878822"/>
            <a:ext cx="8600792"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7445" y="5296089"/>
            <a:ext cx="860079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37445" y="4903899"/>
            <a:ext cx="8600792"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37445" y="1762645"/>
            <a:ext cx="8600792"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7445" y="1323319"/>
            <a:ext cx="8600792"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37445" y="4501761"/>
            <a:ext cx="8600792"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901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
          <p:cNvSpPr txBox="1">
            <a:spLocks/>
          </p:cNvSpPr>
          <p:nvPr/>
        </p:nvSpPr>
        <p:spPr>
          <a:xfrm>
            <a:off x="340983" y="88433"/>
            <a:ext cx="10478193" cy="84865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chemeClr val="tx2"/>
                </a:solidFill>
              </a:rPr>
              <a:t>Satisfaction with elements of club experience (1/2)</a:t>
            </a:r>
          </a:p>
        </p:txBody>
      </p:sp>
      <p:sp>
        <p:nvSpPr>
          <p:cNvPr id="49" name="Rectangle 48">
            <a:extLst>
              <a:ext uri="{FF2B5EF4-FFF2-40B4-BE49-F238E27FC236}">
                <a16:creationId xmlns:a16="http://schemas.microsoft.com/office/drawing/2014/main" id="{725D9EAB-0B9D-4647-B21C-0B225E4BF7B7}"/>
              </a:ext>
            </a:extLst>
          </p:cNvPr>
          <p:cNvSpPr/>
          <p:nvPr/>
        </p:nvSpPr>
        <p:spPr>
          <a:xfrm>
            <a:off x="354034" y="674681"/>
            <a:ext cx="11210436" cy="738664"/>
          </a:xfrm>
          <a:prstGeom prst="rect">
            <a:avLst/>
          </a:prstGeom>
        </p:spPr>
        <p:txBody>
          <a:bodyPr wrap="square">
            <a:spAutoFit/>
          </a:bodyPr>
          <a:lstStyle/>
          <a:p>
            <a:r>
              <a:rPr lang="en-NZ" sz="1400" dirty="0">
                <a:solidFill>
                  <a:schemeClr val="tx1">
                    <a:lumMod val="65000"/>
                    <a:lumOff val="35000"/>
                  </a:schemeClr>
                </a:solidFill>
                <a:latin typeface="Barlow"/>
              </a:rPr>
              <a:t>Compared with the All Sports 2019/20 average, Waka Ama respondents are significantly more satisfied with </a:t>
            </a:r>
            <a:r>
              <a:rPr lang="en-NZ" sz="1400" i="1" dirty="0">
                <a:solidFill>
                  <a:schemeClr val="tx1">
                    <a:lumMod val="65000"/>
                    <a:lumOff val="35000"/>
                  </a:schemeClr>
                </a:solidFill>
                <a:latin typeface="Barlow"/>
              </a:rPr>
              <a:t>the social environment at the club </a:t>
            </a:r>
            <a:r>
              <a:rPr lang="en-NZ" sz="1400" dirty="0">
                <a:solidFill>
                  <a:schemeClr val="tx1">
                    <a:lumMod val="65000"/>
                    <a:lumOff val="35000"/>
                  </a:schemeClr>
                </a:solidFill>
                <a:latin typeface="Barlow"/>
              </a:rPr>
              <a:t>(72% vs. 68%) and </a:t>
            </a:r>
            <a:r>
              <a:rPr lang="en-NZ" sz="1400" i="1" dirty="0">
                <a:solidFill>
                  <a:schemeClr val="tx1">
                    <a:lumMod val="65000"/>
                    <a:lumOff val="35000"/>
                  </a:schemeClr>
                </a:solidFill>
                <a:latin typeface="Barlow"/>
              </a:rPr>
              <a:t>having qualified/ experienced officials when I compete </a:t>
            </a:r>
            <a:r>
              <a:rPr lang="en-NZ" sz="1400" dirty="0">
                <a:solidFill>
                  <a:schemeClr val="tx1">
                    <a:lumMod val="65000"/>
                    <a:lumOff val="35000"/>
                  </a:schemeClr>
                </a:solidFill>
                <a:latin typeface="Barlow"/>
              </a:rPr>
              <a:t>(67% vs 55%).  There are no significant changes in satisfaction vs 2018 results.</a:t>
            </a:r>
          </a:p>
        </p:txBody>
      </p:sp>
      <p:sp>
        <p:nvSpPr>
          <p:cNvPr id="37" name="Text Placeholder 4"/>
          <p:cNvSpPr txBox="1">
            <a:spLocks/>
          </p:cNvSpPr>
          <p:nvPr/>
        </p:nvSpPr>
        <p:spPr bwMode="auto">
          <a:xfrm>
            <a:off x="10079882" y="1410477"/>
            <a:ext cx="1478589" cy="2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b" anchorCtr="0" compatLnSpc="1">
            <a:prstTxWarp prst="textNoShape">
              <a:avLst/>
            </a:prstTxWarp>
          </a:bodyPr>
          <a:lstStyle>
            <a:lvl1pPr marL="0" indent="0" algn="l" defTabSz="457200" rtl="0" eaLnBrk="1" fontAlgn="base" hangingPunct="1">
              <a:spcBef>
                <a:spcPts val="0"/>
              </a:spcBef>
              <a:spcAft>
                <a:spcPct val="0"/>
              </a:spcAft>
              <a:buClr>
                <a:schemeClr val="tx2"/>
              </a:buClr>
              <a:buFont typeface="Arial" charset="0"/>
              <a:buNone/>
              <a:defRPr sz="1800" b="0" kern="1200" baseline="0">
                <a:solidFill>
                  <a:schemeClr val="tx2"/>
                </a:solidFill>
                <a:latin typeface="+mn-lt"/>
                <a:ea typeface="ＭＳ Ｐゴシック" charset="0"/>
                <a:cs typeface="ＭＳ Ｐゴシック" charset="0"/>
              </a:defRPr>
            </a:lvl1pPr>
            <a:lvl2pPr marL="457200" indent="0" algn="l" defTabSz="569913" rtl="0" eaLnBrk="1" fontAlgn="base" hangingPunct="1">
              <a:spcBef>
                <a:spcPts val="800"/>
              </a:spcBef>
              <a:spcAft>
                <a:spcPct val="0"/>
              </a:spcAft>
              <a:buClr>
                <a:schemeClr val="tx2"/>
              </a:buClr>
              <a:buFont typeface="Arial" charset="0"/>
              <a:buNone/>
              <a:defRPr sz="2000" b="1" kern="1200">
                <a:solidFill>
                  <a:schemeClr val="tx2"/>
                </a:solidFill>
                <a:latin typeface="+mn-lt"/>
                <a:ea typeface="ＭＳ Ｐゴシック" charset="0"/>
                <a:cs typeface="+mn-cs"/>
              </a:defRPr>
            </a:lvl2pPr>
            <a:lvl3pPr marL="914400" indent="0" algn="l" defTabSz="457200" rtl="0" eaLnBrk="1" fontAlgn="base" hangingPunct="1">
              <a:spcBef>
                <a:spcPts val="700"/>
              </a:spcBef>
              <a:spcAft>
                <a:spcPct val="0"/>
              </a:spcAft>
              <a:buClr>
                <a:schemeClr val="tx2"/>
              </a:buClr>
              <a:buFont typeface="Arial" charset="0"/>
              <a:buNone/>
              <a:defRPr sz="1800" b="1" kern="1200">
                <a:solidFill>
                  <a:schemeClr val="tx2"/>
                </a:solidFill>
                <a:latin typeface="+mn-lt"/>
                <a:ea typeface="ＭＳ Ｐゴシック" charset="0"/>
                <a:cs typeface="+mn-cs"/>
              </a:defRPr>
            </a:lvl3pPr>
            <a:lvl4pPr marL="1371600" indent="0" algn="l" defTabSz="211138"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4pPr>
            <a:lvl5pPr marL="1828800" indent="0" algn="l" defTabSz="457200"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buClr>
                <a:srgbClr val="000000"/>
              </a:buClr>
            </a:pPr>
            <a:r>
              <a:rPr lang="en-US" sz="900" b="1" dirty="0">
                <a:latin typeface="Barlow"/>
                <a:cs typeface="Calibri" panose="020F0502020204030204" pitchFamily="34" charset="0"/>
              </a:rPr>
              <a:t>% More than satisfied</a:t>
            </a:r>
          </a:p>
        </p:txBody>
      </p:sp>
      <p:graphicFrame>
        <p:nvGraphicFramePr>
          <p:cNvPr id="42" name="Chart 41"/>
          <p:cNvGraphicFramePr/>
          <p:nvPr>
            <p:extLst>
              <p:ext uri="{D42A27DB-BD31-4B8C-83A1-F6EECF244321}">
                <p14:modId xmlns:p14="http://schemas.microsoft.com/office/powerpoint/2010/main" val="3170842116"/>
              </p:ext>
            </p:extLst>
          </p:nvPr>
        </p:nvGraphicFramePr>
        <p:xfrm>
          <a:off x="1435570" y="1933574"/>
          <a:ext cx="8644312" cy="41892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92387787"/>
              </p:ext>
            </p:extLst>
          </p:nvPr>
        </p:nvGraphicFramePr>
        <p:xfrm>
          <a:off x="430396" y="1847849"/>
          <a:ext cx="758274" cy="4137540"/>
        </p:xfrm>
        <a:graphic>
          <a:graphicData uri="http://schemas.openxmlformats.org/drawingml/2006/table">
            <a:tbl>
              <a:tblPr>
                <a:tableStyleId>{5C22544A-7EE6-4342-B048-85BDC9FD1C3A}</a:tableStyleId>
              </a:tblPr>
              <a:tblGrid>
                <a:gridCol w="758274">
                  <a:extLst>
                    <a:ext uri="{9D8B030D-6E8A-4147-A177-3AD203B41FA5}">
                      <a16:colId xmlns:a16="http://schemas.microsoft.com/office/drawing/2014/main" val="20000"/>
                    </a:ext>
                  </a:extLst>
                </a:gridCol>
              </a:tblGrid>
              <a:tr h="41699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000" b="0" dirty="0">
                          <a:latin typeface="Barlow"/>
                          <a:cs typeface="Calibri" panose="020F0502020204030204" pitchFamily="34" charset="0"/>
                        </a:rPr>
                        <a:t>Rank</a:t>
                      </a:r>
                      <a:r>
                        <a:rPr lang="en-NZ" sz="1000" b="0" baseline="0" dirty="0">
                          <a:latin typeface="Barlow"/>
                          <a:cs typeface="Calibri" panose="020F0502020204030204" pitchFamily="34" charset="0"/>
                        </a:rPr>
                        <a:t> </a:t>
                      </a:r>
                      <a:r>
                        <a:rPr lang="en-NZ" sz="1000" b="0" dirty="0">
                          <a:latin typeface="Barlow"/>
                          <a:cs typeface="Calibri" panose="020F0502020204030204" pitchFamily="34" charset="0"/>
                        </a:rPr>
                        <a:t>of importance</a:t>
                      </a:r>
                    </a:p>
                  </a:txBody>
                  <a:tcPr marL="9525" marR="9525" marT="9525" marB="0" anchor="ctr">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94686780"/>
                  </a:ext>
                </a:extLst>
              </a:tr>
              <a:tr h="372055">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7</a:t>
                      </a:r>
                    </a:p>
                  </a:txBody>
                  <a:tcPr marL="7620" marR="7620" marT="7620" marB="0" anchor="ctr">
                    <a:lnT w="12700"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10000"/>
                  </a:ext>
                </a:extLst>
              </a:tr>
              <a:tr h="372055">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6</a:t>
                      </a:r>
                    </a:p>
                  </a:txBody>
                  <a:tcPr marL="7620" marR="7620" marT="7620" marB="0" anchor="ctr">
                    <a:noFill/>
                  </a:tcPr>
                </a:tc>
                <a:extLst>
                  <a:ext uri="{0D108BD9-81ED-4DB2-BD59-A6C34878D82A}">
                    <a16:rowId xmlns:a16="http://schemas.microsoft.com/office/drawing/2014/main" val="10003"/>
                  </a:ext>
                </a:extLst>
              </a:tr>
              <a:tr h="372055">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2</a:t>
                      </a:r>
                    </a:p>
                  </a:txBody>
                  <a:tcPr marL="7620" marR="7620" marT="7620" marB="0" anchor="ctr">
                    <a:noFill/>
                  </a:tcPr>
                </a:tc>
                <a:extLst>
                  <a:ext uri="{0D108BD9-81ED-4DB2-BD59-A6C34878D82A}">
                    <a16:rowId xmlns:a16="http://schemas.microsoft.com/office/drawing/2014/main" val="10004"/>
                  </a:ext>
                </a:extLst>
              </a:tr>
              <a:tr h="372055">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10</a:t>
                      </a:r>
                    </a:p>
                  </a:txBody>
                  <a:tcPr marL="7620" marR="7620" marT="7620" marB="0" anchor="ctr">
                    <a:noFill/>
                  </a:tcPr>
                </a:tc>
                <a:extLst>
                  <a:ext uri="{0D108BD9-81ED-4DB2-BD59-A6C34878D82A}">
                    <a16:rowId xmlns:a16="http://schemas.microsoft.com/office/drawing/2014/main" val="10005"/>
                  </a:ext>
                </a:extLst>
              </a:tr>
              <a:tr h="372055">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11</a:t>
                      </a:r>
                    </a:p>
                  </a:txBody>
                  <a:tcPr marL="7620" marR="7620" marT="7620" marB="0" anchor="ctr">
                    <a:noFill/>
                  </a:tcPr>
                </a:tc>
                <a:extLst>
                  <a:ext uri="{0D108BD9-81ED-4DB2-BD59-A6C34878D82A}">
                    <a16:rowId xmlns:a16="http://schemas.microsoft.com/office/drawing/2014/main" val="10006"/>
                  </a:ext>
                </a:extLst>
              </a:tr>
              <a:tr h="372055">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14</a:t>
                      </a:r>
                    </a:p>
                  </a:txBody>
                  <a:tcPr marL="7620" marR="7620" marT="7620" marB="0" anchor="ctr">
                    <a:noFill/>
                  </a:tcPr>
                </a:tc>
                <a:extLst>
                  <a:ext uri="{0D108BD9-81ED-4DB2-BD59-A6C34878D82A}">
                    <a16:rowId xmlns:a16="http://schemas.microsoft.com/office/drawing/2014/main" val="10007"/>
                  </a:ext>
                </a:extLst>
              </a:tr>
              <a:tr h="372055">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3</a:t>
                      </a:r>
                    </a:p>
                  </a:txBody>
                  <a:tcPr marL="7620" marR="7620" marT="7620" marB="0" anchor="ctr">
                    <a:noFill/>
                  </a:tcPr>
                </a:tc>
                <a:extLst>
                  <a:ext uri="{0D108BD9-81ED-4DB2-BD59-A6C34878D82A}">
                    <a16:rowId xmlns:a16="http://schemas.microsoft.com/office/drawing/2014/main" val="10008"/>
                  </a:ext>
                </a:extLst>
              </a:tr>
              <a:tr h="372055">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13</a:t>
                      </a:r>
                    </a:p>
                  </a:txBody>
                  <a:tcPr marL="7620" marR="7620" marT="7620" marB="0" anchor="ctr">
                    <a:noFill/>
                  </a:tcPr>
                </a:tc>
                <a:extLst>
                  <a:ext uri="{0D108BD9-81ED-4DB2-BD59-A6C34878D82A}">
                    <a16:rowId xmlns:a16="http://schemas.microsoft.com/office/drawing/2014/main" val="10001"/>
                  </a:ext>
                </a:extLst>
              </a:tr>
              <a:tr h="372055">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16</a:t>
                      </a:r>
                    </a:p>
                  </a:txBody>
                  <a:tcPr marL="7620" marR="7620" marT="7620" marB="0" anchor="ctr">
                    <a:noFill/>
                  </a:tcPr>
                </a:tc>
                <a:extLst>
                  <a:ext uri="{0D108BD9-81ED-4DB2-BD59-A6C34878D82A}">
                    <a16:rowId xmlns:a16="http://schemas.microsoft.com/office/drawing/2014/main" val="10002"/>
                  </a:ext>
                </a:extLst>
              </a:tr>
              <a:tr h="372055">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12</a:t>
                      </a:r>
                    </a:p>
                  </a:txBody>
                  <a:tcPr marL="7620" marR="7620" marT="7620" marB="0" anchor="ctr">
                    <a:noFill/>
                  </a:tcPr>
                </a:tc>
                <a:extLst>
                  <a:ext uri="{0D108BD9-81ED-4DB2-BD59-A6C34878D82A}">
                    <a16:rowId xmlns:a16="http://schemas.microsoft.com/office/drawing/2014/main" val="147372203"/>
                  </a:ext>
                </a:extLst>
              </a:tr>
            </a:tbl>
          </a:graphicData>
        </a:graphic>
      </p:graphicFrame>
      <p:pic>
        <p:nvPicPr>
          <p:cNvPr id="2" name="Picture 1"/>
          <p:cNvPicPr>
            <a:picLocks noChangeAspect="1"/>
          </p:cNvPicPr>
          <p:nvPr/>
        </p:nvPicPr>
        <p:blipFill>
          <a:blip r:embed="rId3"/>
          <a:stretch>
            <a:fillRect/>
          </a:stretch>
        </p:blipFill>
        <p:spPr>
          <a:xfrm>
            <a:off x="4612532" y="6003748"/>
            <a:ext cx="4591050" cy="238125"/>
          </a:xfrm>
          <a:prstGeom prst="rect">
            <a:avLst/>
          </a:prstGeom>
        </p:spPr>
      </p:pic>
      <p:graphicFrame>
        <p:nvGraphicFramePr>
          <p:cNvPr id="21" name="Table 20"/>
          <p:cNvGraphicFramePr>
            <a:graphicFrameLocks noGrp="1"/>
          </p:cNvGraphicFramePr>
          <p:nvPr>
            <p:extLst>
              <p:ext uri="{D42A27DB-BD31-4B8C-83A1-F6EECF244321}">
                <p14:modId xmlns:p14="http://schemas.microsoft.com/office/powerpoint/2010/main" val="1258637421"/>
              </p:ext>
            </p:extLst>
          </p:nvPr>
        </p:nvGraphicFramePr>
        <p:xfrm>
          <a:off x="9574307" y="1633627"/>
          <a:ext cx="2122394" cy="4392513"/>
        </p:xfrm>
        <a:graphic>
          <a:graphicData uri="http://schemas.openxmlformats.org/drawingml/2006/table">
            <a:tbl>
              <a:tblPr>
                <a:tableStyleId>{5C22544A-7EE6-4342-B048-85BDC9FD1C3A}</a:tableStyleId>
              </a:tblPr>
              <a:tblGrid>
                <a:gridCol w="788832">
                  <a:extLst>
                    <a:ext uri="{9D8B030D-6E8A-4147-A177-3AD203B41FA5}">
                      <a16:colId xmlns:a16="http://schemas.microsoft.com/office/drawing/2014/main" val="20000"/>
                    </a:ext>
                  </a:extLst>
                </a:gridCol>
                <a:gridCol w="789707">
                  <a:extLst>
                    <a:ext uri="{9D8B030D-6E8A-4147-A177-3AD203B41FA5}">
                      <a16:colId xmlns:a16="http://schemas.microsoft.com/office/drawing/2014/main" val="20001"/>
                    </a:ext>
                  </a:extLst>
                </a:gridCol>
                <a:gridCol w="543855">
                  <a:extLst>
                    <a:ext uri="{9D8B030D-6E8A-4147-A177-3AD203B41FA5}">
                      <a16:colId xmlns:a16="http://schemas.microsoft.com/office/drawing/2014/main" val="20004"/>
                    </a:ext>
                  </a:extLst>
                </a:gridCol>
              </a:tblGrid>
              <a:tr h="605793">
                <a:tc>
                  <a:txBody>
                    <a:bodyPr/>
                    <a:lstStyle/>
                    <a:p>
                      <a:pPr algn="ctr"/>
                      <a:r>
                        <a:rPr lang="en-NZ" sz="1000" b="1" dirty="0">
                          <a:solidFill>
                            <a:schemeClr val="tx2"/>
                          </a:solidFill>
                          <a:latin typeface="Barlow"/>
                          <a:cs typeface="Calibri" panose="020F0502020204030204" pitchFamily="34" charset="0"/>
                        </a:rPr>
                        <a:t>Total</a:t>
                      </a:r>
                    </a:p>
                    <a:p>
                      <a:pPr algn="ctr"/>
                      <a:r>
                        <a:rPr lang="en-NZ" sz="1000" b="1" dirty="0">
                          <a:solidFill>
                            <a:schemeClr val="tx2"/>
                          </a:solidFill>
                          <a:latin typeface="Barlow"/>
                          <a:cs typeface="Calibri" panose="020F0502020204030204" pitchFamily="34" charset="0"/>
                        </a:rPr>
                        <a:t>Waka Ama</a:t>
                      </a:r>
                    </a:p>
                    <a:p>
                      <a:pPr algn="ctr"/>
                      <a:r>
                        <a:rPr lang="en-NZ" sz="1000" b="1" dirty="0">
                          <a:solidFill>
                            <a:schemeClr val="tx2"/>
                          </a:solidFill>
                          <a:latin typeface="Barlow"/>
                          <a:cs typeface="Calibri" panose="020F0502020204030204" pitchFamily="34" charset="0"/>
                        </a:rPr>
                        <a:t>2020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000" b="1" dirty="0">
                          <a:solidFill>
                            <a:schemeClr val="tx1">
                              <a:lumMod val="65000"/>
                              <a:lumOff val="35000"/>
                            </a:schemeClr>
                          </a:solidFill>
                          <a:latin typeface="Barlow"/>
                          <a:cs typeface="Calibri" panose="020F0502020204030204" pitchFamily="34" charset="0"/>
                        </a:rPr>
                        <a:t>Total</a:t>
                      </a:r>
                    </a:p>
                    <a:p>
                      <a:pPr algn="ctr"/>
                      <a:r>
                        <a:rPr lang="en-NZ" sz="1000" b="1" dirty="0">
                          <a:solidFill>
                            <a:schemeClr val="tx1">
                              <a:lumMod val="65000"/>
                              <a:lumOff val="35000"/>
                            </a:schemeClr>
                          </a:solidFill>
                          <a:latin typeface="Barlow"/>
                          <a:cs typeface="Calibri" panose="020F0502020204030204" pitchFamily="34" charset="0"/>
                        </a:rPr>
                        <a:t>Waka Ama</a:t>
                      </a:r>
                    </a:p>
                    <a:p>
                      <a:pPr algn="ctr"/>
                      <a:r>
                        <a:rPr lang="en-NZ" sz="1000" b="1" dirty="0">
                          <a:solidFill>
                            <a:schemeClr val="tx1">
                              <a:lumMod val="65000"/>
                              <a:lumOff val="35000"/>
                            </a:schemeClr>
                          </a:solidFill>
                          <a:latin typeface="Barlow"/>
                          <a:cs typeface="Calibri" panose="020F0502020204030204" pitchFamily="34" charset="0"/>
                        </a:rPr>
                        <a:t>2018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000" dirty="0">
                          <a:solidFill>
                            <a:schemeClr val="tx1">
                              <a:lumMod val="65000"/>
                              <a:lumOff val="35000"/>
                            </a:schemeClr>
                          </a:solidFill>
                          <a:latin typeface="Barlow"/>
                          <a:cs typeface="Calibri" panose="020F0502020204030204" pitchFamily="34" charset="0"/>
                        </a:rPr>
                        <a:t>All Sports </a:t>
                      </a:r>
                    </a:p>
                    <a:p>
                      <a:pPr algn="ctr"/>
                      <a:r>
                        <a:rPr lang="en-NZ" sz="1000" dirty="0">
                          <a:solidFill>
                            <a:schemeClr val="tx1">
                              <a:lumMod val="65000"/>
                              <a:lumOff val="35000"/>
                            </a:schemeClr>
                          </a:solidFill>
                          <a:latin typeface="Barlow"/>
                          <a:cs typeface="Calibri" panose="020F0502020204030204" pitchFamily="34" charset="0"/>
                        </a:rPr>
                        <a:t>2019/20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78672">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ＭＳ Ｐゴシック" charset="0"/>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1" i="0" u="none" strike="noStrike" kern="1200" dirty="0">
                          <a:solidFill>
                            <a:schemeClr val="tx1">
                              <a:lumMod val="65000"/>
                              <a:lumOff val="35000"/>
                            </a:schemeClr>
                          </a:solidFill>
                          <a:effectLst/>
                          <a:latin typeface="Barlow"/>
                          <a:ea typeface="+mn-ea"/>
                          <a:cs typeface="+mn-cs"/>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ＭＳ Ｐゴシック" charset="0"/>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8672">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ＭＳ Ｐゴシック" charset="0"/>
                        </a:rPr>
                        <a:t>74%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1" i="0" u="none" strike="noStrike" kern="1200" dirty="0">
                          <a:solidFill>
                            <a:schemeClr val="tx1">
                              <a:lumMod val="65000"/>
                              <a:lumOff val="35000"/>
                            </a:schemeClr>
                          </a:solidFill>
                          <a:effectLst/>
                          <a:latin typeface="Barlow"/>
                          <a:ea typeface="+mn-ea"/>
                          <a:cs typeface="+mn-cs"/>
                        </a:rPr>
                        <a:t>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ＭＳ Ｐゴシック" charset="0"/>
                        </a:rPr>
                        <a:t>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8672">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ＭＳ Ｐゴシック" charset="0"/>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1" i="0" u="none" strike="noStrike" kern="1200" dirty="0">
                          <a:solidFill>
                            <a:schemeClr val="tx1">
                              <a:lumMod val="65000"/>
                              <a:lumOff val="35000"/>
                            </a:schemeClr>
                          </a:solidFill>
                          <a:effectLst/>
                          <a:latin typeface="Barlow"/>
                          <a:ea typeface="+mn-ea"/>
                          <a:cs typeface="+mn-cs"/>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ＭＳ Ｐゴシック" charset="0"/>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8672">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ＭＳ Ｐゴシック" charset="0"/>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1" i="0" u="none" strike="noStrike" kern="1200" dirty="0">
                          <a:solidFill>
                            <a:schemeClr val="tx1">
                              <a:lumMod val="65000"/>
                              <a:lumOff val="35000"/>
                            </a:schemeClr>
                          </a:solidFill>
                          <a:effectLst/>
                          <a:latin typeface="Barlow"/>
                          <a:ea typeface="+mn-ea"/>
                          <a:cs typeface="+mn-cs"/>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ＭＳ Ｐゴシック" charset="0"/>
                        </a:rPr>
                        <a:t>74%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8672">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ＭＳ Ｐゴシック" charset="0"/>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1" i="0" u="none" strike="noStrike" kern="1200" dirty="0">
                          <a:solidFill>
                            <a:schemeClr val="tx1">
                              <a:lumMod val="65000"/>
                              <a:lumOff val="35000"/>
                            </a:schemeClr>
                          </a:solidFill>
                          <a:effectLst/>
                          <a:latin typeface="Barlow"/>
                          <a:ea typeface="+mn-ea"/>
                          <a:cs typeface="+mn-cs"/>
                        </a:rPr>
                        <a:t>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ＭＳ Ｐゴシック" charset="0"/>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8672">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ＭＳ Ｐゴシック" charset="0"/>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1" i="0" u="none" strike="noStrike" kern="1200" dirty="0">
                          <a:solidFill>
                            <a:schemeClr val="tx1">
                              <a:lumMod val="65000"/>
                              <a:lumOff val="35000"/>
                            </a:schemeClr>
                          </a:solidFill>
                          <a:effectLst/>
                          <a:latin typeface="Barlow"/>
                          <a:ea typeface="+mn-ea"/>
                          <a:cs typeface="+mn-cs"/>
                        </a:rPr>
                        <a:t>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ＭＳ Ｐゴシック" charset="0"/>
                        </a:rPr>
                        <a:t>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8672">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ＭＳ Ｐゴシック" charset="0"/>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1" i="0" u="none" strike="noStrike" kern="1200" dirty="0">
                          <a:solidFill>
                            <a:schemeClr val="tx1">
                              <a:lumMod val="65000"/>
                              <a:lumOff val="35000"/>
                            </a:schemeClr>
                          </a:solidFill>
                          <a:effectLst/>
                          <a:latin typeface="Barlow"/>
                          <a:ea typeface="+mn-ea"/>
                          <a:cs typeface="+mn-cs"/>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ＭＳ Ｐゴシック" charset="0"/>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8672">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ＭＳ Ｐゴシック" charset="0"/>
                        </a:rPr>
                        <a:t>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1" i="0" u="none" strike="noStrike" kern="1200" dirty="0">
                          <a:solidFill>
                            <a:schemeClr val="tx1">
                              <a:lumMod val="65000"/>
                              <a:lumOff val="35000"/>
                            </a:schemeClr>
                          </a:solidFill>
                          <a:effectLst/>
                          <a:latin typeface="Barlow"/>
                          <a:ea typeface="+mn-ea"/>
                          <a:cs typeface="+mn-cs"/>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ＭＳ Ｐゴシック" charset="0"/>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8672">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ＭＳ Ｐゴシック" charset="0"/>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1" i="0" u="none" strike="noStrike" kern="1200" dirty="0">
                          <a:solidFill>
                            <a:schemeClr val="tx1">
                              <a:lumMod val="65000"/>
                              <a:lumOff val="35000"/>
                            </a:schemeClr>
                          </a:solidFill>
                          <a:effectLst/>
                          <a:latin typeface="Barlow"/>
                          <a:ea typeface="+mn-ea"/>
                          <a:cs typeface="+mn-cs"/>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ＭＳ Ｐゴシック" charset="0"/>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8672">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ＭＳ Ｐゴシック" charset="0"/>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1" i="0" u="none" strike="noStrike" kern="1200" dirty="0">
                          <a:solidFill>
                            <a:schemeClr val="tx1">
                              <a:lumMod val="65000"/>
                              <a:lumOff val="35000"/>
                            </a:schemeClr>
                          </a:solidFill>
                          <a:effectLst/>
                          <a:latin typeface="Barlow"/>
                          <a:ea typeface="+mn-ea"/>
                          <a:cs typeface="+mn-cs"/>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ＭＳ Ｐゴシック" charset="0"/>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23" name="TextBox 22"/>
          <p:cNvSpPr txBox="1"/>
          <p:nvPr/>
        </p:nvSpPr>
        <p:spPr>
          <a:xfrm>
            <a:off x="8403819" y="6286957"/>
            <a:ext cx="3160651"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a:t>
            </a:r>
            <a:r>
              <a:rPr lang="en-NZ" sz="800" dirty="0">
                <a:latin typeface="Barlow"/>
                <a:sym typeface="Wingdings 3"/>
              </a:rPr>
              <a:t>Significantly higher/lower than Total Waka Ama 2018</a:t>
            </a:r>
          </a:p>
          <a:p>
            <a:r>
              <a:rPr lang="en-NZ" sz="1400" b="1" dirty="0">
                <a:solidFill>
                  <a:srgbClr val="218535"/>
                </a:solidFill>
                <a:latin typeface="Barlow"/>
                <a:cs typeface="Arial"/>
                <a:sym typeface="Wingdings 3"/>
              </a:rPr>
              <a:t>□</a:t>
            </a:r>
            <a:r>
              <a:rPr lang="en-NZ" sz="1400" b="1" dirty="0">
                <a:solidFill>
                  <a:srgbClr val="DC0015"/>
                </a:solidFill>
                <a:latin typeface="Barlow"/>
                <a:cs typeface="Arial"/>
                <a:sym typeface="Wingdings 3"/>
              </a:rPr>
              <a:t>□ </a:t>
            </a:r>
            <a:r>
              <a:rPr lang="en-NZ" sz="800" dirty="0">
                <a:latin typeface="Barlow"/>
                <a:sym typeface="Wingdings 3"/>
              </a:rPr>
              <a:t>Significantly higher/lower than All Sports 2019/20</a:t>
            </a:r>
            <a:endParaRPr lang="en-NZ" sz="800" dirty="0">
              <a:latin typeface="Barlow"/>
            </a:endParaRPr>
          </a:p>
        </p:txBody>
      </p:sp>
      <p:sp>
        <p:nvSpPr>
          <p:cNvPr id="24" name="Rectangle 23"/>
          <p:cNvSpPr/>
          <p:nvPr/>
        </p:nvSpPr>
        <p:spPr>
          <a:xfrm>
            <a:off x="9768153" y="3829230"/>
            <a:ext cx="413811" cy="243853"/>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25" name="Rectangle 24"/>
          <p:cNvSpPr/>
          <p:nvPr/>
        </p:nvSpPr>
        <p:spPr>
          <a:xfrm>
            <a:off x="9768153" y="4961797"/>
            <a:ext cx="413811" cy="243853"/>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14" name="Footer Placeholder 5"/>
          <p:cNvSpPr txBox="1">
            <a:spLocks/>
          </p:cNvSpPr>
          <p:nvPr/>
        </p:nvSpPr>
        <p:spPr>
          <a:xfrm>
            <a:off x="444730" y="6421441"/>
            <a:ext cx="6298970" cy="315075"/>
          </a:xfrm>
          <a:prstGeom prst="rect">
            <a:avLst/>
          </a:prstGeom>
          <a:solidFill>
            <a:schemeClr val="bg1"/>
          </a:solidFill>
        </p:spPr>
        <p:txBody>
          <a:bodyPr anchor="b"/>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spcBef>
                <a:spcPts val="0"/>
              </a:spcBef>
            </a:pPr>
            <a:r>
              <a:rPr lang="en-NZ" sz="800" dirty="0">
                <a:solidFill>
                  <a:srgbClr val="000000"/>
                </a:solidFill>
                <a:latin typeface="Barlow"/>
                <a:cs typeface="Calibri" panose="020F0502020204030204" pitchFamily="34" charset="0"/>
              </a:rPr>
              <a:t>Base: </a:t>
            </a:r>
            <a:r>
              <a:rPr lang="en-US" sz="800" dirty="0">
                <a:solidFill>
                  <a:srgbClr val="000000"/>
                </a:solidFill>
                <a:latin typeface="Barlow"/>
                <a:cs typeface="Calibri" panose="020F0502020204030204" pitchFamily="34" charset="0"/>
              </a:rPr>
              <a:t>All respondents (Excluding Don't know/not applicable)</a:t>
            </a:r>
          </a:p>
          <a:p>
            <a:pPr>
              <a:spcBef>
                <a:spcPts val="0"/>
              </a:spcBef>
            </a:pPr>
            <a:r>
              <a:rPr lang="en-NZ" sz="800" dirty="0">
                <a:solidFill>
                  <a:srgbClr val="000000"/>
                </a:solidFill>
                <a:latin typeface="Barlow"/>
                <a:cs typeface="Calibri" panose="020F0502020204030204" pitchFamily="34" charset="0"/>
              </a:rPr>
              <a:t>Q10a. </a:t>
            </a:r>
            <a:r>
              <a:rPr lang="en-US" sz="800" dirty="0">
                <a:solidFill>
                  <a:srgbClr val="000000"/>
                </a:solidFill>
                <a:latin typeface="Barlow"/>
                <a:cs typeface="Calibri" panose="020F0502020204030204" pitchFamily="34" charset="0"/>
              </a:rPr>
              <a:t>How would you/ your child rate your/ their overall satisfaction with your/ their Waka Ama club on each of the following…</a:t>
            </a:r>
          </a:p>
          <a:p>
            <a:pPr>
              <a:spcBef>
                <a:spcPts val="0"/>
              </a:spcBef>
            </a:pPr>
            <a:r>
              <a:rPr lang="en-NZ" sz="800" dirty="0">
                <a:solidFill>
                  <a:srgbClr val="000000"/>
                </a:solidFill>
                <a:latin typeface="Barlow"/>
                <a:cs typeface="Calibri" panose="020F0502020204030204" pitchFamily="34" charset="0"/>
              </a:rPr>
              <a:t>Q10b.</a:t>
            </a:r>
            <a:r>
              <a:rPr lang="en-US" sz="800" dirty="0">
                <a:solidFill>
                  <a:srgbClr val="000000"/>
                </a:solidFill>
                <a:latin typeface="Barlow"/>
                <a:cs typeface="Calibri" panose="020F0502020204030204" pitchFamily="34" charset="0"/>
              </a:rPr>
              <a:t> How would you rate your/ your child's overall satisfaction with your/ their Waka Ama club on each of the following...</a:t>
            </a:r>
          </a:p>
        </p:txBody>
      </p:sp>
    </p:spTree>
    <p:extLst>
      <p:ext uri="{BB962C8B-B14F-4D97-AF65-F5344CB8AC3E}">
        <p14:creationId xmlns:p14="http://schemas.microsoft.com/office/powerpoint/2010/main" val="3620757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4"/>
          <p:cNvSpPr txBox="1">
            <a:spLocks/>
          </p:cNvSpPr>
          <p:nvPr/>
        </p:nvSpPr>
        <p:spPr bwMode="auto">
          <a:xfrm>
            <a:off x="10060832" y="1515252"/>
            <a:ext cx="1478589" cy="2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b" anchorCtr="0" compatLnSpc="1">
            <a:prstTxWarp prst="textNoShape">
              <a:avLst/>
            </a:prstTxWarp>
          </a:bodyPr>
          <a:lstStyle>
            <a:lvl1pPr marL="0" indent="0" algn="l" defTabSz="457200" rtl="0" eaLnBrk="1" fontAlgn="base" hangingPunct="1">
              <a:spcBef>
                <a:spcPts val="0"/>
              </a:spcBef>
              <a:spcAft>
                <a:spcPct val="0"/>
              </a:spcAft>
              <a:buClr>
                <a:schemeClr val="tx2"/>
              </a:buClr>
              <a:buFont typeface="Arial" charset="0"/>
              <a:buNone/>
              <a:defRPr sz="1800" b="0" kern="1200" baseline="0">
                <a:solidFill>
                  <a:schemeClr val="tx2"/>
                </a:solidFill>
                <a:latin typeface="+mn-lt"/>
                <a:ea typeface="ＭＳ Ｐゴシック" charset="0"/>
                <a:cs typeface="ＭＳ Ｐゴシック" charset="0"/>
              </a:defRPr>
            </a:lvl1pPr>
            <a:lvl2pPr marL="457200" indent="0" algn="l" defTabSz="569913" rtl="0" eaLnBrk="1" fontAlgn="base" hangingPunct="1">
              <a:spcBef>
                <a:spcPts val="800"/>
              </a:spcBef>
              <a:spcAft>
                <a:spcPct val="0"/>
              </a:spcAft>
              <a:buClr>
                <a:schemeClr val="tx2"/>
              </a:buClr>
              <a:buFont typeface="Arial" charset="0"/>
              <a:buNone/>
              <a:defRPr sz="2000" b="1" kern="1200">
                <a:solidFill>
                  <a:schemeClr val="tx2"/>
                </a:solidFill>
                <a:latin typeface="+mn-lt"/>
                <a:ea typeface="ＭＳ Ｐゴシック" charset="0"/>
                <a:cs typeface="+mn-cs"/>
              </a:defRPr>
            </a:lvl2pPr>
            <a:lvl3pPr marL="914400" indent="0" algn="l" defTabSz="457200" rtl="0" eaLnBrk="1" fontAlgn="base" hangingPunct="1">
              <a:spcBef>
                <a:spcPts val="700"/>
              </a:spcBef>
              <a:spcAft>
                <a:spcPct val="0"/>
              </a:spcAft>
              <a:buClr>
                <a:schemeClr val="tx2"/>
              </a:buClr>
              <a:buFont typeface="Arial" charset="0"/>
              <a:buNone/>
              <a:defRPr sz="1800" b="1" kern="1200">
                <a:solidFill>
                  <a:schemeClr val="tx2"/>
                </a:solidFill>
                <a:latin typeface="+mn-lt"/>
                <a:ea typeface="ＭＳ Ｐゴシック" charset="0"/>
                <a:cs typeface="+mn-cs"/>
              </a:defRPr>
            </a:lvl3pPr>
            <a:lvl4pPr marL="1371600" indent="0" algn="l" defTabSz="211138"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4pPr>
            <a:lvl5pPr marL="1828800" indent="0" algn="l" defTabSz="457200"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buClr>
                <a:srgbClr val="000000"/>
              </a:buClr>
            </a:pPr>
            <a:r>
              <a:rPr lang="en-US" sz="900" b="1" dirty="0">
                <a:latin typeface="Barlow"/>
                <a:cs typeface="Calibri" panose="020F0502020204030204" pitchFamily="34" charset="0"/>
              </a:rPr>
              <a:t>% More than satisfied</a:t>
            </a:r>
          </a:p>
        </p:txBody>
      </p:sp>
      <p:graphicFrame>
        <p:nvGraphicFramePr>
          <p:cNvPr id="75" name="Table 74"/>
          <p:cNvGraphicFramePr>
            <a:graphicFrameLocks noGrp="1"/>
          </p:cNvGraphicFramePr>
          <p:nvPr>
            <p:extLst>
              <p:ext uri="{D42A27DB-BD31-4B8C-83A1-F6EECF244321}">
                <p14:modId xmlns:p14="http://schemas.microsoft.com/office/powerpoint/2010/main" val="80002768"/>
              </p:ext>
            </p:extLst>
          </p:nvPr>
        </p:nvGraphicFramePr>
        <p:xfrm>
          <a:off x="558608" y="1948792"/>
          <a:ext cx="758274" cy="4021617"/>
        </p:xfrm>
        <a:graphic>
          <a:graphicData uri="http://schemas.openxmlformats.org/drawingml/2006/table">
            <a:tbl>
              <a:tblPr>
                <a:tableStyleId>{5C22544A-7EE6-4342-B048-85BDC9FD1C3A}</a:tableStyleId>
              </a:tblPr>
              <a:tblGrid>
                <a:gridCol w="758274">
                  <a:extLst>
                    <a:ext uri="{9D8B030D-6E8A-4147-A177-3AD203B41FA5}">
                      <a16:colId xmlns:a16="http://schemas.microsoft.com/office/drawing/2014/main" val="20000"/>
                    </a:ext>
                  </a:extLst>
                </a:gridCol>
              </a:tblGrid>
              <a:tr h="34420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000" b="0" dirty="0">
                          <a:latin typeface="Barlow"/>
                          <a:cs typeface="Calibri" panose="020F0502020204030204" pitchFamily="34" charset="0"/>
                        </a:rPr>
                        <a:t>Rank</a:t>
                      </a:r>
                      <a:r>
                        <a:rPr lang="en-NZ" sz="1000" b="0" baseline="0" dirty="0">
                          <a:latin typeface="Barlow"/>
                          <a:cs typeface="Calibri" panose="020F0502020204030204" pitchFamily="34" charset="0"/>
                        </a:rPr>
                        <a:t> </a:t>
                      </a:r>
                      <a:r>
                        <a:rPr lang="en-NZ" sz="1000" b="0" dirty="0">
                          <a:latin typeface="Barlow"/>
                          <a:cs typeface="Calibri" panose="020F0502020204030204" pitchFamily="34" charset="0"/>
                        </a:rPr>
                        <a:t>of importance</a:t>
                      </a:r>
                    </a:p>
                  </a:txBody>
                  <a:tcPr marL="9525" marR="9525" marT="9525" marB="0" anchor="ctr">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94686780"/>
                  </a:ext>
                </a:extLst>
              </a:tr>
              <a:tr h="612902">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15</a:t>
                      </a:r>
                    </a:p>
                  </a:txBody>
                  <a:tcPr marL="7620" marR="7620" marT="7620" marB="0" anchor="ctr">
                    <a:lnT w="12700"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10000"/>
                  </a:ext>
                </a:extLst>
              </a:tr>
              <a:tr h="612902">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5</a:t>
                      </a:r>
                    </a:p>
                  </a:txBody>
                  <a:tcPr marL="7620" marR="7620" marT="7620" marB="0" anchor="ctr">
                    <a:noFill/>
                  </a:tcPr>
                </a:tc>
                <a:extLst>
                  <a:ext uri="{0D108BD9-81ED-4DB2-BD59-A6C34878D82A}">
                    <a16:rowId xmlns:a16="http://schemas.microsoft.com/office/drawing/2014/main" val="10003"/>
                  </a:ext>
                </a:extLst>
              </a:tr>
              <a:tr h="612902">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4</a:t>
                      </a:r>
                    </a:p>
                  </a:txBody>
                  <a:tcPr marL="7620" marR="7620" marT="7620" marB="0" anchor="ctr">
                    <a:noFill/>
                  </a:tcPr>
                </a:tc>
                <a:extLst>
                  <a:ext uri="{0D108BD9-81ED-4DB2-BD59-A6C34878D82A}">
                    <a16:rowId xmlns:a16="http://schemas.microsoft.com/office/drawing/2014/main" val="10004"/>
                  </a:ext>
                </a:extLst>
              </a:tr>
              <a:tr h="612902">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8</a:t>
                      </a:r>
                    </a:p>
                  </a:txBody>
                  <a:tcPr marL="7620" marR="7620" marT="7620" marB="0" anchor="ctr">
                    <a:noFill/>
                  </a:tcPr>
                </a:tc>
                <a:extLst>
                  <a:ext uri="{0D108BD9-81ED-4DB2-BD59-A6C34878D82A}">
                    <a16:rowId xmlns:a16="http://schemas.microsoft.com/office/drawing/2014/main" val="10005"/>
                  </a:ext>
                </a:extLst>
              </a:tr>
              <a:tr h="612902">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9</a:t>
                      </a:r>
                    </a:p>
                  </a:txBody>
                  <a:tcPr marL="7620" marR="7620" marT="7620" marB="0" anchor="ctr">
                    <a:noFill/>
                  </a:tcPr>
                </a:tc>
                <a:extLst>
                  <a:ext uri="{0D108BD9-81ED-4DB2-BD59-A6C34878D82A}">
                    <a16:rowId xmlns:a16="http://schemas.microsoft.com/office/drawing/2014/main" val="10006"/>
                  </a:ext>
                </a:extLst>
              </a:tr>
              <a:tr h="612902">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17</a:t>
                      </a:r>
                    </a:p>
                  </a:txBody>
                  <a:tcPr marL="7620" marR="7620" marT="7620" marB="0" anchor="ctr">
                    <a:noFill/>
                  </a:tcPr>
                </a:tc>
                <a:extLst>
                  <a:ext uri="{0D108BD9-81ED-4DB2-BD59-A6C34878D82A}">
                    <a16:rowId xmlns:a16="http://schemas.microsoft.com/office/drawing/2014/main" val="10007"/>
                  </a:ext>
                </a:extLst>
              </a:tr>
            </a:tbl>
          </a:graphicData>
        </a:graphic>
      </p:graphicFrame>
      <p:pic>
        <p:nvPicPr>
          <p:cNvPr id="2" name="Picture 1"/>
          <p:cNvPicPr>
            <a:picLocks noChangeAspect="1"/>
          </p:cNvPicPr>
          <p:nvPr/>
        </p:nvPicPr>
        <p:blipFill>
          <a:blip r:embed="rId2"/>
          <a:stretch>
            <a:fillRect/>
          </a:stretch>
        </p:blipFill>
        <p:spPr>
          <a:xfrm>
            <a:off x="4736357" y="5970412"/>
            <a:ext cx="4591050" cy="238125"/>
          </a:xfrm>
          <a:prstGeom prst="rect">
            <a:avLst/>
          </a:prstGeom>
        </p:spPr>
      </p:pic>
      <p:graphicFrame>
        <p:nvGraphicFramePr>
          <p:cNvPr id="23" name="Table 22"/>
          <p:cNvGraphicFramePr>
            <a:graphicFrameLocks noGrp="1"/>
          </p:cNvGraphicFramePr>
          <p:nvPr>
            <p:extLst>
              <p:ext uri="{D42A27DB-BD31-4B8C-83A1-F6EECF244321}">
                <p14:modId xmlns:p14="http://schemas.microsoft.com/office/powerpoint/2010/main" val="4057375946"/>
              </p:ext>
            </p:extLst>
          </p:nvPr>
        </p:nvGraphicFramePr>
        <p:xfrm>
          <a:off x="9604688" y="1633626"/>
          <a:ext cx="2072961" cy="4256856"/>
        </p:xfrm>
        <a:graphic>
          <a:graphicData uri="http://schemas.openxmlformats.org/drawingml/2006/table">
            <a:tbl>
              <a:tblPr>
                <a:tableStyleId>{5C22544A-7EE6-4342-B048-85BDC9FD1C3A}</a:tableStyleId>
              </a:tblPr>
              <a:tblGrid>
                <a:gridCol w="770996">
                  <a:extLst>
                    <a:ext uri="{9D8B030D-6E8A-4147-A177-3AD203B41FA5}">
                      <a16:colId xmlns:a16="http://schemas.microsoft.com/office/drawing/2014/main" val="20000"/>
                    </a:ext>
                  </a:extLst>
                </a:gridCol>
                <a:gridCol w="770996">
                  <a:extLst>
                    <a:ext uri="{9D8B030D-6E8A-4147-A177-3AD203B41FA5}">
                      <a16:colId xmlns:a16="http://schemas.microsoft.com/office/drawing/2014/main" val="20001"/>
                    </a:ext>
                  </a:extLst>
                </a:gridCol>
                <a:gridCol w="530969">
                  <a:extLst>
                    <a:ext uri="{9D8B030D-6E8A-4147-A177-3AD203B41FA5}">
                      <a16:colId xmlns:a16="http://schemas.microsoft.com/office/drawing/2014/main" val="20004"/>
                    </a:ext>
                  </a:extLst>
                </a:gridCol>
              </a:tblGrid>
              <a:tr h="708474">
                <a:tc>
                  <a:txBody>
                    <a:bodyPr/>
                    <a:lstStyle/>
                    <a:p>
                      <a:pPr algn="ctr"/>
                      <a:r>
                        <a:rPr lang="en-NZ" sz="1000" b="1" dirty="0">
                          <a:solidFill>
                            <a:schemeClr val="tx2"/>
                          </a:solidFill>
                          <a:latin typeface="Barlow"/>
                          <a:cs typeface="Calibri" panose="020F0502020204030204" pitchFamily="34" charset="0"/>
                        </a:rPr>
                        <a:t>Total</a:t>
                      </a:r>
                    </a:p>
                    <a:p>
                      <a:pPr algn="ctr"/>
                      <a:r>
                        <a:rPr lang="en-NZ" sz="1000" b="1" dirty="0">
                          <a:solidFill>
                            <a:schemeClr val="tx2"/>
                          </a:solidFill>
                          <a:latin typeface="Barlow"/>
                          <a:cs typeface="Calibri" panose="020F0502020204030204" pitchFamily="34" charset="0"/>
                        </a:rPr>
                        <a:t>Waka Ama</a:t>
                      </a:r>
                    </a:p>
                    <a:p>
                      <a:pPr algn="ctr"/>
                      <a:r>
                        <a:rPr lang="en-NZ" sz="1000" b="1" dirty="0">
                          <a:solidFill>
                            <a:schemeClr val="tx2"/>
                          </a:solidFill>
                          <a:latin typeface="Barlow"/>
                          <a:cs typeface="Calibri" panose="020F0502020204030204" pitchFamily="34" charset="0"/>
                        </a:rPr>
                        <a:t>2020</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000" b="1" dirty="0">
                          <a:solidFill>
                            <a:schemeClr val="tx1">
                              <a:lumMod val="65000"/>
                              <a:lumOff val="35000"/>
                            </a:schemeClr>
                          </a:solidFill>
                          <a:latin typeface="Barlow"/>
                          <a:cs typeface="Calibri" panose="020F0502020204030204" pitchFamily="34" charset="0"/>
                        </a:rPr>
                        <a:t>Total Waka Ama</a:t>
                      </a:r>
                    </a:p>
                    <a:p>
                      <a:pPr algn="ctr"/>
                      <a:r>
                        <a:rPr lang="en-NZ" sz="1000" b="1" dirty="0">
                          <a:solidFill>
                            <a:schemeClr val="tx1">
                              <a:lumMod val="65000"/>
                              <a:lumOff val="35000"/>
                            </a:schemeClr>
                          </a:solidFill>
                          <a:latin typeface="Barlow"/>
                          <a:cs typeface="Calibri" panose="020F0502020204030204" pitchFamily="34" charset="0"/>
                        </a:rPr>
                        <a:t>2018</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000" dirty="0">
                          <a:solidFill>
                            <a:schemeClr val="tx1">
                              <a:lumMod val="65000"/>
                              <a:lumOff val="35000"/>
                            </a:schemeClr>
                          </a:solidFill>
                          <a:latin typeface="Barlow"/>
                          <a:cs typeface="Calibri" panose="020F0502020204030204" pitchFamily="34" charset="0"/>
                        </a:rPr>
                        <a:t>All Sports</a:t>
                      </a:r>
                    </a:p>
                    <a:p>
                      <a:pPr algn="ctr"/>
                      <a:r>
                        <a:rPr lang="en-NZ" sz="1000" dirty="0">
                          <a:solidFill>
                            <a:schemeClr val="tx1">
                              <a:lumMod val="65000"/>
                              <a:lumOff val="35000"/>
                            </a:schemeClr>
                          </a:solidFill>
                          <a:latin typeface="Barlow"/>
                          <a:cs typeface="Calibri" panose="020F0502020204030204" pitchFamily="34" charset="0"/>
                        </a:rPr>
                        <a:t>2019/20</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91397">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ＭＳ Ｐゴシック" charset="0"/>
                        </a:rPr>
                        <a:t>65%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1" i="0" u="none" strike="noStrike" kern="1200" dirty="0">
                          <a:solidFill>
                            <a:schemeClr val="tx1">
                              <a:lumMod val="65000"/>
                              <a:lumOff val="35000"/>
                            </a:schemeClr>
                          </a:solidFill>
                          <a:effectLst/>
                          <a:latin typeface="Barlow"/>
                          <a:ea typeface="+mn-ea"/>
                          <a:cs typeface="+mn-cs"/>
                        </a:rPr>
                        <a:t>64%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ＭＳ Ｐゴシック" charset="0"/>
                        </a:rPr>
                        <a:t>65%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1397">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ＭＳ Ｐゴシック" charset="0"/>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1" i="0" u="none" strike="noStrike" kern="1200" dirty="0">
                          <a:solidFill>
                            <a:schemeClr val="tx1">
                              <a:lumMod val="65000"/>
                              <a:lumOff val="35000"/>
                            </a:schemeClr>
                          </a:solidFill>
                          <a:effectLst/>
                          <a:latin typeface="Barlow"/>
                          <a:ea typeface="+mn-ea"/>
                          <a:cs typeface="+mn-cs"/>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ＭＳ Ｐゴシック" charset="0"/>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591397">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ＭＳ Ｐゴシック" charset="0"/>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1" i="0" u="none" strike="noStrike" kern="1200" dirty="0">
                          <a:solidFill>
                            <a:schemeClr val="tx1">
                              <a:lumMod val="65000"/>
                              <a:lumOff val="35000"/>
                            </a:schemeClr>
                          </a:solidFill>
                          <a:effectLst/>
                          <a:latin typeface="Barlow"/>
                          <a:ea typeface="+mn-ea"/>
                          <a:cs typeface="+mn-cs"/>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ＭＳ Ｐゴシック" charset="0"/>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1397">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ＭＳ Ｐゴシック" charset="0"/>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1" i="0" u="none" strike="noStrike" kern="1200" dirty="0">
                          <a:solidFill>
                            <a:schemeClr val="tx1">
                              <a:lumMod val="65000"/>
                              <a:lumOff val="35000"/>
                            </a:schemeClr>
                          </a:solidFill>
                          <a:effectLst/>
                          <a:latin typeface="Barlow"/>
                          <a:ea typeface="+mn-ea"/>
                          <a:cs typeface="+mn-cs"/>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ＭＳ Ｐゴシック" charset="0"/>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1397">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ＭＳ Ｐゴシック" charset="0"/>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1" i="0" u="none" strike="noStrike" kern="1200" dirty="0">
                          <a:solidFill>
                            <a:schemeClr val="tx1">
                              <a:lumMod val="65000"/>
                              <a:lumOff val="35000"/>
                            </a:schemeClr>
                          </a:solidFill>
                          <a:effectLst/>
                          <a:latin typeface="Barlow"/>
                          <a:ea typeface="+mn-ea"/>
                          <a:cs typeface="+mn-cs"/>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ＭＳ Ｐゴシック" charset="0"/>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91397">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ＭＳ Ｐゴシック" charset="0"/>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1" i="0" u="none" strike="noStrike" kern="1200" dirty="0">
                          <a:solidFill>
                            <a:schemeClr val="tx1">
                              <a:lumMod val="65000"/>
                              <a:lumOff val="35000"/>
                            </a:schemeClr>
                          </a:solidFill>
                          <a:effectLst/>
                          <a:latin typeface="Barlow"/>
                          <a:ea typeface="+mn-ea"/>
                          <a:cs typeface="+mn-cs"/>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ＭＳ Ｐゴシック" charset="0"/>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24" name="Chart 23"/>
          <p:cNvGraphicFramePr/>
          <p:nvPr>
            <p:extLst>
              <p:ext uri="{D42A27DB-BD31-4B8C-83A1-F6EECF244321}">
                <p14:modId xmlns:p14="http://schemas.microsoft.com/office/powerpoint/2010/main" val="3338784492"/>
              </p:ext>
            </p:extLst>
          </p:nvPr>
        </p:nvGraphicFramePr>
        <p:xfrm>
          <a:off x="1476375" y="1999592"/>
          <a:ext cx="8603507" cy="404365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8403819" y="6286957"/>
            <a:ext cx="3160651"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a:t>
            </a:r>
            <a:r>
              <a:rPr lang="en-NZ" sz="800" dirty="0">
                <a:latin typeface="Barlow"/>
                <a:sym typeface="Wingdings 3"/>
              </a:rPr>
              <a:t>Significantly higher/lower than Total Waka Ama 2018</a:t>
            </a:r>
          </a:p>
          <a:p>
            <a:r>
              <a:rPr lang="en-NZ" sz="1400" b="1" dirty="0">
                <a:solidFill>
                  <a:srgbClr val="218535"/>
                </a:solidFill>
                <a:latin typeface="Barlow"/>
                <a:cs typeface="Arial"/>
                <a:sym typeface="Wingdings 3"/>
              </a:rPr>
              <a:t>□</a:t>
            </a:r>
            <a:r>
              <a:rPr lang="en-NZ" sz="1400" b="1" dirty="0">
                <a:solidFill>
                  <a:srgbClr val="DC0015"/>
                </a:solidFill>
                <a:latin typeface="Barlow"/>
                <a:cs typeface="Arial"/>
                <a:sym typeface="Wingdings 3"/>
              </a:rPr>
              <a:t>□ </a:t>
            </a:r>
            <a:r>
              <a:rPr lang="en-NZ" sz="800" dirty="0">
                <a:latin typeface="Barlow"/>
                <a:sym typeface="Wingdings 3"/>
              </a:rPr>
              <a:t>Significantly higher/lower than All Sports 2019/20</a:t>
            </a:r>
            <a:endParaRPr lang="en-NZ" sz="800" dirty="0">
              <a:latin typeface="Barlow"/>
            </a:endParaRPr>
          </a:p>
        </p:txBody>
      </p:sp>
      <p:sp>
        <p:nvSpPr>
          <p:cNvPr id="26" name="Rectangle 25"/>
          <p:cNvSpPr/>
          <p:nvPr/>
        </p:nvSpPr>
        <p:spPr>
          <a:xfrm>
            <a:off x="9781841" y="3111689"/>
            <a:ext cx="413811" cy="243853"/>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27" name="Rectangle 26"/>
          <p:cNvSpPr/>
          <p:nvPr/>
        </p:nvSpPr>
        <p:spPr>
          <a:xfrm>
            <a:off x="9781841" y="5480231"/>
            <a:ext cx="413811" cy="243853"/>
          </a:xfrm>
          <a:prstGeom prst="rect">
            <a:avLst/>
          </a:prstGeom>
          <a:noFill/>
          <a:ln w="19050">
            <a:solidFill>
              <a:srgbClr val="DC00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14" name="Title 2"/>
          <p:cNvSpPr txBox="1">
            <a:spLocks/>
          </p:cNvSpPr>
          <p:nvPr/>
        </p:nvSpPr>
        <p:spPr>
          <a:xfrm>
            <a:off x="340983" y="88433"/>
            <a:ext cx="10478193" cy="84865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chemeClr val="tx2"/>
                </a:solidFill>
              </a:rPr>
              <a:t>Satisfaction with elements of club experience (2/2)</a:t>
            </a:r>
          </a:p>
        </p:txBody>
      </p:sp>
      <p:sp>
        <p:nvSpPr>
          <p:cNvPr id="16" name="Rectangle 15">
            <a:extLst>
              <a:ext uri="{FF2B5EF4-FFF2-40B4-BE49-F238E27FC236}">
                <a16:creationId xmlns:a16="http://schemas.microsoft.com/office/drawing/2014/main" id="{725D9EAB-0B9D-4647-B21C-0B225E4BF7B7}"/>
              </a:ext>
            </a:extLst>
          </p:cNvPr>
          <p:cNvSpPr/>
          <p:nvPr/>
        </p:nvSpPr>
        <p:spPr>
          <a:xfrm>
            <a:off x="354034" y="693731"/>
            <a:ext cx="11210436" cy="523220"/>
          </a:xfrm>
          <a:prstGeom prst="rect">
            <a:avLst/>
          </a:prstGeom>
        </p:spPr>
        <p:txBody>
          <a:bodyPr wrap="square">
            <a:spAutoFit/>
          </a:bodyPr>
          <a:lstStyle/>
          <a:p>
            <a:r>
              <a:rPr lang="en-NZ" sz="1400" dirty="0">
                <a:solidFill>
                  <a:schemeClr val="tx1">
                    <a:lumMod val="65000"/>
                    <a:lumOff val="35000"/>
                  </a:schemeClr>
                </a:solidFill>
                <a:latin typeface="Barlow"/>
              </a:rPr>
              <a:t>Compared with the All Sports 2019/20 average, Waka Ama respondents are significantly more satisfied with </a:t>
            </a:r>
            <a:r>
              <a:rPr lang="en-NZ" sz="1400" i="1" dirty="0">
                <a:solidFill>
                  <a:schemeClr val="tx1">
                    <a:lumMod val="65000"/>
                    <a:lumOff val="35000"/>
                  </a:schemeClr>
                </a:solidFill>
                <a:latin typeface="Barlow"/>
              </a:rPr>
              <a:t>engaging with the local community </a:t>
            </a:r>
            <a:r>
              <a:rPr lang="en-NZ" sz="1400" dirty="0">
                <a:solidFill>
                  <a:schemeClr val="tx1">
                    <a:lumMod val="65000"/>
                    <a:lumOff val="35000"/>
                  </a:schemeClr>
                </a:solidFill>
                <a:latin typeface="Barlow"/>
              </a:rPr>
              <a:t>(65% vs. 58%) and less satisfied with </a:t>
            </a:r>
            <a:r>
              <a:rPr lang="en-NZ" sz="1400" i="1" dirty="0">
                <a:solidFill>
                  <a:schemeClr val="tx1">
                    <a:lumMod val="65000"/>
                    <a:lumOff val="35000"/>
                  </a:schemeClr>
                </a:solidFill>
                <a:latin typeface="Barlow"/>
              </a:rPr>
              <a:t>having clean and well maintained facilities </a:t>
            </a:r>
            <a:r>
              <a:rPr lang="en-NZ" sz="1400" dirty="0">
                <a:solidFill>
                  <a:schemeClr val="tx1">
                    <a:lumMod val="65000"/>
                    <a:lumOff val="35000"/>
                  </a:schemeClr>
                </a:solidFill>
                <a:latin typeface="Barlow"/>
              </a:rPr>
              <a:t>(51% vs. 59%). </a:t>
            </a:r>
          </a:p>
        </p:txBody>
      </p:sp>
      <p:sp>
        <p:nvSpPr>
          <p:cNvPr id="17" name="Footer Placeholder 5"/>
          <p:cNvSpPr txBox="1">
            <a:spLocks/>
          </p:cNvSpPr>
          <p:nvPr/>
        </p:nvSpPr>
        <p:spPr>
          <a:xfrm>
            <a:off x="444730" y="6421441"/>
            <a:ext cx="6298970" cy="315075"/>
          </a:xfrm>
          <a:prstGeom prst="rect">
            <a:avLst/>
          </a:prstGeom>
          <a:solidFill>
            <a:schemeClr val="bg1"/>
          </a:solidFill>
        </p:spPr>
        <p:txBody>
          <a:bodyPr anchor="b"/>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spcBef>
                <a:spcPts val="0"/>
              </a:spcBef>
            </a:pPr>
            <a:r>
              <a:rPr lang="en-NZ" sz="800" dirty="0">
                <a:solidFill>
                  <a:srgbClr val="000000"/>
                </a:solidFill>
                <a:latin typeface="Barlow"/>
                <a:cs typeface="Calibri" panose="020F0502020204030204" pitchFamily="34" charset="0"/>
              </a:rPr>
              <a:t>Base: </a:t>
            </a:r>
            <a:r>
              <a:rPr lang="en-US" sz="800" dirty="0">
                <a:solidFill>
                  <a:srgbClr val="000000"/>
                </a:solidFill>
                <a:latin typeface="Barlow"/>
                <a:cs typeface="Calibri" panose="020F0502020204030204" pitchFamily="34" charset="0"/>
              </a:rPr>
              <a:t>All respondents (Excluding Don't know/not applicable)</a:t>
            </a:r>
          </a:p>
          <a:p>
            <a:pPr>
              <a:spcBef>
                <a:spcPts val="0"/>
              </a:spcBef>
            </a:pPr>
            <a:r>
              <a:rPr lang="en-NZ" sz="800" dirty="0">
                <a:solidFill>
                  <a:srgbClr val="000000"/>
                </a:solidFill>
                <a:latin typeface="Barlow"/>
                <a:cs typeface="Calibri" panose="020F0502020204030204" pitchFamily="34" charset="0"/>
              </a:rPr>
              <a:t>Q10a. </a:t>
            </a:r>
            <a:r>
              <a:rPr lang="en-US" sz="800" dirty="0">
                <a:solidFill>
                  <a:srgbClr val="000000"/>
                </a:solidFill>
                <a:latin typeface="Barlow"/>
                <a:cs typeface="Calibri" panose="020F0502020204030204" pitchFamily="34" charset="0"/>
              </a:rPr>
              <a:t>How would you/ your child rate your/ their overall satisfaction with your/ their Waka Ama club on each of the following…</a:t>
            </a:r>
          </a:p>
          <a:p>
            <a:pPr>
              <a:spcBef>
                <a:spcPts val="0"/>
              </a:spcBef>
            </a:pPr>
            <a:r>
              <a:rPr lang="en-NZ" sz="800" dirty="0">
                <a:solidFill>
                  <a:srgbClr val="000000"/>
                </a:solidFill>
                <a:latin typeface="Barlow"/>
                <a:cs typeface="Calibri" panose="020F0502020204030204" pitchFamily="34" charset="0"/>
              </a:rPr>
              <a:t>Q10b.</a:t>
            </a:r>
            <a:r>
              <a:rPr lang="en-US" sz="800" dirty="0">
                <a:solidFill>
                  <a:srgbClr val="000000"/>
                </a:solidFill>
                <a:latin typeface="Barlow"/>
                <a:cs typeface="Calibri" panose="020F0502020204030204" pitchFamily="34" charset="0"/>
              </a:rPr>
              <a:t> How would you rate your/ your child's overall satisfaction with your/ their Waka Ama club on each of the following...</a:t>
            </a:r>
          </a:p>
        </p:txBody>
      </p:sp>
    </p:spTree>
    <p:extLst>
      <p:ext uri="{BB962C8B-B14F-4D97-AF65-F5344CB8AC3E}">
        <p14:creationId xmlns:p14="http://schemas.microsoft.com/office/powerpoint/2010/main" val="2731668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101037-2DDA-4F6C-9A7A-6BAF8A627657}"/>
              </a:ext>
            </a:extLst>
          </p:cNvPr>
          <p:cNvSpPr txBox="1">
            <a:spLocks/>
          </p:cNvSpPr>
          <p:nvPr/>
        </p:nvSpPr>
        <p:spPr>
          <a:xfrm>
            <a:off x="438861" y="195812"/>
            <a:ext cx="11051913" cy="723698"/>
          </a:xfrm>
          <a:prstGeom prst="rect">
            <a:avLst/>
          </a:prstGeom>
        </p:spPr>
        <p:txBody>
          <a:bodyPr anchor="ctr">
            <a:noAutofit/>
          </a:bodyPr>
          <a:lstStyle>
            <a:lvl1pPr algn="l" defTabSz="914400" rtl="0" eaLnBrk="1" latinLnBrk="0" hangingPunct="1">
              <a:lnSpc>
                <a:spcPct val="90000"/>
              </a:lnSpc>
              <a:spcBef>
                <a:spcPct val="0"/>
              </a:spcBef>
              <a:buNone/>
              <a:defRPr sz="4400" b="1" i="0" kern="1200">
                <a:solidFill>
                  <a:schemeClr val="tx1"/>
                </a:solidFill>
                <a:latin typeface="Barlow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9C132A"/>
                </a:solidFill>
                <a:effectLst/>
                <a:uLnTx/>
                <a:uFillTx/>
                <a:latin typeface="Barlow"/>
                <a:ea typeface="+mj-ea"/>
                <a:cs typeface="+mj-cs"/>
              </a:rPr>
              <a:t>Relative importance of drivers of club recommendation</a:t>
            </a:r>
            <a:endParaRPr kumimoji="0" lang="en-NZ" sz="2800" b="1" i="0" u="none" strike="noStrike" kern="1200" cap="none" spc="0" normalizeH="0" baseline="0" noProof="0" dirty="0">
              <a:ln>
                <a:noFill/>
              </a:ln>
              <a:solidFill>
                <a:srgbClr val="9C132A"/>
              </a:solidFill>
              <a:effectLst/>
              <a:uLnTx/>
              <a:uFillTx/>
              <a:latin typeface="Barlow"/>
              <a:ea typeface="+mj-ea"/>
              <a:cs typeface="+mj-cs"/>
            </a:endParaRPr>
          </a:p>
        </p:txBody>
      </p:sp>
      <p:sp>
        <p:nvSpPr>
          <p:cNvPr id="6" name="TextBox 5">
            <a:extLst>
              <a:ext uri="{FF2B5EF4-FFF2-40B4-BE49-F238E27FC236}">
                <a16:creationId xmlns:a16="http://schemas.microsoft.com/office/drawing/2014/main" id="{07DF1A83-2140-4824-80EC-48097BCF98C4}"/>
              </a:ext>
            </a:extLst>
          </p:cNvPr>
          <p:cNvSpPr txBox="1"/>
          <p:nvPr/>
        </p:nvSpPr>
        <p:spPr>
          <a:xfrm>
            <a:off x="8371139" y="3809641"/>
            <a:ext cx="3362826" cy="2492990"/>
          </a:xfrm>
          <a:prstGeom prst="rect">
            <a:avLst/>
          </a:prstGeom>
          <a:noFill/>
        </p:spPr>
        <p:txBody>
          <a:bodyPr wrap="square" rtlCol="0">
            <a:spAutoFit/>
          </a:bodyPr>
          <a:lstStyle/>
          <a:p>
            <a:pPr marL="0" marR="0" lvl="0" indent="0" algn="l" defTabSz="91408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Barlow"/>
                <a:ea typeface="+mn-ea"/>
                <a:cs typeface="+mn-cs"/>
              </a:rPr>
              <a:t>Note</a:t>
            </a:r>
            <a:r>
              <a:rPr kumimoji="0" lang="en-US" sz="1200" b="0" i="0" u="none" strike="noStrike" kern="1200" cap="none" spc="0" normalizeH="0" baseline="0" noProof="0" dirty="0">
                <a:ln>
                  <a:noFill/>
                </a:ln>
                <a:solidFill>
                  <a:prstClr val="black"/>
                </a:solidFill>
                <a:effectLst/>
                <a:uLnTx/>
                <a:uFillTx/>
                <a:latin typeface="Barlow"/>
                <a:ea typeface="+mn-ea"/>
                <a:cs typeface="+mn-cs"/>
              </a:rPr>
              <a:t>: Size of the bar corresponds to how ‘important’ each driver is in terms of whether or not people will recommend their club to others.</a:t>
            </a:r>
          </a:p>
          <a:p>
            <a:pPr marL="0" marR="0" lvl="0" indent="0" algn="l" defTabSz="91408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Barlow"/>
            </a:endParaRPr>
          </a:p>
          <a:p>
            <a:pPr defTabSz="914080">
              <a:defRPr/>
            </a:pPr>
            <a:r>
              <a:rPr lang="en-US" sz="1200" dirty="0">
                <a:solidFill>
                  <a:schemeClr val="tx1">
                    <a:lumMod val="65000"/>
                    <a:lumOff val="35000"/>
                  </a:schemeClr>
                </a:solidFill>
                <a:latin typeface="Barlow"/>
              </a:rPr>
              <a:t>For Waka Ama, this table shows that </a:t>
            </a:r>
            <a:r>
              <a:rPr lang="en-US" sz="1200" b="1" i="1" dirty="0">
                <a:solidFill>
                  <a:schemeClr val="tx1">
                    <a:lumMod val="65000"/>
                    <a:lumOff val="35000"/>
                  </a:schemeClr>
                </a:solidFill>
                <a:latin typeface="Barlow"/>
              </a:rPr>
              <a:t>value for money</a:t>
            </a:r>
            <a:r>
              <a:rPr lang="en-US" sz="1200" i="1" dirty="0">
                <a:solidFill>
                  <a:schemeClr val="tx1">
                    <a:lumMod val="65000"/>
                    <a:lumOff val="35000"/>
                  </a:schemeClr>
                </a:solidFill>
                <a:latin typeface="Barlow"/>
              </a:rPr>
              <a:t> </a:t>
            </a:r>
            <a:r>
              <a:rPr lang="en-US" sz="1200" dirty="0">
                <a:solidFill>
                  <a:schemeClr val="tx1">
                    <a:lumMod val="65000"/>
                    <a:lumOff val="35000"/>
                  </a:schemeClr>
                </a:solidFill>
                <a:latin typeface="Barlow"/>
              </a:rPr>
              <a:t>is the most important driver towards recommending their club. Whereas the relationship between </a:t>
            </a:r>
            <a:r>
              <a:rPr lang="en-US" sz="1200" b="1" i="1" dirty="0">
                <a:solidFill>
                  <a:schemeClr val="tx1">
                    <a:lumMod val="65000"/>
                    <a:lumOff val="35000"/>
                  </a:schemeClr>
                </a:solidFill>
                <a:latin typeface="Barlow"/>
              </a:rPr>
              <a:t>Clean &amp; well maintained facilities </a:t>
            </a:r>
            <a:r>
              <a:rPr lang="en-US" sz="1200" i="1" dirty="0">
                <a:solidFill>
                  <a:schemeClr val="tx1">
                    <a:lumMod val="65000"/>
                    <a:lumOff val="35000"/>
                  </a:schemeClr>
                </a:solidFill>
                <a:latin typeface="Barlow"/>
              </a:rPr>
              <a:t>and</a:t>
            </a:r>
            <a:r>
              <a:rPr lang="en-US" sz="1200" b="1" i="1" dirty="0">
                <a:solidFill>
                  <a:schemeClr val="tx1">
                    <a:lumMod val="65000"/>
                    <a:lumOff val="35000"/>
                  </a:schemeClr>
                </a:solidFill>
                <a:latin typeface="Barlow"/>
              </a:rPr>
              <a:t> </a:t>
            </a:r>
            <a:r>
              <a:rPr lang="en-US" sz="1200" dirty="0">
                <a:solidFill>
                  <a:schemeClr val="tx1">
                    <a:lumMod val="65000"/>
                    <a:lumOff val="35000"/>
                  </a:schemeClr>
                </a:solidFill>
                <a:latin typeface="Barlow"/>
              </a:rPr>
              <a:t>recommending their club is much less strong. This information helps us target club members in the things which mean most to them.</a:t>
            </a:r>
            <a:endParaRPr lang="en-NZ" sz="1200" dirty="0">
              <a:solidFill>
                <a:schemeClr val="tx1">
                  <a:lumMod val="65000"/>
                  <a:lumOff val="35000"/>
                </a:schemeClr>
              </a:solidFill>
              <a:latin typeface="Barlow"/>
            </a:endParaRPr>
          </a:p>
          <a:p>
            <a:pPr marL="0" marR="0" lvl="0" indent="0" algn="l" defTabSz="914080" rtl="0" eaLnBrk="1" fontAlgn="auto" latinLnBrk="0" hangingPunct="1">
              <a:lnSpc>
                <a:spcPct val="100000"/>
              </a:lnSpc>
              <a:spcBef>
                <a:spcPts val="0"/>
              </a:spcBef>
              <a:spcAft>
                <a:spcPts val="0"/>
              </a:spcAft>
              <a:buClrTx/>
              <a:buSzTx/>
              <a:buFontTx/>
              <a:buNone/>
              <a:tabLst/>
              <a:defRPr/>
            </a:pPr>
            <a:endParaRPr kumimoji="0" lang="en-NZ" sz="1200" b="0" i="0" u="none" strike="noStrike" kern="1200" cap="none" spc="0" normalizeH="0" baseline="0" noProof="0" dirty="0">
              <a:ln>
                <a:noFill/>
              </a:ln>
              <a:solidFill>
                <a:prstClr val="black"/>
              </a:solidFill>
              <a:effectLst/>
              <a:uLnTx/>
              <a:uFillTx/>
              <a:latin typeface="Barlow"/>
              <a:ea typeface="+mn-ea"/>
              <a:cs typeface="+mn-cs"/>
            </a:endParaRPr>
          </a:p>
        </p:txBody>
      </p:sp>
      <p:sp>
        <p:nvSpPr>
          <p:cNvPr id="7" name="TextBox 6">
            <a:extLst>
              <a:ext uri="{FF2B5EF4-FFF2-40B4-BE49-F238E27FC236}">
                <a16:creationId xmlns:a16="http://schemas.microsoft.com/office/drawing/2014/main" id="{5F047738-0699-4C90-8BAF-A3ECD94FEFB3}"/>
              </a:ext>
            </a:extLst>
          </p:cNvPr>
          <p:cNvSpPr txBox="1"/>
          <p:nvPr/>
        </p:nvSpPr>
        <p:spPr>
          <a:xfrm rot="16200000">
            <a:off x="-1528640" y="3535469"/>
            <a:ext cx="4391527" cy="292388"/>
          </a:xfrm>
          <a:prstGeom prst="rect">
            <a:avLst/>
          </a:prstGeom>
          <a:noFill/>
        </p:spPr>
        <p:txBody>
          <a:bodyPr wrap="square" rtlCol="0">
            <a:spAutoFit/>
          </a:bodyPr>
          <a:lstStyle/>
          <a:p>
            <a:pPr marL="0" marR="0" lvl="0" indent="0" algn="ctr" defTabSz="91408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Barlow"/>
                <a:ea typeface="+mn-ea"/>
                <a:cs typeface="+mn-cs"/>
              </a:rPr>
              <a:t>Importance for club recommendation</a:t>
            </a:r>
            <a:endParaRPr kumimoji="0" lang="en-NZ" sz="1300" b="0" i="0" u="none" strike="noStrike" kern="1200" cap="none" spc="0" normalizeH="0" baseline="0" noProof="0" dirty="0">
              <a:ln>
                <a:noFill/>
              </a:ln>
              <a:solidFill>
                <a:prstClr val="black"/>
              </a:solidFill>
              <a:effectLst/>
              <a:uLnTx/>
              <a:uFillTx/>
              <a:latin typeface="Barlow"/>
              <a:ea typeface="+mn-ea"/>
              <a:cs typeface="+mn-cs"/>
            </a:endParaRPr>
          </a:p>
        </p:txBody>
      </p:sp>
      <p:sp>
        <p:nvSpPr>
          <p:cNvPr id="8" name="Down Arrow 7"/>
          <p:cNvSpPr/>
          <p:nvPr/>
        </p:nvSpPr>
        <p:spPr>
          <a:xfrm rot="10800000">
            <a:off x="1047735" y="1374116"/>
            <a:ext cx="290946" cy="4448234"/>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10" name="Chart 9"/>
          <p:cNvGraphicFramePr/>
          <p:nvPr>
            <p:extLst>
              <p:ext uri="{D42A27DB-BD31-4B8C-83A1-F6EECF244321}">
                <p14:modId xmlns:p14="http://schemas.microsoft.com/office/powerpoint/2010/main" val="935808447"/>
              </p:ext>
            </p:extLst>
          </p:nvPr>
        </p:nvGraphicFramePr>
        <p:xfrm>
          <a:off x="1338681" y="1374116"/>
          <a:ext cx="9876715" cy="482927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2"/>
          <p:cNvSpPr txBox="1">
            <a:spLocks/>
          </p:cNvSpPr>
          <p:nvPr/>
        </p:nvSpPr>
        <p:spPr>
          <a:xfrm>
            <a:off x="0" y="762480"/>
            <a:ext cx="11641837" cy="6116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30212" marR="0" lvl="1" indent="0" algn="l" defTabSz="914400" rtl="0" eaLnBrk="1" fontAlgn="auto" latinLnBrk="0" hangingPunct="1">
              <a:lnSpc>
                <a:spcPct val="110000"/>
              </a:lnSpc>
              <a:spcBef>
                <a:spcPts val="600"/>
              </a:spcBef>
              <a:spcAft>
                <a:spcPts val="600"/>
              </a:spcAft>
              <a:buClrTx/>
              <a:buSzTx/>
              <a:buFont typeface="Arial"/>
              <a:buNone/>
              <a:tabLst/>
              <a:defRPr/>
            </a:pPr>
            <a:r>
              <a:rPr kumimoji="0" lang="en-NZ" sz="1400" b="0" i="0" u="none" strike="noStrike" kern="1200" cap="none" spc="0" normalizeH="0" baseline="0" noProof="0" dirty="0">
                <a:ln>
                  <a:noFill/>
                </a:ln>
                <a:solidFill>
                  <a:srgbClr val="000000">
                    <a:lumMod val="65000"/>
                    <a:lumOff val="35000"/>
                  </a:srgbClr>
                </a:solidFill>
                <a:effectLst/>
                <a:uLnTx/>
                <a:uFillTx/>
                <a:latin typeface="Barlow"/>
                <a:ea typeface="+mn-ea"/>
                <a:cs typeface="ＭＳ Ｐゴシック" charset="0"/>
              </a:rPr>
              <a:t>Regression analysis is a statistical process that was used to understand what aspects of the club experience have the most impact (or are the biggest ‘drivers’) on whether a paddler/ parent will recommend their club to others.</a:t>
            </a:r>
            <a:endParaRPr kumimoji="0" lang="en-US" sz="1400" b="0" i="0" u="none" strike="noStrike" kern="1200" cap="none" spc="0" normalizeH="0" baseline="0" noProof="0" dirty="0">
              <a:ln>
                <a:noFill/>
              </a:ln>
              <a:solidFill>
                <a:srgbClr val="000000">
                  <a:lumMod val="65000"/>
                  <a:lumOff val="35000"/>
                </a:srgbClr>
              </a:solidFill>
              <a:effectLst/>
              <a:uLnTx/>
              <a:uFillTx/>
              <a:latin typeface="Barlow"/>
              <a:ea typeface="+mn-ea"/>
              <a:cs typeface="ＭＳ Ｐゴシック" charset="0"/>
            </a:endParaRPr>
          </a:p>
        </p:txBody>
      </p:sp>
    </p:spTree>
    <p:extLst>
      <p:ext uri="{BB962C8B-B14F-4D97-AF65-F5344CB8AC3E}">
        <p14:creationId xmlns:p14="http://schemas.microsoft.com/office/powerpoint/2010/main" val="2448292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79298" y="389475"/>
            <a:ext cx="10551939"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800" b="1" dirty="0">
                <a:solidFill>
                  <a:srgbClr val="9C132A"/>
                </a:solidFill>
                <a:latin typeface="Barlow"/>
                <a:ea typeface="Barlow Black" charset="0"/>
                <a:cs typeface="Arial" panose="020B0604020202020204" pitchFamily="34" charset="0"/>
              </a:rPr>
              <a:t>If membership fees increased, a quarter would want to see investment reflected in facilities</a:t>
            </a:r>
            <a:endParaRPr kumimoji="0" lang="en-GB"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endParaRPr>
          </a:p>
        </p:txBody>
      </p:sp>
      <p:sp>
        <p:nvSpPr>
          <p:cNvPr id="31" name="Rectangle 15"/>
          <p:cNvSpPr>
            <a:spLocks noChangeArrowheads="1"/>
          </p:cNvSpPr>
          <p:nvPr/>
        </p:nvSpPr>
        <p:spPr bwMode="gray">
          <a:xfrm>
            <a:off x="7088365" y="1351990"/>
            <a:ext cx="1801775" cy="253916"/>
          </a:xfrm>
          <a:prstGeom prst="rect">
            <a:avLst/>
          </a:prstGeom>
          <a:noFill/>
          <a:ln w="9525" algn="ctr">
            <a:noFill/>
            <a:miter lim="800000"/>
            <a:headEnd/>
            <a:tailEnd/>
          </a:ln>
        </p:spPr>
        <p:txBody>
          <a:bodyPr wrap="none" lIns="0" tIns="45720" rIns="0" bIns="45720">
            <a:spAutoFit/>
          </a:bodyPr>
          <a:lstStyle/>
          <a:p>
            <a:pPr marL="0" marR="0" lvl="0" indent="0" algn="l" defTabSz="1019175" rtl="0" eaLnBrk="1" fontAlgn="auto" latinLnBrk="0" hangingPunct="1">
              <a:lnSpc>
                <a:spcPct val="100000"/>
              </a:lnSpc>
              <a:spcBef>
                <a:spcPts val="0"/>
              </a:spcBef>
              <a:spcAft>
                <a:spcPts val="0"/>
              </a:spcAft>
              <a:buClrTx/>
              <a:buSzTx/>
              <a:buFontTx/>
              <a:buNone/>
              <a:tabLst/>
              <a:defRPr/>
            </a:pPr>
            <a:r>
              <a:rPr lang="en-US" sz="1050" b="1" dirty="0">
                <a:solidFill>
                  <a:srgbClr val="313131"/>
                </a:solidFill>
                <a:latin typeface="Arial" panose="020B0604020202020204" pitchFamily="34" charset="0"/>
                <a:cs typeface="Arial" panose="020B0604020202020204" pitchFamily="34" charset="0"/>
              </a:rPr>
              <a:t>Main focus for improvement</a:t>
            </a:r>
            <a:endParaRPr kumimoji="0" lang="en-US" sz="1050" b="1" i="0" u="none" strike="noStrike" kern="1200" cap="none" spc="0" normalizeH="0" baseline="0" noProof="0" dirty="0">
              <a:ln>
                <a:noFill/>
              </a:ln>
              <a:solidFill>
                <a:srgbClr val="313131"/>
              </a:solidFill>
              <a:effectLst/>
              <a:uLnTx/>
              <a:uFillTx/>
              <a:latin typeface="Arial" panose="020B0604020202020204" pitchFamily="34" charset="0"/>
              <a:cs typeface="Arial" panose="020B0604020202020204" pitchFamily="34" charset="0"/>
            </a:endParaRPr>
          </a:p>
        </p:txBody>
      </p:sp>
      <p:graphicFrame>
        <p:nvGraphicFramePr>
          <p:cNvPr id="32" name="Chart 31"/>
          <p:cNvGraphicFramePr/>
          <p:nvPr>
            <p:extLst>
              <p:ext uri="{D42A27DB-BD31-4B8C-83A1-F6EECF244321}">
                <p14:modId xmlns:p14="http://schemas.microsoft.com/office/powerpoint/2010/main" val="1360257217"/>
              </p:ext>
            </p:extLst>
          </p:nvPr>
        </p:nvGraphicFramePr>
        <p:xfrm>
          <a:off x="5714561" y="1605906"/>
          <a:ext cx="6055257" cy="462345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48ABB708-46A1-5D45-A828-B59B09F0DB8F}"/>
              </a:ext>
            </a:extLst>
          </p:cNvPr>
          <p:cNvSpPr/>
          <p:nvPr/>
        </p:nvSpPr>
        <p:spPr>
          <a:xfrm>
            <a:off x="517523" y="1419735"/>
            <a:ext cx="4530727" cy="3262432"/>
          </a:xfrm>
          <a:prstGeom prst="rect">
            <a:avLst/>
          </a:prstGeom>
        </p:spPr>
        <p:txBody>
          <a:bodyPr wrap="square">
            <a:spAutoFit/>
          </a:bodyPr>
          <a:lstStyle/>
          <a:p>
            <a:pPr defTabSz="798513" eaLnBrk="0" hangingPunct="0">
              <a:spcAft>
                <a:spcPts val="200"/>
              </a:spcAft>
              <a:defRPr/>
            </a:pPr>
            <a:r>
              <a:rPr lang="en-NZ" sz="1400" kern="0" dirty="0">
                <a:solidFill>
                  <a:schemeClr val="tx1">
                    <a:lumMod val="65000"/>
                    <a:lumOff val="35000"/>
                  </a:schemeClr>
                </a:solidFill>
                <a:latin typeface="Barlow"/>
                <a:ea typeface="Barlow" charset="0"/>
                <a:cs typeface="Arial" panose="020B0604020202020204" pitchFamily="34" charset="0"/>
              </a:rPr>
              <a:t>Waka Ama respondents are significantly more likely to want investment reflected in </a:t>
            </a:r>
            <a:r>
              <a:rPr lang="en-NZ" sz="1400" i="1" kern="0" dirty="0">
                <a:solidFill>
                  <a:schemeClr val="tx1">
                    <a:lumMod val="65000"/>
                    <a:lumOff val="35000"/>
                  </a:schemeClr>
                </a:solidFill>
                <a:latin typeface="Barlow"/>
                <a:ea typeface="Barlow" charset="0"/>
                <a:cs typeface="Arial" panose="020B0604020202020204" pitchFamily="34" charset="0"/>
              </a:rPr>
              <a:t>facilities </a:t>
            </a:r>
            <a:r>
              <a:rPr lang="en-NZ" sz="1400" kern="0" dirty="0">
                <a:solidFill>
                  <a:schemeClr val="tx1">
                    <a:lumMod val="65000"/>
                    <a:lumOff val="35000"/>
                  </a:schemeClr>
                </a:solidFill>
                <a:latin typeface="Barlow"/>
                <a:ea typeface="Barlow" charset="0"/>
                <a:cs typeface="Arial" panose="020B0604020202020204" pitchFamily="34" charset="0"/>
              </a:rPr>
              <a:t>(26% vs. 15%), </a:t>
            </a:r>
            <a:r>
              <a:rPr lang="en-NZ" sz="1400" i="1" kern="0" dirty="0">
                <a:solidFill>
                  <a:schemeClr val="tx1">
                    <a:lumMod val="65000"/>
                    <a:lumOff val="35000"/>
                  </a:schemeClr>
                </a:solidFill>
                <a:latin typeface="Barlow"/>
                <a:ea typeface="Barlow" charset="0"/>
                <a:cs typeface="Arial" panose="020B0604020202020204" pitchFamily="34" charset="0"/>
              </a:rPr>
              <a:t>number of coaches or instructors </a:t>
            </a:r>
            <a:r>
              <a:rPr lang="en-NZ" sz="1400" kern="0" dirty="0">
                <a:solidFill>
                  <a:schemeClr val="tx1">
                    <a:lumMod val="65000"/>
                    <a:lumOff val="35000"/>
                  </a:schemeClr>
                </a:solidFill>
                <a:latin typeface="Barlow"/>
                <a:ea typeface="Barlow" charset="0"/>
                <a:cs typeface="Arial" panose="020B0604020202020204" pitchFamily="34" charset="0"/>
              </a:rPr>
              <a:t>(12% vs. 7%) or </a:t>
            </a:r>
            <a:r>
              <a:rPr lang="en-NZ" sz="1400" i="1" kern="0" dirty="0">
                <a:solidFill>
                  <a:schemeClr val="tx1">
                    <a:lumMod val="65000"/>
                    <a:lumOff val="35000"/>
                  </a:schemeClr>
                </a:solidFill>
                <a:latin typeface="Barlow"/>
                <a:ea typeface="Barlow" charset="0"/>
                <a:cs typeface="Arial" panose="020B0604020202020204" pitchFamily="34" charset="0"/>
              </a:rPr>
              <a:t>access to equipment </a:t>
            </a:r>
            <a:r>
              <a:rPr lang="en-NZ" sz="1400" kern="0" dirty="0">
                <a:solidFill>
                  <a:schemeClr val="tx1">
                    <a:lumMod val="65000"/>
                    <a:lumOff val="35000"/>
                  </a:schemeClr>
                </a:solidFill>
                <a:latin typeface="Barlow"/>
                <a:ea typeface="Barlow" charset="0"/>
                <a:cs typeface="Arial" panose="020B0604020202020204" pitchFamily="34" charset="0"/>
              </a:rPr>
              <a:t>(10% vs. 5%) compared with the All Sports 2019/20 average.</a:t>
            </a:r>
          </a:p>
          <a:p>
            <a:pPr defTabSz="798513" eaLnBrk="0" hangingPunct="0">
              <a:spcAft>
                <a:spcPts val="200"/>
              </a:spcAft>
              <a:defRPr/>
            </a:pPr>
            <a:endParaRPr lang="en-NZ" sz="1400" kern="0" dirty="0">
              <a:solidFill>
                <a:schemeClr val="tx1">
                  <a:lumMod val="65000"/>
                  <a:lumOff val="35000"/>
                </a:schemeClr>
              </a:solidFill>
              <a:latin typeface="Barlow"/>
              <a:ea typeface="Barlow" charset="0"/>
              <a:cs typeface="Arial" panose="020B0604020202020204" pitchFamily="34" charset="0"/>
            </a:endParaRPr>
          </a:p>
          <a:p>
            <a:pPr defTabSz="798513" eaLnBrk="0" hangingPunct="0">
              <a:spcAft>
                <a:spcPts val="200"/>
              </a:spcAft>
              <a:defRPr/>
            </a:pPr>
            <a:r>
              <a:rPr lang="en-NZ" sz="1400" kern="0" dirty="0">
                <a:solidFill>
                  <a:schemeClr val="tx1">
                    <a:lumMod val="65000"/>
                    <a:lumOff val="35000"/>
                  </a:schemeClr>
                </a:solidFill>
                <a:latin typeface="Barlow"/>
                <a:ea typeface="Barlow" charset="0"/>
                <a:cs typeface="Arial" panose="020B0604020202020204" pitchFamily="34" charset="0"/>
              </a:rPr>
              <a:t>Those of </a:t>
            </a:r>
            <a:r>
              <a:rPr lang="en-NZ" sz="1400" b="1" kern="0" dirty="0">
                <a:solidFill>
                  <a:schemeClr val="tx1">
                    <a:lumMod val="65000"/>
                    <a:lumOff val="35000"/>
                  </a:schemeClr>
                </a:solidFill>
                <a:latin typeface="Barlow"/>
                <a:ea typeface="Barlow" charset="0"/>
                <a:cs typeface="Arial" panose="020B0604020202020204" pitchFamily="34" charset="0"/>
              </a:rPr>
              <a:t>M</a:t>
            </a:r>
            <a:r>
              <a:rPr lang="en-NZ" sz="1400" b="1" kern="0" dirty="0">
                <a:solidFill>
                  <a:schemeClr val="tx1">
                    <a:lumMod val="65000"/>
                    <a:lumOff val="35000"/>
                  </a:schemeClr>
                </a:solidFill>
                <a:latin typeface="Barlow"/>
                <a:ea typeface="Barlow" charset="0"/>
                <a:cs typeface="Calibri" panose="020F0502020204030204" pitchFamily="34" charset="0"/>
              </a:rPr>
              <a:t>ā</a:t>
            </a:r>
            <a:r>
              <a:rPr lang="en-NZ" sz="1400" b="1" kern="0" dirty="0">
                <a:solidFill>
                  <a:schemeClr val="tx1">
                    <a:lumMod val="65000"/>
                    <a:lumOff val="35000"/>
                  </a:schemeClr>
                </a:solidFill>
                <a:latin typeface="Barlow"/>
                <a:ea typeface="Barlow" charset="0"/>
                <a:cs typeface="Arial" panose="020B0604020202020204" pitchFamily="34" charset="0"/>
              </a:rPr>
              <a:t>ori</a:t>
            </a:r>
            <a:r>
              <a:rPr lang="en-NZ" sz="1400" kern="0" dirty="0">
                <a:solidFill>
                  <a:schemeClr val="tx1">
                    <a:lumMod val="65000"/>
                    <a:lumOff val="35000"/>
                  </a:schemeClr>
                </a:solidFill>
                <a:latin typeface="Barlow"/>
                <a:ea typeface="Barlow" charset="0"/>
                <a:cs typeface="Arial" panose="020B0604020202020204" pitchFamily="34" charset="0"/>
              </a:rPr>
              <a:t> ethnicity are more likely to want investment reflected in </a:t>
            </a:r>
            <a:r>
              <a:rPr lang="en-NZ" sz="1400" i="1" kern="0" dirty="0">
                <a:solidFill>
                  <a:schemeClr val="tx1">
                    <a:lumMod val="65000"/>
                    <a:lumOff val="35000"/>
                  </a:schemeClr>
                </a:solidFill>
                <a:latin typeface="Barlow"/>
                <a:ea typeface="Barlow" charset="0"/>
                <a:cs typeface="Arial" panose="020B0604020202020204" pitchFamily="34" charset="0"/>
              </a:rPr>
              <a:t>facilities </a:t>
            </a:r>
            <a:r>
              <a:rPr lang="en-NZ" sz="1400" kern="0" dirty="0">
                <a:solidFill>
                  <a:schemeClr val="tx1">
                    <a:lumMod val="65000"/>
                    <a:lumOff val="35000"/>
                  </a:schemeClr>
                </a:solidFill>
                <a:latin typeface="Barlow"/>
                <a:ea typeface="Barlow" charset="0"/>
                <a:cs typeface="Arial" panose="020B0604020202020204" pitchFamily="34" charset="0"/>
              </a:rPr>
              <a:t>(31% vs. 26%) and less likely to want it reflected in </a:t>
            </a:r>
            <a:r>
              <a:rPr lang="en-NZ" sz="1400" i="1" kern="0" dirty="0">
                <a:solidFill>
                  <a:schemeClr val="tx1">
                    <a:lumMod val="65000"/>
                    <a:lumOff val="35000"/>
                  </a:schemeClr>
                </a:solidFill>
                <a:latin typeface="Barlow"/>
                <a:ea typeface="Barlow" charset="0"/>
                <a:cs typeface="Arial" panose="020B0604020202020204" pitchFamily="34" charset="0"/>
              </a:rPr>
              <a:t>paddler development programmes </a:t>
            </a:r>
            <a:r>
              <a:rPr lang="en-NZ" sz="1400" kern="0" dirty="0">
                <a:solidFill>
                  <a:schemeClr val="tx1">
                    <a:lumMod val="65000"/>
                    <a:lumOff val="35000"/>
                  </a:schemeClr>
                </a:solidFill>
                <a:latin typeface="Barlow"/>
                <a:ea typeface="Barlow" charset="0"/>
                <a:cs typeface="Arial" panose="020B0604020202020204" pitchFamily="34" charset="0"/>
              </a:rPr>
              <a:t>(16% vs. 19%). </a:t>
            </a:r>
          </a:p>
          <a:p>
            <a:pPr defTabSz="798513" eaLnBrk="0" hangingPunct="0">
              <a:spcAft>
                <a:spcPts val="200"/>
              </a:spcAft>
              <a:defRPr/>
            </a:pPr>
            <a:endParaRPr lang="en-NZ" sz="1400" kern="0" dirty="0">
              <a:solidFill>
                <a:schemeClr val="tx1">
                  <a:lumMod val="65000"/>
                  <a:lumOff val="35000"/>
                </a:schemeClr>
              </a:solidFill>
              <a:latin typeface="Barlow"/>
              <a:ea typeface="Barlow" charset="0"/>
              <a:cs typeface="Arial" panose="020B0604020202020204" pitchFamily="34" charset="0"/>
            </a:endParaRPr>
          </a:p>
          <a:p>
            <a:pPr defTabSz="798513" eaLnBrk="0" hangingPunct="0">
              <a:spcAft>
                <a:spcPts val="200"/>
              </a:spcAft>
              <a:defRPr/>
            </a:pPr>
            <a:endParaRPr lang="en-NZ" sz="1400" kern="0" dirty="0">
              <a:solidFill>
                <a:schemeClr val="tx1">
                  <a:lumMod val="65000"/>
                  <a:lumOff val="35000"/>
                </a:schemeClr>
              </a:solidFill>
              <a:latin typeface="Barlow"/>
              <a:ea typeface="Barlow" charset="0"/>
              <a:cs typeface="Arial" panose="020B0604020202020204" pitchFamily="34" charset="0"/>
            </a:endParaRPr>
          </a:p>
          <a:p>
            <a:pPr defTabSz="798513" eaLnBrk="0" hangingPunct="0">
              <a:spcAft>
                <a:spcPts val="200"/>
              </a:spcAft>
              <a:defRPr/>
            </a:pPr>
            <a:endParaRPr lang="en-GB" sz="1400" kern="0" dirty="0">
              <a:solidFill>
                <a:schemeClr val="tx1">
                  <a:lumMod val="65000"/>
                  <a:lumOff val="35000"/>
                </a:schemeClr>
              </a:solidFill>
              <a:latin typeface="Barlow"/>
              <a:ea typeface="Barlow" charset="0"/>
              <a:cs typeface="Arial" panose="020B0604020202020204" pitchFamily="34" charset="0"/>
            </a:endParaRPr>
          </a:p>
          <a:p>
            <a:pPr defTabSz="798513" eaLnBrk="0" hangingPunct="0">
              <a:spcAft>
                <a:spcPts val="200"/>
              </a:spcAft>
              <a:defRPr/>
            </a:pPr>
            <a:endParaRPr lang="en-GB" sz="1400" kern="0" dirty="0">
              <a:solidFill>
                <a:schemeClr val="tx1">
                  <a:lumMod val="65000"/>
                  <a:lumOff val="35000"/>
                </a:schemeClr>
              </a:solidFill>
              <a:latin typeface="Barlow"/>
              <a:ea typeface="Barlow" charset="0"/>
              <a:cs typeface="Arial" panose="020B0604020202020204" pitchFamily="34" charset="0"/>
            </a:endParaRPr>
          </a:p>
        </p:txBody>
      </p:sp>
      <p:sp>
        <p:nvSpPr>
          <p:cNvPr id="10" name="TextBox 9"/>
          <p:cNvSpPr txBox="1"/>
          <p:nvPr/>
        </p:nvSpPr>
        <p:spPr>
          <a:xfrm>
            <a:off x="8244415" y="6295275"/>
            <a:ext cx="2794462" cy="30777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latin typeface="Barlow"/>
                <a:sym typeface="Wingdings 3"/>
              </a:rPr>
              <a:t> </a:t>
            </a:r>
            <a:r>
              <a:rPr lang="en-NZ" sz="1400" b="1" dirty="0">
                <a:solidFill>
                  <a:srgbClr val="218535"/>
                </a:solidFill>
                <a:latin typeface="Barlow"/>
                <a:cs typeface="Arial"/>
                <a:sym typeface="Wingdings 3"/>
              </a:rPr>
              <a:t>□</a:t>
            </a:r>
            <a:r>
              <a:rPr lang="en-NZ" sz="1400" b="1" dirty="0">
                <a:solidFill>
                  <a:schemeClr val="accent5"/>
                </a:solidFill>
                <a:latin typeface="Barlow"/>
                <a:cs typeface="Arial"/>
                <a:sym typeface="Wingdings 3"/>
              </a:rPr>
              <a:t>□ </a:t>
            </a:r>
            <a:r>
              <a:rPr lang="en-NZ" sz="800" dirty="0">
                <a:latin typeface="Barlow"/>
                <a:sym typeface="Wingdings 3"/>
              </a:rPr>
              <a:t>Significantly higher/lower than All Sports 2019/20</a:t>
            </a:r>
            <a:endParaRPr lang="en-NZ" sz="800" dirty="0">
              <a:latin typeface="Barlow"/>
            </a:endParaRPr>
          </a:p>
        </p:txBody>
      </p:sp>
      <p:sp>
        <p:nvSpPr>
          <p:cNvPr id="12" name="TextBox 10"/>
          <p:cNvSpPr txBox="1"/>
          <p:nvPr/>
        </p:nvSpPr>
        <p:spPr>
          <a:xfrm>
            <a:off x="513954" y="6277857"/>
            <a:ext cx="7384719" cy="584775"/>
          </a:xfrm>
          <a:prstGeom prst="rect">
            <a:avLst/>
          </a:prstGeom>
          <a:solidFill>
            <a:schemeClr val="bg1"/>
          </a:solidFill>
        </p:spPr>
        <p:txBody>
          <a:bodyPr wrap="square" rtlCol="0" anchor="b">
            <a:spAutoFit/>
          </a:bodyPr>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spcBef>
                <a:spcPts val="0"/>
              </a:spcBef>
            </a:pPr>
            <a:r>
              <a:rPr lang="en-NZ" sz="800" dirty="0">
                <a:solidFill>
                  <a:srgbClr val="000000"/>
                </a:solidFill>
                <a:latin typeface="Barlow"/>
              </a:rPr>
              <a:t>Base: </a:t>
            </a:r>
            <a:r>
              <a:rPr lang="en-US" sz="800" dirty="0">
                <a:solidFill>
                  <a:srgbClr val="000000"/>
                </a:solidFill>
                <a:latin typeface="Barlow"/>
              </a:rPr>
              <a:t>All </a:t>
            </a:r>
            <a:r>
              <a:rPr lang="en-NZ" sz="800" dirty="0">
                <a:solidFill>
                  <a:srgbClr val="000000"/>
                </a:solidFill>
                <a:latin typeface="Barlow"/>
              </a:rPr>
              <a:t>respondents </a:t>
            </a:r>
            <a:r>
              <a:rPr lang="en-NZ" sz="800" dirty="0">
                <a:latin typeface="Barlow"/>
              </a:rPr>
              <a:t>(Excluding Don't know/I don't want to improve anything if it means my feed need to increase) </a:t>
            </a:r>
            <a:r>
              <a:rPr lang="en-NZ" sz="800" dirty="0">
                <a:solidFill>
                  <a:srgbClr val="000000"/>
                </a:solidFill>
                <a:latin typeface="Barlow"/>
              </a:rPr>
              <a:t>(n=401)</a:t>
            </a:r>
          </a:p>
          <a:p>
            <a:pPr>
              <a:spcBef>
                <a:spcPts val="0"/>
              </a:spcBef>
            </a:pPr>
            <a:r>
              <a:rPr lang="en-NZ" sz="800" dirty="0">
                <a:solidFill>
                  <a:srgbClr val="000000"/>
                </a:solidFill>
                <a:latin typeface="Barlow"/>
              </a:rPr>
              <a:t>Q14. </a:t>
            </a:r>
            <a:r>
              <a:rPr lang="en-US" sz="800" dirty="0">
                <a:solidFill>
                  <a:srgbClr val="000000"/>
                </a:solidFill>
                <a:latin typeface="Barlow"/>
              </a:rPr>
              <a:t>If your/ your child's Waka Ama club was going to focus on improving one of the following aspects, and the membership fees increased to reflect this investment, which would be the one thing you/ your child would like them to improve? </a:t>
            </a:r>
          </a:p>
          <a:p>
            <a:pPr>
              <a:spcBef>
                <a:spcPts val="0"/>
              </a:spcBef>
            </a:pPr>
            <a:r>
              <a:rPr lang="en-US" sz="800" dirty="0">
                <a:solidFill>
                  <a:srgbClr val="000000"/>
                </a:solidFill>
                <a:latin typeface="Barlow"/>
              </a:rPr>
              <a:t>Note: only responses 5% or greater are shown on the graph</a:t>
            </a:r>
          </a:p>
        </p:txBody>
      </p:sp>
      <p:grpSp>
        <p:nvGrpSpPr>
          <p:cNvPr id="2" name="Group 1"/>
          <p:cNvGrpSpPr/>
          <p:nvPr/>
        </p:nvGrpSpPr>
        <p:grpSpPr>
          <a:xfrm>
            <a:off x="1108886" y="4682167"/>
            <a:ext cx="3348000" cy="936000"/>
            <a:chOff x="723837" y="5229714"/>
            <a:chExt cx="3348000" cy="936000"/>
          </a:xfrm>
        </p:grpSpPr>
        <p:sp>
          <p:nvSpPr>
            <p:cNvPr id="13" name="TextBox 12"/>
            <p:cNvSpPr txBox="1"/>
            <p:nvPr/>
          </p:nvSpPr>
          <p:spPr>
            <a:xfrm>
              <a:off x="723837" y="5229714"/>
              <a:ext cx="3348000" cy="936000"/>
            </a:xfrm>
            <a:prstGeom prst="rect">
              <a:avLst/>
            </a:prstGeom>
            <a:noFill/>
            <a:ln>
              <a:solidFill>
                <a:schemeClr val="accent3"/>
              </a:solidFill>
              <a:prstDash val="sysDash"/>
            </a:ln>
          </p:spPr>
          <p:txBody>
            <a:bodyPr wrap="square" rtlCol="0">
              <a:spAutoFit/>
            </a:bodyPr>
            <a:lstStyle/>
            <a:p>
              <a:endParaRPr lang="en-NZ" dirty="0">
                <a:solidFill>
                  <a:srgbClr val="000000"/>
                </a:solidFill>
              </a:endParaRPr>
            </a:p>
            <a:p>
              <a:endParaRPr lang="en-NZ" dirty="0">
                <a:solidFill>
                  <a:srgbClr val="000000"/>
                </a:solidFill>
              </a:endParaRPr>
            </a:p>
            <a:p>
              <a:endParaRPr lang="en-NZ" dirty="0">
                <a:solidFill>
                  <a:srgbClr val="000000"/>
                </a:solidFill>
              </a:endParaRPr>
            </a:p>
            <a:p>
              <a:endParaRPr lang="en-NZ" dirty="0">
                <a:solidFill>
                  <a:srgbClr val="000000"/>
                </a:solidFill>
              </a:endParaRPr>
            </a:p>
            <a:p>
              <a:endParaRPr lang="en-NZ" dirty="0">
                <a:solidFill>
                  <a:srgbClr val="000000"/>
                </a:solidFill>
              </a:endParaRPr>
            </a:p>
            <a:p>
              <a:endParaRPr lang="en-NZ" dirty="0">
                <a:solidFill>
                  <a:srgbClr val="000000"/>
                </a:solidFill>
              </a:endParaRPr>
            </a:p>
          </p:txBody>
        </p:sp>
        <p:sp>
          <p:nvSpPr>
            <p:cNvPr id="14" name="TextBox 13"/>
            <p:cNvSpPr txBox="1"/>
            <p:nvPr/>
          </p:nvSpPr>
          <p:spPr>
            <a:xfrm>
              <a:off x="1554980" y="5328382"/>
              <a:ext cx="2417734" cy="738664"/>
            </a:xfrm>
            <a:prstGeom prst="rect">
              <a:avLst/>
            </a:prstGeom>
            <a:noFill/>
          </p:spPr>
          <p:txBody>
            <a:bodyPr wrap="square" rtlCol="0">
              <a:spAutoFit/>
            </a:bodyPr>
            <a:lstStyle/>
            <a:p>
              <a:pPr algn="ctr"/>
              <a:r>
                <a:rPr lang="en-NZ" sz="2000" b="1" dirty="0">
                  <a:solidFill>
                    <a:schemeClr val="tx2"/>
                  </a:solidFill>
                  <a:latin typeface="Barlow"/>
                </a:rPr>
                <a:t>7% </a:t>
              </a:r>
            </a:p>
            <a:p>
              <a:pPr algn="ctr"/>
              <a:r>
                <a:rPr lang="en-NZ" sz="1100" dirty="0">
                  <a:latin typeface="Barlow"/>
                </a:rPr>
                <a:t>Would not want anything improved if it meant their fees increased</a:t>
              </a:r>
            </a:p>
          </p:txBody>
        </p:sp>
        <p:pic>
          <p:nvPicPr>
            <p:cNvPr id="15" name="Picture 14"/>
            <p:cNvPicPr>
              <a:picLocks noChangeAspect="1"/>
            </p:cNvPicPr>
            <p:nvPr/>
          </p:nvPicPr>
          <p:blipFill>
            <a:blip r:embed="rId3" cstate="email">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88720" y="5328382"/>
              <a:ext cx="502552" cy="738664"/>
            </a:xfrm>
            <a:prstGeom prst="rect">
              <a:avLst/>
            </a:prstGeom>
          </p:spPr>
        </p:pic>
      </p:grpSp>
    </p:spTree>
    <p:extLst>
      <p:ext uri="{BB962C8B-B14F-4D97-AF65-F5344CB8AC3E}">
        <p14:creationId xmlns:p14="http://schemas.microsoft.com/office/powerpoint/2010/main" val="2432999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4877" y="101416"/>
            <a:ext cx="9144000" cy="695957"/>
          </a:xfrm>
        </p:spPr>
        <p:txBody>
          <a:bodyPr>
            <a:noAutofit/>
          </a:bodyPr>
          <a:lstStyle/>
          <a:p>
            <a:pPr algn="l"/>
            <a:r>
              <a:rPr lang="en-NZ" sz="2800" dirty="0">
                <a:solidFill>
                  <a:schemeClr val="tx2"/>
                </a:solidFill>
              </a:rPr>
              <a:t>What should be invested in or improved?</a:t>
            </a:r>
          </a:p>
        </p:txBody>
      </p:sp>
      <p:sp>
        <p:nvSpPr>
          <p:cNvPr id="7" name="Text Placeholder 3"/>
          <p:cNvSpPr txBox="1">
            <a:spLocks/>
          </p:cNvSpPr>
          <p:nvPr/>
        </p:nvSpPr>
        <p:spPr>
          <a:xfrm>
            <a:off x="489928" y="6310268"/>
            <a:ext cx="8165465" cy="307816"/>
          </a:xfrm>
          <a:prstGeom prst="rect">
            <a:avLst/>
          </a:prstGeom>
          <a:solidFill>
            <a:schemeClr val="bg1"/>
          </a:solidFill>
        </p:spPr>
        <p:txBody>
          <a:bodyPr vert="horz" wrap="square" lIns="91440" tIns="0" rIns="91440" bIns="0" rtlCol="0" anchor="b" anchorCtr="0">
            <a:noAutofit/>
          </a:bodyPr>
          <a:lstStyle>
            <a:lvl1pPr marL="0" indent="0" algn="l" defTabSz="457200" rtl="0" eaLnBrk="1" latinLnBrk="0" hangingPunct="1">
              <a:lnSpc>
                <a:spcPct val="100000"/>
              </a:lnSpc>
              <a:spcBef>
                <a:spcPts val="60"/>
              </a:spcBef>
              <a:buClr>
                <a:srgbClr val="5F5F5F"/>
              </a:buClr>
              <a:buFont typeface="Arial"/>
              <a:buNone/>
              <a:defRPr sz="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5F5F5F"/>
              </a:buClr>
              <a:buSzTx/>
              <a:buFont typeface="Arial"/>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Calibri" panose="020F0502020204030204" pitchFamily="34" charset="0"/>
              </a:rPr>
              <a:t>Base: </a:t>
            </a:r>
            <a:r>
              <a:rPr kumimoji="0" lang="en-US" sz="800" b="0" i="0" u="none" strike="noStrike" kern="1200" cap="none" spc="0" normalizeH="0" baseline="0" noProof="0" dirty="0">
                <a:ln>
                  <a:noFill/>
                </a:ln>
                <a:solidFill>
                  <a:srgbClr val="000000"/>
                </a:solidFill>
                <a:effectLst/>
                <a:uLnTx/>
                <a:uFillTx/>
                <a:latin typeface="Barlow"/>
                <a:ea typeface="+mn-ea"/>
                <a:cs typeface="Calibri" panose="020F0502020204030204" pitchFamily="34" charset="0"/>
              </a:rPr>
              <a:t>All </a:t>
            </a:r>
            <a:r>
              <a:rPr kumimoji="0" lang="en-NZ" sz="800" b="0" i="0" u="none" strike="noStrike" kern="1200" cap="none" spc="0" normalizeH="0" baseline="0" noProof="0" dirty="0">
                <a:ln>
                  <a:noFill/>
                </a:ln>
                <a:solidFill>
                  <a:srgbClr val="000000"/>
                </a:solidFill>
                <a:effectLst/>
                <a:uLnTx/>
                <a:uFillTx/>
                <a:latin typeface="Barlow"/>
                <a:ea typeface="+mn-ea"/>
                <a:cs typeface="Calibri" panose="020F0502020204030204" pitchFamily="34" charset="0"/>
              </a:rPr>
              <a:t>respondents excluding don’t know/none</a:t>
            </a:r>
          </a:p>
          <a:p>
            <a:pPr marL="0" marR="0" lvl="0" indent="0" algn="l" defTabSz="457200" rtl="0" eaLnBrk="1" fontAlgn="auto" latinLnBrk="0" hangingPunct="1">
              <a:lnSpc>
                <a:spcPct val="100000"/>
              </a:lnSpc>
              <a:spcBef>
                <a:spcPts val="0"/>
              </a:spcBef>
              <a:spcAft>
                <a:spcPts val="0"/>
              </a:spcAft>
              <a:buClr>
                <a:srgbClr val="5F5F5F"/>
              </a:buClr>
              <a:buSzTx/>
              <a:buFont typeface="Arial"/>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Calibri" panose="020F0502020204030204" pitchFamily="34" charset="0"/>
              </a:rPr>
              <a:t>Q50. </a:t>
            </a:r>
            <a:r>
              <a:rPr kumimoji="0" lang="en-US" sz="800" b="0" i="0" u="none" strike="noStrike" kern="1200" cap="none" spc="0" normalizeH="0" baseline="0" noProof="0" dirty="0">
                <a:ln>
                  <a:noFill/>
                </a:ln>
                <a:solidFill>
                  <a:srgbClr val="000000"/>
                </a:solidFill>
                <a:effectLst/>
                <a:uLnTx/>
                <a:uFillTx/>
                <a:latin typeface="Barlow"/>
                <a:ea typeface="+mn-ea"/>
                <a:cs typeface="Calibri" panose="020F0502020204030204" pitchFamily="34" charset="0"/>
              </a:rPr>
              <a:t>What particular aspect of &lt;pipe response from Q14&gt; would you like to see investment in or improved?</a:t>
            </a:r>
          </a:p>
        </p:txBody>
      </p:sp>
      <p:graphicFrame>
        <p:nvGraphicFramePr>
          <p:cNvPr id="22" name="Table 21"/>
          <p:cNvGraphicFramePr>
            <a:graphicFrameLocks noGrp="1"/>
          </p:cNvGraphicFramePr>
          <p:nvPr/>
        </p:nvGraphicFramePr>
        <p:xfrm>
          <a:off x="416459" y="3305259"/>
          <a:ext cx="11280618" cy="504000"/>
        </p:xfrm>
        <a:graphic>
          <a:graphicData uri="http://schemas.openxmlformats.org/drawingml/2006/table">
            <a:tbl>
              <a:tblPr firstRow="1" bandRow="1">
                <a:tableStyleId>{5C22544A-7EE6-4342-B048-85BDC9FD1C3A}</a:tableStyleId>
              </a:tblPr>
              <a:tblGrid>
                <a:gridCol w="700382">
                  <a:extLst>
                    <a:ext uri="{9D8B030D-6E8A-4147-A177-3AD203B41FA5}">
                      <a16:colId xmlns:a16="http://schemas.microsoft.com/office/drawing/2014/main" val="20000"/>
                    </a:ext>
                  </a:extLst>
                </a:gridCol>
                <a:gridCol w="3061490">
                  <a:extLst>
                    <a:ext uri="{9D8B030D-6E8A-4147-A177-3AD203B41FA5}">
                      <a16:colId xmlns:a16="http://schemas.microsoft.com/office/drawing/2014/main" val="20001"/>
                    </a:ext>
                  </a:extLst>
                </a:gridCol>
                <a:gridCol w="698710">
                  <a:extLst>
                    <a:ext uri="{9D8B030D-6E8A-4147-A177-3AD203B41FA5}">
                      <a16:colId xmlns:a16="http://schemas.microsoft.com/office/drawing/2014/main" val="20002"/>
                    </a:ext>
                  </a:extLst>
                </a:gridCol>
                <a:gridCol w="3059836">
                  <a:extLst>
                    <a:ext uri="{9D8B030D-6E8A-4147-A177-3AD203B41FA5}">
                      <a16:colId xmlns:a16="http://schemas.microsoft.com/office/drawing/2014/main" val="20003"/>
                    </a:ext>
                  </a:extLst>
                </a:gridCol>
                <a:gridCol w="698710">
                  <a:extLst>
                    <a:ext uri="{9D8B030D-6E8A-4147-A177-3AD203B41FA5}">
                      <a16:colId xmlns:a16="http://schemas.microsoft.com/office/drawing/2014/main" val="20004"/>
                    </a:ext>
                  </a:extLst>
                </a:gridCol>
                <a:gridCol w="3061490">
                  <a:extLst>
                    <a:ext uri="{9D8B030D-6E8A-4147-A177-3AD203B41FA5}">
                      <a16:colId xmlns:a16="http://schemas.microsoft.com/office/drawing/2014/main" val="20005"/>
                    </a:ext>
                  </a:extLst>
                </a:gridCol>
              </a:tblGrid>
              <a:tr h="504000">
                <a:tc>
                  <a:txBody>
                    <a:bodyPr/>
                    <a:lstStyle/>
                    <a:p>
                      <a:pPr algn="ctr"/>
                      <a:endParaRPr lang="en-NZ" sz="1200" b="1" dirty="0">
                        <a:solidFill>
                          <a:schemeClr val="bg1"/>
                        </a:solidFill>
                        <a:latin typeface="Barlow"/>
                      </a:endParaRPr>
                    </a:p>
                  </a:txBody>
                  <a:tcPr anchor="ctr">
                    <a:lnR w="12700" cap="flat" cmpd="sng" algn="ctr">
                      <a:solidFill>
                        <a:schemeClr val="accent4"/>
                      </a:solidFill>
                      <a:prstDash val="solid"/>
                      <a:round/>
                      <a:headEnd type="none" w="med" len="med"/>
                      <a:tailEnd type="none" w="med" len="med"/>
                    </a:lnR>
                    <a:solidFill>
                      <a:schemeClr val="bg1"/>
                    </a:solidFill>
                  </a:tcPr>
                </a:tc>
                <a:tc>
                  <a:txBody>
                    <a:bodyPr/>
                    <a:lstStyle/>
                    <a:p>
                      <a:pPr algn="ctr"/>
                      <a:r>
                        <a:rPr lang="en-NZ" sz="1200" b="1" kern="1200" dirty="0">
                          <a:solidFill>
                            <a:schemeClr val="lt1"/>
                          </a:solidFill>
                          <a:latin typeface="Barlow"/>
                          <a:ea typeface="+mn-ea"/>
                          <a:cs typeface="+mn-cs"/>
                        </a:rPr>
                        <a:t>FACILITIES</a:t>
                      </a:r>
                    </a:p>
                  </a:txBody>
                  <a:tcPr anchor="ctr">
                    <a:lnL w="12700" cap="flat" cmpd="sng" algn="ctr">
                      <a:solidFill>
                        <a:schemeClr val="accent4"/>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NZ" sz="1200" b="1" kern="1200" dirty="0">
                        <a:solidFill>
                          <a:schemeClr val="lt1"/>
                        </a:solidFill>
                        <a:latin typeface="Barlow"/>
                        <a:ea typeface="+mn-ea"/>
                        <a:cs typeface="+mn-cs"/>
                      </a:endParaRPr>
                    </a:p>
                  </a:txBody>
                  <a:tcPr anchor="ctr">
                    <a:lnL w="190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latin typeface="Barlow"/>
                          <a:ea typeface="+mn-ea"/>
                          <a:cs typeface="+mn-cs"/>
                        </a:rPr>
                        <a:t>PADDLER</a:t>
                      </a:r>
                      <a:r>
                        <a:rPr lang="en-NZ" sz="1200" b="1" kern="1200" baseline="0" dirty="0">
                          <a:solidFill>
                            <a:schemeClr val="tx1"/>
                          </a:solidFill>
                          <a:latin typeface="Barlow"/>
                          <a:ea typeface="+mn-ea"/>
                          <a:cs typeface="+mn-cs"/>
                        </a:rPr>
                        <a:t> DEVELOPMENT PROGRAMMES</a:t>
                      </a:r>
                      <a:endParaRPr lang="en-NZ" sz="1200" b="1" kern="1200" dirty="0">
                        <a:solidFill>
                          <a:schemeClr val="tx1"/>
                        </a:solidFill>
                        <a:latin typeface="Barlow"/>
                        <a:ea typeface="+mn-ea"/>
                        <a:cs typeface="+mn-cs"/>
                      </a:endParaRPr>
                    </a:p>
                  </a:txBody>
                  <a:tcPr anchor="ctr">
                    <a:lnL w="12700" cap="flat" cmpd="sng" algn="ctr">
                      <a:solidFill>
                        <a:schemeClr val="bg2"/>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NZ" sz="1200" b="1" kern="1200" dirty="0">
                        <a:solidFill>
                          <a:schemeClr val="lt1"/>
                        </a:solidFill>
                        <a:latin typeface="Barlow"/>
                        <a:ea typeface="+mn-ea"/>
                        <a:cs typeface="+mn-cs"/>
                      </a:endParaRPr>
                    </a:p>
                  </a:txBody>
                  <a:tcPr anchor="ctr">
                    <a:lnL w="190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200" b="1" kern="1200" dirty="0">
                          <a:solidFill>
                            <a:schemeClr val="lt1"/>
                          </a:solidFill>
                          <a:latin typeface="Barlow"/>
                          <a:ea typeface="+mn-ea"/>
                          <a:cs typeface="+mn-cs"/>
                        </a:rPr>
                        <a:t>NUMBER OF COACHES</a:t>
                      </a:r>
                      <a:r>
                        <a:rPr lang="en-NZ" sz="1200" b="1" kern="1200" baseline="0" dirty="0">
                          <a:solidFill>
                            <a:schemeClr val="lt1"/>
                          </a:solidFill>
                          <a:latin typeface="Barlow"/>
                          <a:ea typeface="+mn-ea"/>
                          <a:cs typeface="+mn-cs"/>
                        </a:rPr>
                        <a:t> OR INSTRUCTORS</a:t>
                      </a:r>
                      <a:endParaRPr lang="en-NZ" sz="1200" b="1" kern="1200" dirty="0">
                        <a:solidFill>
                          <a:schemeClr val="lt1"/>
                        </a:solidFill>
                        <a:latin typeface="Barlow"/>
                        <a:ea typeface="+mn-ea"/>
                        <a:cs typeface="+mn-cs"/>
                      </a:endParaRPr>
                    </a:p>
                  </a:txBody>
                  <a:tcPr anchor="ctr">
                    <a:lnL w="12700" cap="flat" cmpd="sng" algn="ctr">
                      <a:solidFill>
                        <a:schemeClr val="tx2"/>
                      </a:solidFill>
                      <a:prstDash val="solid"/>
                      <a:round/>
                      <a:headEnd type="none" w="med" len="med"/>
                      <a:tailEnd type="none" w="med" len="med"/>
                    </a:lnL>
                    <a:solidFill>
                      <a:schemeClr val="tx2"/>
                    </a:solidFill>
                  </a:tcPr>
                </a:tc>
                <a:extLst>
                  <a:ext uri="{0D108BD9-81ED-4DB2-BD59-A6C34878D82A}">
                    <a16:rowId xmlns:a16="http://schemas.microsoft.com/office/drawing/2014/main" val="10000"/>
                  </a:ext>
                </a:extLst>
              </a:tr>
            </a:tbl>
          </a:graphicData>
        </a:graphic>
      </p:graphicFrame>
      <p:pic>
        <p:nvPicPr>
          <p:cNvPr id="17" name="Shape 5034"/>
          <p:cNvPicPr preferRelativeResize="0"/>
          <p:nvPr/>
        </p:nvPicPr>
        <p:blipFill rotWithShape="1">
          <a:blip r:embed="rId3">
            <a:alphaModFix/>
            <a:duotone>
              <a:prstClr val="black"/>
              <a:schemeClr val="accent3">
                <a:tint val="45000"/>
                <a:satMod val="400000"/>
              </a:schemeClr>
            </a:duotone>
          </a:blip>
          <a:srcRect/>
          <a:stretch/>
        </p:blipFill>
        <p:spPr>
          <a:xfrm>
            <a:off x="8306760" y="3313720"/>
            <a:ext cx="172500" cy="482400"/>
          </a:xfrm>
          <a:prstGeom prst="rect">
            <a:avLst/>
          </a:prstGeom>
          <a:noFill/>
          <a:ln>
            <a:noFill/>
          </a:ln>
        </p:spPr>
      </p:pic>
      <p:grpSp>
        <p:nvGrpSpPr>
          <p:cNvPr id="28" name="Group 27"/>
          <p:cNvGrpSpPr/>
          <p:nvPr/>
        </p:nvGrpSpPr>
        <p:grpSpPr>
          <a:xfrm>
            <a:off x="192918" y="1177668"/>
            <a:ext cx="2136547" cy="1964865"/>
            <a:chOff x="4806171" y="1803138"/>
            <a:chExt cx="1584176" cy="1584176"/>
          </a:xfrm>
          <a:solidFill>
            <a:schemeClr val="accent5"/>
          </a:solidFill>
        </p:grpSpPr>
        <p:sp>
          <p:nvSpPr>
            <p:cNvPr id="29" name="Teardrop 28"/>
            <p:cNvSpPr/>
            <p:nvPr/>
          </p:nvSpPr>
          <p:spPr bwMode="ltGray">
            <a:xfrm rot="5400000">
              <a:off x="4806171" y="1803138"/>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Barlow Medium" charset="0"/>
                <a:cs typeface="Arial" panose="020B0604020202020204" pitchFamily="34" charset="0"/>
              </a:endParaRPr>
            </a:p>
          </p:txBody>
        </p:sp>
        <p:sp>
          <p:nvSpPr>
            <p:cNvPr id="31" name="TextBox 30"/>
            <p:cNvSpPr txBox="1"/>
            <p:nvPr/>
          </p:nvSpPr>
          <p:spPr>
            <a:xfrm>
              <a:off x="5058767" y="2155383"/>
              <a:ext cx="1284843" cy="1056079"/>
            </a:xfrm>
            <a:prstGeom prst="rect">
              <a:avLst/>
            </a:prstGeom>
            <a:noFill/>
          </p:spPr>
          <p:txBody>
            <a:bodyPr wrap="square" lIns="0" tIns="0" rIns="0" bIns="0" rtlCol="0">
              <a:noAutofit/>
            </a:bodyPr>
            <a:lstStyle/>
            <a:p>
              <a:pPr lvl="0">
                <a:spcAft>
                  <a:spcPts val="900"/>
                </a:spcAft>
                <a:defRPr/>
              </a:pP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r>
                <a:rPr lang="en-US" sz="1000" dirty="0">
                  <a:solidFill>
                    <a:srgbClr val="FFFFFF"/>
                  </a:solidFill>
                  <a:latin typeface="Barlow"/>
                  <a:ea typeface="Barlow Medium" charset="0"/>
                  <a:cs typeface="Arial" panose="020B0604020202020204" pitchFamily="34" charset="0"/>
                </a:rPr>
                <a:t>Getting our own dedicated club space with changing room, toilets and showers would be AMAZING!”</a:t>
              </a:r>
              <a:endPar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Paddler or parent of paddler, 45-49 years, Auckland</a:t>
              </a:r>
            </a:p>
          </p:txBody>
        </p:sp>
      </p:grpSp>
      <p:grpSp>
        <p:nvGrpSpPr>
          <p:cNvPr id="32" name="Group 31"/>
          <p:cNvGrpSpPr/>
          <p:nvPr/>
        </p:nvGrpSpPr>
        <p:grpSpPr>
          <a:xfrm flipH="1">
            <a:off x="2455759" y="1067763"/>
            <a:ext cx="2033946" cy="2060539"/>
            <a:chOff x="4806171" y="1803138"/>
            <a:chExt cx="1584176" cy="1584176"/>
          </a:xfrm>
          <a:solidFill>
            <a:schemeClr val="accent5"/>
          </a:solidFill>
        </p:grpSpPr>
        <p:sp>
          <p:nvSpPr>
            <p:cNvPr id="33" name="Teardrop 32"/>
            <p:cNvSpPr/>
            <p:nvPr/>
          </p:nvSpPr>
          <p:spPr bwMode="ltGray">
            <a:xfrm rot="5400000">
              <a:off x="4806171" y="1803138"/>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Barlow Medium" charset="0"/>
                <a:cs typeface="Arial" panose="020B0604020202020204" pitchFamily="34" charset="0"/>
              </a:endParaRPr>
            </a:p>
          </p:txBody>
        </p:sp>
        <p:sp>
          <p:nvSpPr>
            <p:cNvPr id="34" name="TextBox 33"/>
            <p:cNvSpPr txBox="1"/>
            <p:nvPr/>
          </p:nvSpPr>
          <p:spPr>
            <a:xfrm>
              <a:off x="5001978" y="2067299"/>
              <a:ext cx="1198009" cy="1056079"/>
            </a:xfrm>
            <a:prstGeom prst="rect">
              <a:avLst/>
            </a:prstGeom>
            <a:noFill/>
          </p:spPr>
          <p:txBody>
            <a:bodyPr wrap="square" lIns="0" tIns="0" rIns="0" bIns="0" rtlCol="0">
              <a:noAutofit/>
            </a:bodyPr>
            <a:lstStyle/>
            <a:p>
              <a:pPr lvl="0">
                <a:spcAft>
                  <a:spcPts val="900"/>
                </a:spcAft>
                <a:defRPr/>
              </a:pP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r>
                <a:rPr kumimoji="0" lang="en-US"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T</a:t>
              </a:r>
              <a:r>
                <a:rPr lang="en-US" sz="1000" dirty="0">
                  <a:solidFill>
                    <a:srgbClr val="FFFFFF"/>
                  </a:solidFill>
                  <a:latin typeface="Barlow"/>
                  <a:ea typeface="Barlow Medium" charset="0"/>
                  <a:cs typeface="Arial" panose="020B0604020202020204" pitchFamily="34" charset="0"/>
                </a:rPr>
                <a:t>he places we train have only one toilet, and no changing rooms or clubrooms. So when its cold or rainy we have a higher chance of getting sick due to standing outside.</a:t>
              </a: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Paddler, 16 years, Waikato </a:t>
              </a:r>
            </a:p>
          </p:txBody>
        </p:sp>
      </p:grpSp>
      <p:grpSp>
        <p:nvGrpSpPr>
          <p:cNvPr id="35" name="Group 34"/>
          <p:cNvGrpSpPr/>
          <p:nvPr/>
        </p:nvGrpSpPr>
        <p:grpSpPr>
          <a:xfrm>
            <a:off x="4616547" y="1336340"/>
            <a:ext cx="1648533" cy="1785467"/>
            <a:chOff x="4806171" y="1803138"/>
            <a:chExt cx="1584176" cy="1584176"/>
          </a:xfrm>
          <a:solidFill>
            <a:schemeClr val="bg2"/>
          </a:solidFill>
        </p:grpSpPr>
        <p:sp>
          <p:nvSpPr>
            <p:cNvPr id="36" name="Teardrop 35"/>
            <p:cNvSpPr/>
            <p:nvPr/>
          </p:nvSpPr>
          <p:spPr bwMode="ltGray">
            <a:xfrm rot="5400000">
              <a:off x="4806171" y="1803138"/>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Barlow Medium" charset="0"/>
                <a:cs typeface="Arial" panose="020B0604020202020204" pitchFamily="34" charset="0"/>
              </a:endParaRPr>
            </a:p>
          </p:txBody>
        </p:sp>
        <p:sp>
          <p:nvSpPr>
            <p:cNvPr id="37" name="TextBox 36"/>
            <p:cNvSpPr txBox="1"/>
            <p:nvPr/>
          </p:nvSpPr>
          <p:spPr>
            <a:xfrm>
              <a:off x="4954229" y="2180414"/>
              <a:ext cx="1288058" cy="953443"/>
            </a:xfrm>
            <a:prstGeom prst="rect">
              <a:avLst/>
            </a:prstGeom>
            <a:noFill/>
          </p:spPr>
          <p:txBody>
            <a:bodyPr wrap="square" lIns="0" tIns="0" rIns="0" bIns="0" rtlCol="0">
              <a:noAutofit/>
            </a:bodyPr>
            <a:lstStyle/>
            <a:p>
              <a:pPr lvl="0">
                <a:spcAft>
                  <a:spcPts val="900"/>
                </a:spcAft>
                <a:defRPr/>
              </a:pPr>
              <a:r>
                <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r>
                <a:rPr lang="en-US" sz="1000" dirty="0">
                  <a:solidFill>
                    <a:srgbClr val="000000"/>
                  </a:solidFill>
                  <a:latin typeface="Barlow"/>
                  <a:ea typeface="Barlow Medium" charset="0"/>
                  <a:cs typeface="Arial" panose="020B0604020202020204" pitchFamily="34" charset="0"/>
                </a:rPr>
                <a:t>More access to expert paddle coaching and team paddle coaching</a:t>
              </a:r>
              <a:r>
                <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Paddler, 35-39 years, Northland</a:t>
              </a:r>
            </a:p>
          </p:txBody>
        </p:sp>
      </p:grpSp>
      <p:grpSp>
        <p:nvGrpSpPr>
          <p:cNvPr id="38" name="Group 37"/>
          <p:cNvGrpSpPr/>
          <p:nvPr/>
        </p:nvGrpSpPr>
        <p:grpSpPr>
          <a:xfrm flipV="1">
            <a:off x="4555214" y="3927555"/>
            <a:ext cx="2200184" cy="2187001"/>
            <a:chOff x="4805988" y="1601928"/>
            <a:chExt cx="1584176" cy="1796050"/>
          </a:xfrm>
          <a:solidFill>
            <a:schemeClr val="bg2"/>
          </a:solidFill>
        </p:grpSpPr>
        <p:sp>
          <p:nvSpPr>
            <p:cNvPr id="39" name="Teardrop 38"/>
            <p:cNvSpPr/>
            <p:nvPr/>
          </p:nvSpPr>
          <p:spPr bwMode="ltGray">
            <a:xfrm rot="5400000">
              <a:off x="4700051" y="1707865"/>
              <a:ext cx="1796050"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Barlow Medium" charset="0"/>
                <a:cs typeface="Arial" panose="020B0604020202020204" pitchFamily="34" charset="0"/>
              </a:endParaRPr>
            </a:p>
          </p:txBody>
        </p:sp>
        <p:sp>
          <p:nvSpPr>
            <p:cNvPr id="40" name="TextBox 39"/>
            <p:cNvSpPr txBox="1"/>
            <p:nvPr/>
          </p:nvSpPr>
          <p:spPr>
            <a:xfrm rot="10800000">
              <a:off x="5178355" y="2171769"/>
              <a:ext cx="1045777" cy="1056079"/>
            </a:xfrm>
            <a:prstGeom prst="rect">
              <a:avLst/>
            </a:prstGeom>
            <a:noFill/>
          </p:spPr>
          <p:txBody>
            <a:bodyPr wrap="square" lIns="0" tIns="0" rIns="0" bIns="0" rtlCol="0">
              <a:noAutofit/>
            </a:bodyPr>
            <a:lstStyle/>
            <a:p>
              <a:pPr lvl="0">
                <a:spcAft>
                  <a:spcPts val="900"/>
                </a:spcAft>
                <a:defRPr/>
              </a:pPr>
              <a:r>
                <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r>
                <a:rPr lang="en-US" sz="1000" dirty="0">
                  <a:solidFill>
                    <a:srgbClr val="000000"/>
                  </a:solidFill>
                  <a:latin typeface="Barlow"/>
                  <a:ea typeface="Barlow Medium" charset="0"/>
                  <a:cs typeface="Arial" panose="020B0604020202020204" pitchFamily="34" charset="0"/>
                </a:rPr>
                <a:t>Have programs available for paddlers at each level from social to elite so paddlers can progress to the next level if wanting to. Standardize what is being taught technique wise, have more info on drills for coaches etc</a:t>
              </a:r>
              <a:r>
                <a:rPr kumimoji="0" lang="en-NZ" sz="1000" b="0"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Barlow"/>
                  <a:ea typeface="Barlow Medium" charset="0"/>
                  <a:cs typeface="Arial" panose="020B0604020202020204" pitchFamily="34" charset="0"/>
                </a:rPr>
                <a:t>Paddler, 45-49 years, Bay  of Plenty</a:t>
              </a:r>
            </a:p>
          </p:txBody>
        </p:sp>
      </p:grpSp>
      <p:grpSp>
        <p:nvGrpSpPr>
          <p:cNvPr id="41" name="Group 40"/>
          <p:cNvGrpSpPr/>
          <p:nvPr/>
        </p:nvGrpSpPr>
        <p:grpSpPr>
          <a:xfrm flipH="1">
            <a:off x="10288509" y="1354165"/>
            <a:ext cx="1648534" cy="1816843"/>
            <a:chOff x="4806171" y="1694278"/>
            <a:chExt cx="1584176" cy="1693036"/>
          </a:xfrm>
          <a:solidFill>
            <a:schemeClr val="tx2"/>
          </a:solidFill>
        </p:grpSpPr>
        <p:sp>
          <p:nvSpPr>
            <p:cNvPr id="42" name="Teardrop 41"/>
            <p:cNvSpPr/>
            <p:nvPr/>
          </p:nvSpPr>
          <p:spPr bwMode="ltGray">
            <a:xfrm rot="5400000">
              <a:off x="4751741" y="1748708"/>
              <a:ext cx="169303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Barlow Medium" charset="0"/>
                <a:cs typeface="Arial" panose="020B0604020202020204" pitchFamily="34" charset="0"/>
              </a:endParaRPr>
            </a:p>
          </p:txBody>
        </p:sp>
        <p:sp>
          <p:nvSpPr>
            <p:cNvPr id="43" name="TextBox 42"/>
            <p:cNvSpPr txBox="1"/>
            <p:nvPr/>
          </p:nvSpPr>
          <p:spPr>
            <a:xfrm>
              <a:off x="4990821" y="2061796"/>
              <a:ext cx="1198009" cy="1056079"/>
            </a:xfrm>
            <a:prstGeom prst="rect">
              <a:avLst/>
            </a:prstGeom>
            <a:grpFill/>
          </p:spPr>
          <p:txBody>
            <a:bodyPr wrap="square" lIns="0" tIns="0" rIns="0" bIns="0" rtlCol="0">
              <a:noAutofit/>
            </a:bodyPr>
            <a:lstStyle/>
            <a:p>
              <a:pPr lvl="0">
                <a:spcAft>
                  <a:spcPts val="900"/>
                </a:spcAft>
                <a:defRPr/>
              </a:pP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r>
                <a:rPr lang="en-US" sz="1000" dirty="0">
                  <a:solidFill>
                    <a:srgbClr val="FFFFFF"/>
                  </a:solidFill>
                  <a:latin typeface="Barlow"/>
                  <a:ea typeface="Barlow Medium" charset="0"/>
                  <a:cs typeface="Arial" panose="020B0604020202020204" pitchFamily="34" charset="0"/>
                </a:rPr>
                <a:t>Coaches for different level adult paddlers</a:t>
              </a: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p>
            <a:p>
              <a:pPr lvl="0">
                <a:spcAft>
                  <a:spcPts val="900"/>
                </a:spcAft>
                <a:defRPr/>
              </a:pPr>
              <a:r>
                <a:rPr kumimoji="0" lang="en-GB"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Paddler, 45-49 years, </a:t>
              </a:r>
              <a:r>
                <a:rPr lang="en-GB" sz="1000" b="1" dirty="0">
                  <a:solidFill>
                    <a:srgbClr val="FFFFFF"/>
                  </a:solidFill>
                  <a:latin typeface="Barlow"/>
                  <a:ea typeface="Barlow Medium" charset="0"/>
                  <a:cs typeface="Arial" panose="020B0604020202020204" pitchFamily="34" charset="0"/>
                </a:rPr>
                <a:t>Wellington-Wairarapa</a:t>
              </a:r>
            </a:p>
            <a:p>
              <a:pPr marL="0" marR="0" lvl="0" indent="0" algn="l" defTabSz="914400" rtl="0" eaLnBrk="1" fontAlgn="auto" latinLnBrk="0" hangingPunct="1">
                <a:lnSpc>
                  <a:spcPct val="100000"/>
                </a:lnSpc>
                <a:spcBef>
                  <a:spcPts val="0"/>
                </a:spcBef>
                <a:spcAft>
                  <a:spcPts val="900"/>
                </a:spcAft>
                <a:buClrTx/>
                <a:buSzTx/>
                <a:buFontTx/>
                <a:buNone/>
                <a:tabLst/>
                <a:defRPr/>
              </a:pPr>
              <a:endParaRPr kumimoji="0" lang="en-GB"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endParaRPr>
            </a:p>
          </p:txBody>
        </p:sp>
      </p:grpSp>
      <p:grpSp>
        <p:nvGrpSpPr>
          <p:cNvPr id="27" name="Group 26"/>
          <p:cNvGrpSpPr/>
          <p:nvPr/>
        </p:nvGrpSpPr>
        <p:grpSpPr>
          <a:xfrm flipV="1">
            <a:off x="209439" y="3925609"/>
            <a:ext cx="2136547" cy="1933865"/>
            <a:chOff x="4911773" y="1794253"/>
            <a:chExt cx="1584176" cy="1584176"/>
          </a:xfrm>
          <a:solidFill>
            <a:schemeClr val="accent5"/>
          </a:solidFill>
        </p:grpSpPr>
        <p:sp>
          <p:nvSpPr>
            <p:cNvPr id="30" name="Teardrop 29"/>
            <p:cNvSpPr/>
            <p:nvPr/>
          </p:nvSpPr>
          <p:spPr bwMode="ltGray">
            <a:xfrm rot="5400000">
              <a:off x="4911773" y="1794253"/>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Barlow Medium" charset="0"/>
                <a:cs typeface="Arial" panose="020B0604020202020204" pitchFamily="34" charset="0"/>
              </a:endParaRPr>
            </a:p>
          </p:txBody>
        </p:sp>
        <p:sp>
          <p:nvSpPr>
            <p:cNvPr id="45" name="TextBox 44"/>
            <p:cNvSpPr txBox="1"/>
            <p:nvPr/>
          </p:nvSpPr>
          <p:spPr>
            <a:xfrm rot="10800000">
              <a:off x="5184050" y="2060723"/>
              <a:ext cx="1198009" cy="1056079"/>
            </a:xfrm>
            <a:prstGeom prst="rect">
              <a:avLst/>
            </a:prstGeom>
            <a:noFill/>
          </p:spPr>
          <p:txBody>
            <a:bodyPr wrap="square" lIns="0" tIns="0" rIns="0" bIns="0" rtlCol="0">
              <a:noAutofit/>
            </a:bodyPr>
            <a:lstStyle/>
            <a:p>
              <a:pPr lvl="0">
                <a:spcAft>
                  <a:spcPts val="900"/>
                </a:spcAft>
                <a:defRPr/>
              </a:pP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r>
                <a:rPr lang="en-US" sz="1000" dirty="0">
                  <a:solidFill>
                    <a:srgbClr val="FFFFFF"/>
                  </a:solidFill>
                  <a:latin typeface="Barlow"/>
                  <a:ea typeface="Barlow Medium" charset="0"/>
                  <a:cs typeface="Arial" panose="020B0604020202020204" pitchFamily="34" charset="0"/>
                </a:rPr>
                <a:t>A place for paddlers to gather after trainings- socialize &amp; get to know all members as well as somewhere to shower</a:t>
              </a: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Paddler, 50-54 years, Northland </a:t>
              </a:r>
            </a:p>
          </p:txBody>
        </p:sp>
      </p:grpSp>
      <p:grpSp>
        <p:nvGrpSpPr>
          <p:cNvPr id="46" name="Group 45"/>
          <p:cNvGrpSpPr/>
          <p:nvPr/>
        </p:nvGrpSpPr>
        <p:grpSpPr>
          <a:xfrm flipH="1" flipV="1">
            <a:off x="2452430" y="3929477"/>
            <a:ext cx="2033605" cy="1841822"/>
            <a:chOff x="4911772" y="1794253"/>
            <a:chExt cx="1584176" cy="1584176"/>
          </a:xfrm>
          <a:solidFill>
            <a:schemeClr val="accent5"/>
          </a:solidFill>
        </p:grpSpPr>
        <p:sp>
          <p:nvSpPr>
            <p:cNvPr id="47" name="Teardrop 46"/>
            <p:cNvSpPr/>
            <p:nvPr/>
          </p:nvSpPr>
          <p:spPr bwMode="ltGray">
            <a:xfrm rot="5400000">
              <a:off x="4911772" y="1794253"/>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Barlow Medium" charset="0"/>
                <a:cs typeface="Arial" panose="020B0604020202020204" pitchFamily="34" charset="0"/>
              </a:endParaRPr>
            </a:p>
          </p:txBody>
        </p:sp>
        <p:sp>
          <p:nvSpPr>
            <p:cNvPr id="48" name="TextBox 47"/>
            <p:cNvSpPr txBox="1"/>
            <p:nvPr/>
          </p:nvSpPr>
          <p:spPr>
            <a:xfrm rot="10800000">
              <a:off x="5134052" y="2013239"/>
              <a:ext cx="1198009" cy="1164067"/>
            </a:xfrm>
            <a:prstGeom prst="rect">
              <a:avLst/>
            </a:prstGeom>
            <a:noFill/>
          </p:spPr>
          <p:txBody>
            <a:bodyPr wrap="square" lIns="0" tIns="0" rIns="0" bIns="0" rtlCol="0">
              <a:noAutofit/>
            </a:bodyPr>
            <a:lstStyle/>
            <a:p>
              <a:pPr lvl="0">
                <a:spcAft>
                  <a:spcPts val="900"/>
                </a:spcAft>
                <a:defRPr/>
              </a:pP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r>
                <a:rPr lang="en-US" sz="1000" dirty="0">
                  <a:solidFill>
                    <a:srgbClr val="FFFFFF"/>
                  </a:solidFill>
                  <a:latin typeface="Barlow"/>
                  <a:ea typeface="Barlow Medium" charset="0"/>
                  <a:cs typeface="Arial" panose="020B0604020202020204" pitchFamily="34" charset="0"/>
                </a:rPr>
                <a:t>Club rooms with separate female and male changing/toilet facilities. A warm covered space we can go to if it rains</a:t>
              </a: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Parent of paddler, 14 years, Auckland</a:t>
              </a:r>
            </a:p>
          </p:txBody>
        </p:sp>
      </p:grpSp>
      <p:grpSp>
        <p:nvGrpSpPr>
          <p:cNvPr id="49" name="Group 48"/>
          <p:cNvGrpSpPr/>
          <p:nvPr/>
        </p:nvGrpSpPr>
        <p:grpSpPr>
          <a:xfrm flipH="1">
            <a:off x="6411906" y="1081995"/>
            <a:ext cx="1648533" cy="2060540"/>
            <a:chOff x="4806171" y="1803138"/>
            <a:chExt cx="1584176" cy="1584176"/>
          </a:xfrm>
          <a:solidFill>
            <a:schemeClr val="bg2"/>
          </a:solidFill>
        </p:grpSpPr>
        <p:sp>
          <p:nvSpPr>
            <p:cNvPr id="50" name="Teardrop 49"/>
            <p:cNvSpPr/>
            <p:nvPr/>
          </p:nvSpPr>
          <p:spPr bwMode="ltGray">
            <a:xfrm rot="5400000">
              <a:off x="4806171" y="1803138"/>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Barlow Medium" charset="0"/>
                <a:cs typeface="Arial" panose="020B0604020202020204" pitchFamily="34" charset="0"/>
              </a:endParaRPr>
            </a:p>
          </p:txBody>
        </p:sp>
        <p:sp>
          <p:nvSpPr>
            <p:cNvPr id="51" name="TextBox 50"/>
            <p:cNvSpPr txBox="1"/>
            <p:nvPr/>
          </p:nvSpPr>
          <p:spPr>
            <a:xfrm>
              <a:off x="4968095" y="2189117"/>
              <a:ext cx="1275874" cy="1056079"/>
            </a:xfrm>
            <a:prstGeom prst="rect">
              <a:avLst/>
            </a:prstGeom>
            <a:noFill/>
          </p:spPr>
          <p:txBody>
            <a:bodyPr wrap="square" lIns="0" tIns="0" rIns="0" bIns="0" rtlCol="0">
              <a:noAutofit/>
            </a:bodyPr>
            <a:lstStyle/>
            <a:p>
              <a:pPr lvl="0">
                <a:spcAft>
                  <a:spcPts val="900"/>
                </a:spcAft>
                <a:defRPr/>
              </a:pPr>
              <a:r>
                <a:rPr lang="en-NZ" sz="1000" dirty="0">
                  <a:solidFill>
                    <a:srgbClr val="000000"/>
                  </a:solidFill>
                  <a:latin typeface="Barlow"/>
                  <a:ea typeface="Barlow Medium" charset="0"/>
                  <a:cs typeface="Arial" panose="020B0604020202020204" pitchFamily="34" charset="0"/>
                </a:rPr>
                <a:t>“</a:t>
              </a:r>
              <a:r>
                <a:rPr lang="en-US" sz="1000" dirty="0">
                  <a:solidFill>
                    <a:srgbClr val="000000"/>
                  </a:solidFill>
                  <a:latin typeface="Barlow"/>
                  <a:ea typeface="Barlow Medium" charset="0"/>
                  <a:cs typeface="Arial" panose="020B0604020202020204" pitchFamily="34" charset="0"/>
                </a:rPr>
                <a:t>For me personally, I'd like to develop my technique as a paddler/steerer and resistance training tips for myself.</a:t>
              </a:r>
              <a:r>
                <a:rPr lang="en-NZ" sz="1000" dirty="0">
                  <a:solidFill>
                    <a:srgbClr val="000000"/>
                  </a:solidFill>
                  <a:latin typeface="Barlow"/>
                  <a:ea typeface="Barlow Medium" charset="0"/>
                  <a:cs typeface="Arial" panose="020B0604020202020204" pitchFamily="34" charset="0"/>
                </a:rPr>
                <a:t>”</a:t>
              </a:r>
            </a:p>
            <a:p>
              <a:pPr lvl="0">
                <a:spcAft>
                  <a:spcPts val="900"/>
                </a:spcAft>
                <a:defRPr/>
              </a:pPr>
              <a:r>
                <a:rPr lang="en-GB" sz="1000" b="1" dirty="0">
                  <a:solidFill>
                    <a:srgbClr val="000000"/>
                  </a:solidFill>
                  <a:latin typeface="Barlow"/>
                  <a:ea typeface="Barlow Medium" charset="0"/>
                  <a:cs typeface="Arial" panose="020B0604020202020204" pitchFamily="34" charset="0"/>
                </a:rPr>
                <a:t>Paddler, 16 years, Tasman</a:t>
              </a:r>
            </a:p>
          </p:txBody>
        </p:sp>
      </p:grpSp>
      <p:grpSp>
        <p:nvGrpSpPr>
          <p:cNvPr id="52" name="Group 51"/>
          <p:cNvGrpSpPr/>
          <p:nvPr/>
        </p:nvGrpSpPr>
        <p:grpSpPr>
          <a:xfrm flipH="1" flipV="1">
            <a:off x="6850492" y="3929477"/>
            <a:ext cx="1672658" cy="1929998"/>
            <a:chOff x="4805988" y="1601928"/>
            <a:chExt cx="1584176" cy="1796050"/>
          </a:xfrm>
          <a:solidFill>
            <a:schemeClr val="bg2"/>
          </a:solidFill>
        </p:grpSpPr>
        <p:sp>
          <p:nvSpPr>
            <p:cNvPr id="53" name="Teardrop 52"/>
            <p:cNvSpPr/>
            <p:nvPr/>
          </p:nvSpPr>
          <p:spPr bwMode="ltGray">
            <a:xfrm rot="5400000">
              <a:off x="4700051" y="1707865"/>
              <a:ext cx="1796050"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Barlow Medium" charset="0"/>
                <a:cs typeface="Arial" panose="020B0604020202020204" pitchFamily="34" charset="0"/>
              </a:endParaRPr>
            </a:p>
          </p:txBody>
        </p:sp>
        <p:sp>
          <p:nvSpPr>
            <p:cNvPr id="54" name="TextBox 53"/>
            <p:cNvSpPr txBox="1"/>
            <p:nvPr/>
          </p:nvSpPr>
          <p:spPr>
            <a:xfrm rot="10800000">
              <a:off x="5039605" y="2070504"/>
              <a:ext cx="1198009" cy="1056079"/>
            </a:xfrm>
            <a:prstGeom prst="rect">
              <a:avLst/>
            </a:prstGeom>
            <a:noFill/>
          </p:spPr>
          <p:txBody>
            <a:bodyPr wrap="square" lIns="0" tIns="0" rIns="0" bIns="0" rtlCol="0">
              <a:noAutofit/>
            </a:bodyPr>
            <a:lstStyle/>
            <a:p>
              <a:pPr lvl="0">
                <a:spcAft>
                  <a:spcPts val="900"/>
                </a:spcAft>
                <a:defRPr/>
              </a:pPr>
              <a:r>
                <a:rPr lang="en-NZ" sz="1000" dirty="0">
                  <a:solidFill>
                    <a:srgbClr val="000000"/>
                  </a:solidFill>
                  <a:latin typeface="Barlow"/>
                  <a:ea typeface="Barlow Medium" charset="0"/>
                  <a:cs typeface="Arial" panose="020B0604020202020204" pitchFamily="34" charset="0"/>
                </a:rPr>
                <a:t>“</a:t>
              </a:r>
              <a:r>
                <a:rPr lang="en-US" sz="1000" dirty="0">
                  <a:solidFill>
                    <a:srgbClr val="000000"/>
                  </a:solidFill>
                  <a:latin typeface="Barlow"/>
                  <a:ea typeface="Barlow Medium" charset="0"/>
                  <a:cs typeface="Arial" panose="020B0604020202020204" pitchFamily="34" charset="0"/>
                </a:rPr>
                <a:t>Strengthen talents for all committed rangatahi and wh</a:t>
              </a:r>
              <a:r>
                <a:rPr lang="en-US" sz="1000" dirty="0">
                  <a:solidFill>
                    <a:srgbClr val="000000"/>
                  </a:solidFill>
                  <a:latin typeface="Barlow"/>
                  <a:ea typeface="Barlow Medium" charset="0"/>
                  <a:cs typeface="Calibri" panose="020F0502020204030204" pitchFamily="34" charset="0"/>
                </a:rPr>
                <a:t>ā</a:t>
              </a:r>
              <a:r>
                <a:rPr lang="en-US" sz="1000" dirty="0">
                  <a:solidFill>
                    <a:srgbClr val="000000"/>
                  </a:solidFill>
                  <a:latin typeface="Barlow"/>
                  <a:ea typeface="Barlow Medium" charset="0"/>
                  <a:cs typeface="Arial" panose="020B0604020202020204" pitchFamily="34" charset="0"/>
                </a:rPr>
                <a:t>nau by holding open small group sessions</a:t>
              </a:r>
              <a:r>
                <a:rPr lang="en-NZ" sz="1000" dirty="0">
                  <a:solidFill>
                    <a:srgbClr val="000000"/>
                  </a:solidFill>
                  <a:latin typeface="Barlow"/>
                  <a:ea typeface="Barlow Medium" charset="0"/>
                  <a:cs typeface="Arial" panose="020B0604020202020204" pitchFamily="34" charset="0"/>
                </a:rPr>
                <a:t>.”</a:t>
              </a:r>
            </a:p>
            <a:p>
              <a:pPr lvl="0">
                <a:spcAft>
                  <a:spcPts val="900"/>
                </a:spcAft>
                <a:defRPr/>
              </a:pPr>
              <a:r>
                <a:rPr lang="en-GB" sz="1000" b="1" dirty="0">
                  <a:solidFill>
                    <a:srgbClr val="000000"/>
                  </a:solidFill>
                  <a:latin typeface="Barlow"/>
                  <a:ea typeface="Barlow Medium" charset="0"/>
                  <a:cs typeface="Arial" panose="020B0604020202020204" pitchFamily="34" charset="0"/>
                </a:rPr>
                <a:t>Parent of paddler, 11 years, Gisborne</a:t>
              </a:r>
            </a:p>
          </p:txBody>
        </p:sp>
      </p:grpSp>
      <p:grpSp>
        <p:nvGrpSpPr>
          <p:cNvPr id="55" name="Group 54"/>
          <p:cNvGrpSpPr/>
          <p:nvPr/>
        </p:nvGrpSpPr>
        <p:grpSpPr>
          <a:xfrm flipH="1" flipV="1">
            <a:off x="8929264" y="3929477"/>
            <a:ext cx="2940874" cy="2233468"/>
            <a:chOff x="4729047" y="1816670"/>
            <a:chExt cx="1584176" cy="1584176"/>
          </a:xfrm>
          <a:solidFill>
            <a:schemeClr val="tx2"/>
          </a:solidFill>
        </p:grpSpPr>
        <p:sp>
          <p:nvSpPr>
            <p:cNvPr id="56" name="Teardrop 55"/>
            <p:cNvSpPr/>
            <p:nvPr/>
          </p:nvSpPr>
          <p:spPr bwMode="ltGray">
            <a:xfrm rot="5400000">
              <a:off x="4729047" y="1816670"/>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Barlow Medium" charset="0"/>
                <a:cs typeface="Arial" panose="020B0604020202020204" pitchFamily="34" charset="0"/>
              </a:endParaRPr>
            </a:p>
          </p:txBody>
        </p:sp>
        <p:sp>
          <p:nvSpPr>
            <p:cNvPr id="57" name="TextBox 56"/>
            <p:cNvSpPr txBox="1"/>
            <p:nvPr/>
          </p:nvSpPr>
          <p:spPr>
            <a:xfrm rot="10800000">
              <a:off x="5069916" y="1902144"/>
              <a:ext cx="1096704" cy="1308113"/>
            </a:xfrm>
            <a:prstGeom prst="rect">
              <a:avLst/>
            </a:prstGeom>
            <a:noFill/>
          </p:spPr>
          <p:txBody>
            <a:bodyPr wrap="square" lIns="0" tIns="0" rIns="0" bIns="0" rtlCol="0">
              <a:noAutofit/>
            </a:bodyPr>
            <a:lstStyle/>
            <a:p>
              <a:pPr lvl="0">
                <a:spcAft>
                  <a:spcPts val="900"/>
                </a:spcAft>
                <a:defRPr/>
              </a:pP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r>
                <a:rPr lang="en-US" sz="1000" dirty="0">
                  <a:solidFill>
                    <a:srgbClr val="FFFFFF"/>
                  </a:solidFill>
                  <a:latin typeface="Barlow"/>
                  <a:ea typeface="Barlow Medium" charset="0"/>
                  <a:cs typeface="Arial" panose="020B0604020202020204" pitchFamily="34" charset="0"/>
                </a:rPr>
                <a:t>I think the club (or region) needs to make an effort to get coaches and athletes from around the country down to here to teach us technique and what Waka Ama is all about (history, culture etc).</a:t>
              </a: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Paddler, 25-29 years, Canterbury</a:t>
              </a:r>
            </a:p>
          </p:txBody>
        </p:sp>
      </p:grpSp>
      <p:grpSp>
        <p:nvGrpSpPr>
          <p:cNvPr id="58" name="Group 57"/>
          <p:cNvGrpSpPr/>
          <p:nvPr/>
        </p:nvGrpSpPr>
        <p:grpSpPr>
          <a:xfrm>
            <a:off x="8249767" y="1502046"/>
            <a:ext cx="1925676" cy="1650204"/>
            <a:chOff x="4806171" y="1803138"/>
            <a:chExt cx="1584176" cy="1584176"/>
          </a:xfrm>
          <a:solidFill>
            <a:schemeClr val="tx2"/>
          </a:solidFill>
        </p:grpSpPr>
        <p:sp>
          <p:nvSpPr>
            <p:cNvPr id="59" name="Teardrop 58"/>
            <p:cNvSpPr/>
            <p:nvPr/>
          </p:nvSpPr>
          <p:spPr bwMode="ltGray">
            <a:xfrm rot="5400000">
              <a:off x="4806171" y="1803138"/>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Barlow Medium" charset="0"/>
                <a:cs typeface="Arial" panose="020B0604020202020204" pitchFamily="34" charset="0"/>
              </a:endParaRPr>
            </a:p>
          </p:txBody>
        </p:sp>
        <p:sp>
          <p:nvSpPr>
            <p:cNvPr id="60" name="TextBox 59"/>
            <p:cNvSpPr txBox="1"/>
            <p:nvPr/>
          </p:nvSpPr>
          <p:spPr>
            <a:xfrm>
              <a:off x="5012787" y="2089084"/>
              <a:ext cx="1198009" cy="1056079"/>
            </a:xfrm>
            <a:prstGeom prst="rect">
              <a:avLst/>
            </a:prstGeom>
            <a:noFill/>
          </p:spPr>
          <p:txBody>
            <a:bodyPr wrap="square" lIns="0" tIns="0" rIns="0" bIns="0" rtlCol="0">
              <a:noAutofit/>
            </a:bodyPr>
            <a:lstStyle/>
            <a:p>
              <a:pPr lvl="0">
                <a:spcAft>
                  <a:spcPts val="900"/>
                </a:spcAft>
                <a:defRPr/>
              </a:pP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r>
                <a:rPr lang="en-US" sz="1000" dirty="0">
                  <a:solidFill>
                    <a:srgbClr val="FFFFFF"/>
                  </a:solidFill>
                  <a:latin typeface="Barlow"/>
                  <a:ea typeface="Barlow Medium" charset="0"/>
                  <a:cs typeface="Arial" panose="020B0604020202020204" pitchFamily="34" charset="0"/>
                </a:rPr>
                <a:t>More coaches to assist when coaches are away</a:t>
              </a:r>
              <a:r>
                <a:rPr kumimoji="0" lang="en-NZ" sz="1000" b="0"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Barlow"/>
                  <a:ea typeface="Barlow Medium" charset="0"/>
                  <a:cs typeface="Arial" panose="020B0604020202020204" pitchFamily="34" charset="0"/>
                </a:rPr>
                <a:t>Parent of paddler, 14 years, Auckland</a:t>
              </a:r>
            </a:p>
          </p:txBody>
        </p:sp>
      </p:grpSp>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1474" y="3298382"/>
            <a:ext cx="502372" cy="518579"/>
          </a:xfrm>
          <a:prstGeom prst="rect">
            <a:avLst/>
          </a:prstGeom>
        </p:spPr>
      </p:pic>
      <p:grpSp>
        <p:nvGrpSpPr>
          <p:cNvPr id="61" name="Group 60"/>
          <p:cNvGrpSpPr/>
          <p:nvPr/>
        </p:nvGrpSpPr>
        <p:grpSpPr>
          <a:xfrm>
            <a:off x="508624" y="3325985"/>
            <a:ext cx="552254" cy="379089"/>
            <a:chOff x="5673106" y="1969350"/>
            <a:chExt cx="799255" cy="548640"/>
          </a:xfrm>
        </p:grpSpPr>
        <p:pic>
          <p:nvPicPr>
            <p:cNvPr id="62" name="Picture 61"/>
            <p:cNvPicPr>
              <a:picLocks noChangeAspect="1"/>
            </p:cNvPicPr>
            <p:nvPr/>
          </p:nvPicPr>
          <p:blipFill>
            <a:blip r:embed="rId5" cstate="email">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106078" y="2035740"/>
              <a:ext cx="366283" cy="482250"/>
            </a:xfrm>
            <a:prstGeom prst="rect">
              <a:avLst/>
            </a:prstGeom>
          </p:spPr>
        </p:pic>
        <p:pic>
          <p:nvPicPr>
            <p:cNvPr id="63" name="Picture 62"/>
            <p:cNvPicPr>
              <a:picLocks noChangeAspect="1"/>
            </p:cNvPicPr>
            <p:nvPr/>
          </p:nvPicPr>
          <p:blipFill>
            <a:blip r:embed="rId6" cstate="email">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673106" y="1969350"/>
              <a:ext cx="520584" cy="548640"/>
            </a:xfrm>
            <a:prstGeom prst="rect">
              <a:avLst/>
            </a:prstGeom>
          </p:spPr>
        </p:pic>
      </p:grpSp>
    </p:spTree>
    <p:extLst>
      <p:ext uri="{BB962C8B-B14F-4D97-AF65-F5344CB8AC3E}">
        <p14:creationId xmlns:p14="http://schemas.microsoft.com/office/powerpoint/2010/main" val="4266556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6790075"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7200" b="1" i="0" u="none" strike="noStrike" kern="1200" cap="none" spc="0" normalizeH="0" baseline="0" noProof="0" dirty="0">
                <a:ln>
                  <a:noFill/>
                </a:ln>
                <a:solidFill>
                  <a:srgbClr val="FFFFFF"/>
                </a:solidFill>
                <a:effectLst/>
                <a:uLnTx/>
                <a:uFillTx/>
                <a:latin typeface="Barlow"/>
                <a:ea typeface="Barlow Black" charset="0"/>
                <a:cs typeface="Arial" panose="020B0604020202020204" pitchFamily="34" charset="0"/>
              </a:rPr>
              <a:t>Other results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3210261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8212938"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7200" b="1" i="0" u="none" strike="noStrike" kern="1200" cap="none" spc="0" normalizeH="0" baseline="0" noProof="0" dirty="0">
                <a:ln>
                  <a:noFill/>
                </a:ln>
                <a:solidFill>
                  <a:srgbClr val="FFFFFF"/>
                </a:solidFill>
                <a:effectLst/>
                <a:uLnTx/>
                <a:uFillTx/>
                <a:latin typeface="Barlow"/>
                <a:ea typeface="Barlow Black" charset="0"/>
                <a:cs typeface="Arial" panose="020B0604020202020204" pitchFamily="34" charset="0"/>
              </a:rPr>
              <a:t>Demographic differences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4009544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
          <p:cNvGraphicFramePr>
            <a:graphicFrameLocks/>
          </p:cNvGraphicFramePr>
          <p:nvPr>
            <p:custDataLst>
              <p:tags r:id="rId1"/>
            </p:custDataLst>
            <p:extLst>
              <p:ext uri="{D42A27DB-BD31-4B8C-83A1-F6EECF244321}">
                <p14:modId xmlns:p14="http://schemas.microsoft.com/office/powerpoint/2010/main" val="2968596796"/>
              </p:ext>
            </p:extLst>
          </p:nvPr>
        </p:nvGraphicFramePr>
        <p:xfrm>
          <a:off x="807688" y="1249309"/>
          <a:ext cx="8999371" cy="4440758"/>
        </p:xfrm>
        <a:graphic>
          <a:graphicData uri="http://schemas.openxmlformats.org/drawingml/2006/table">
            <a:tbl>
              <a:tblPr>
                <a:tableStyleId>{8799B23B-EC83-4686-B30A-512413B5E67A}</a:tableStyleId>
              </a:tblPr>
              <a:tblGrid>
                <a:gridCol w="2552245">
                  <a:extLst>
                    <a:ext uri="{9D8B030D-6E8A-4147-A177-3AD203B41FA5}">
                      <a16:colId xmlns:a16="http://schemas.microsoft.com/office/drawing/2014/main" val="20000"/>
                    </a:ext>
                  </a:extLst>
                </a:gridCol>
                <a:gridCol w="1074521">
                  <a:extLst>
                    <a:ext uri="{9D8B030D-6E8A-4147-A177-3AD203B41FA5}">
                      <a16:colId xmlns:a16="http://schemas.microsoft.com/office/drawing/2014/main" val="20001"/>
                    </a:ext>
                  </a:extLst>
                </a:gridCol>
                <a:gridCol w="1074521">
                  <a:extLst>
                    <a:ext uri="{9D8B030D-6E8A-4147-A177-3AD203B41FA5}">
                      <a16:colId xmlns:a16="http://schemas.microsoft.com/office/drawing/2014/main" val="20002"/>
                    </a:ext>
                  </a:extLst>
                </a:gridCol>
                <a:gridCol w="1074521">
                  <a:extLst>
                    <a:ext uri="{9D8B030D-6E8A-4147-A177-3AD203B41FA5}">
                      <a16:colId xmlns:a16="http://schemas.microsoft.com/office/drawing/2014/main" val="20003"/>
                    </a:ext>
                  </a:extLst>
                </a:gridCol>
                <a:gridCol w="1074521">
                  <a:extLst>
                    <a:ext uri="{9D8B030D-6E8A-4147-A177-3AD203B41FA5}">
                      <a16:colId xmlns:a16="http://schemas.microsoft.com/office/drawing/2014/main" val="20004"/>
                    </a:ext>
                  </a:extLst>
                </a:gridCol>
                <a:gridCol w="1074521">
                  <a:extLst>
                    <a:ext uri="{9D8B030D-6E8A-4147-A177-3AD203B41FA5}">
                      <a16:colId xmlns:a16="http://schemas.microsoft.com/office/drawing/2014/main" val="20005"/>
                    </a:ext>
                  </a:extLst>
                </a:gridCol>
                <a:gridCol w="1074521">
                  <a:extLst>
                    <a:ext uri="{9D8B030D-6E8A-4147-A177-3AD203B41FA5}">
                      <a16:colId xmlns:a16="http://schemas.microsoft.com/office/drawing/2014/main" val="20006"/>
                    </a:ext>
                  </a:extLst>
                </a:gridCol>
              </a:tblGrid>
              <a:tr h="692673">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400" b="1" i="0" u="none" strike="noStrike" kern="1200" cap="none" normalizeH="0" baseline="0" dirty="0">
                          <a:ln>
                            <a:noFill/>
                          </a:ln>
                          <a:solidFill>
                            <a:schemeClr val="tx2"/>
                          </a:solidFill>
                          <a:effectLst/>
                          <a:latin typeface="Barlow"/>
                          <a:ea typeface="+mn-ea"/>
                          <a:cs typeface="Arial" panose="020B0604020202020204" pitchFamily="34" charset="0"/>
                        </a:rPr>
                        <a:t>Key measure</a:t>
                      </a:r>
                    </a:p>
                  </a:txBody>
                  <a:tcPr marL="36000" marR="36000" marT="36000" marB="36000" anchor="ctr" horzOverflow="overflow">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Barlow"/>
                        <a:cs typeface="Arial" panose="020B0604020202020204" pitchFamily="34" charset="0"/>
                      </a:endParaRPr>
                    </a:p>
                  </a:txBody>
                  <a:tcPr marL="36000" marR="36000" marT="36000" marB="36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cap="none" normalizeH="0" baseline="0" dirty="0">
                          <a:ln>
                            <a:noFill/>
                          </a:ln>
                          <a:solidFill>
                            <a:schemeClr val="tx1"/>
                          </a:solidFill>
                          <a:effectLst/>
                          <a:latin typeface="Barlow"/>
                          <a:cs typeface="Arial" panose="020B0604020202020204" pitchFamily="34" charset="0"/>
                        </a:rPr>
                        <a:t>Total</a:t>
                      </a:r>
                    </a:p>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en-US" sz="1200" b="0" i="0" u="none" strike="noStrike" cap="none" normalizeH="0" baseline="0" dirty="0">
                          <a:ln>
                            <a:noFill/>
                          </a:ln>
                          <a:solidFill>
                            <a:schemeClr val="tx1"/>
                          </a:solidFill>
                          <a:effectLst/>
                          <a:latin typeface="Barlow"/>
                          <a:cs typeface="Arial" panose="020B0604020202020204" pitchFamily="34" charset="0"/>
                        </a:rPr>
                        <a:t>(n=58-467)</a:t>
                      </a:r>
                    </a:p>
                  </a:txBody>
                  <a:tcPr marL="36000" marR="36000" marT="36000" marB="36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cap="none" normalizeH="0" baseline="0" dirty="0">
                          <a:ln>
                            <a:noFill/>
                          </a:ln>
                          <a:solidFill>
                            <a:schemeClr val="bg1"/>
                          </a:solidFill>
                          <a:effectLst/>
                          <a:latin typeface="Barlow"/>
                          <a:cs typeface="Arial" panose="020B0604020202020204" pitchFamily="34" charset="0"/>
                        </a:rPr>
                        <a:t>Primary/ intermediate</a:t>
                      </a:r>
                      <a:br>
                        <a:rPr kumimoji="0" lang="en-US" sz="1200" b="0" i="0" u="none" strike="noStrike" cap="none" normalizeH="0" baseline="0" dirty="0">
                          <a:ln>
                            <a:noFill/>
                          </a:ln>
                          <a:solidFill>
                            <a:schemeClr val="bg1"/>
                          </a:solidFill>
                          <a:effectLst/>
                          <a:latin typeface="Barlow"/>
                          <a:cs typeface="Arial" panose="020B0604020202020204" pitchFamily="34" charset="0"/>
                        </a:rPr>
                      </a:br>
                      <a:r>
                        <a:rPr kumimoji="0" lang="en-US" sz="1200" b="0" i="0" u="none" strike="noStrike" cap="none" normalizeH="0" baseline="0" dirty="0">
                          <a:ln>
                            <a:noFill/>
                          </a:ln>
                          <a:solidFill>
                            <a:schemeClr val="bg1"/>
                          </a:solidFill>
                          <a:effectLst/>
                          <a:latin typeface="Barlow"/>
                          <a:cs typeface="Arial" panose="020B0604020202020204" pitchFamily="34" charset="0"/>
                        </a:rPr>
                        <a:t>(5-12 years)</a:t>
                      </a:r>
                    </a:p>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cap="none" normalizeH="0" baseline="0" dirty="0">
                          <a:ln>
                            <a:noFill/>
                          </a:ln>
                          <a:solidFill>
                            <a:schemeClr val="bg1"/>
                          </a:solidFill>
                          <a:effectLst/>
                          <a:latin typeface="Barlow"/>
                          <a:cs typeface="Arial" panose="020B0604020202020204" pitchFamily="34" charset="0"/>
                        </a:rPr>
                        <a:t>(n=8**-44)</a:t>
                      </a:r>
                    </a:p>
                  </a:txBody>
                  <a:tcPr marL="36000" marR="36000" marT="36000" marB="36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cap="none" normalizeH="0" baseline="0" dirty="0">
                          <a:ln>
                            <a:noFill/>
                          </a:ln>
                          <a:solidFill>
                            <a:schemeClr val="tx1"/>
                          </a:solidFill>
                          <a:effectLst/>
                          <a:latin typeface="Barlow"/>
                          <a:cs typeface="Arial" panose="020B0604020202020204" pitchFamily="34" charset="0"/>
                        </a:rPr>
                        <a:t>Secondary </a:t>
                      </a:r>
                      <a:br>
                        <a:rPr kumimoji="0" lang="en-US" sz="1200" b="0" i="0" u="none" strike="noStrike" cap="none" normalizeH="0" baseline="0" dirty="0">
                          <a:ln>
                            <a:noFill/>
                          </a:ln>
                          <a:solidFill>
                            <a:schemeClr val="tx1"/>
                          </a:solidFill>
                          <a:effectLst/>
                          <a:latin typeface="Barlow"/>
                          <a:cs typeface="Arial" panose="020B0604020202020204" pitchFamily="34" charset="0"/>
                        </a:rPr>
                      </a:br>
                      <a:r>
                        <a:rPr kumimoji="0" lang="en-US" sz="1200" b="0" i="0" u="none" strike="noStrike" cap="none" normalizeH="0" baseline="0" dirty="0">
                          <a:ln>
                            <a:noFill/>
                          </a:ln>
                          <a:solidFill>
                            <a:schemeClr val="tx1"/>
                          </a:solidFill>
                          <a:effectLst/>
                          <a:latin typeface="Barlow"/>
                          <a:cs typeface="Arial" panose="020B0604020202020204" pitchFamily="34" charset="0"/>
                        </a:rPr>
                        <a:t>(13-18 years)</a:t>
                      </a:r>
                    </a:p>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en-US" sz="1200" b="0" i="0" u="none" strike="noStrike" cap="none" normalizeH="0" baseline="0" dirty="0">
                          <a:ln>
                            <a:noFill/>
                          </a:ln>
                          <a:solidFill>
                            <a:schemeClr val="tx1"/>
                          </a:solidFill>
                          <a:effectLst/>
                          <a:latin typeface="Barlow"/>
                          <a:cs typeface="Arial" panose="020B0604020202020204" pitchFamily="34" charset="0"/>
                        </a:rPr>
                        <a:t>(n=6**-47)</a:t>
                      </a:r>
                    </a:p>
                  </a:txBody>
                  <a:tcPr marL="36000" marR="36000" marT="36000" marB="36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cap="none" normalizeH="0" baseline="0" dirty="0">
                          <a:ln>
                            <a:noFill/>
                          </a:ln>
                          <a:solidFill>
                            <a:schemeClr val="tx1"/>
                          </a:solidFill>
                          <a:effectLst/>
                          <a:latin typeface="Barlow"/>
                          <a:cs typeface="Arial" panose="020B0604020202020204" pitchFamily="34" charset="0"/>
                        </a:rPr>
                        <a:t>Young adults </a:t>
                      </a:r>
                      <a:br>
                        <a:rPr kumimoji="0" lang="en-US" sz="1200" b="0" i="0" u="none" strike="noStrike" cap="none" normalizeH="0" baseline="0" dirty="0">
                          <a:ln>
                            <a:noFill/>
                          </a:ln>
                          <a:solidFill>
                            <a:schemeClr val="tx1"/>
                          </a:solidFill>
                          <a:effectLst/>
                          <a:latin typeface="Barlow"/>
                          <a:cs typeface="Arial" panose="020B0604020202020204" pitchFamily="34" charset="0"/>
                        </a:rPr>
                      </a:br>
                      <a:r>
                        <a:rPr kumimoji="0" lang="en-US" sz="1200" b="0" i="0" u="none" strike="noStrike" cap="none" normalizeH="0" baseline="0" dirty="0">
                          <a:ln>
                            <a:noFill/>
                          </a:ln>
                          <a:solidFill>
                            <a:schemeClr val="tx1"/>
                          </a:solidFill>
                          <a:effectLst/>
                          <a:latin typeface="Barlow"/>
                          <a:cs typeface="Arial" panose="020B0604020202020204" pitchFamily="34" charset="0"/>
                        </a:rPr>
                        <a:t>(19-34 years)</a:t>
                      </a:r>
                    </a:p>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en-US" sz="1200" b="0" i="0" u="none" strike="noStrike" cap="none" normalizeH="0" baseline="0" dirty="0">
                          <a:ln>
                            <a:noFill/>
                          </a:ln>
                          <a:solidFill>
                            <a:schemeClr val="tx1"/>
                          </a:solidFill>
                          <a:effectLst/>
                          <a:latin typeface="Barlow"/>
                          <a:cs typeface="Arial" panose="020B0604020202020204" pitchFamily="34" charset="0"/>
                        </a:rPr>
                        <a:t>(n=8**-52)</a:t>
                      </a:r>
                    </a:p>
                  </a:txBody>
                  <a:tcPr marL="36000" marR="36000" marT="36000" marB="36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cap="none" normalizeH="0" baseline="0" dirty="0">
                          <a:ln>
                            <a:noFill/>
                          </a:ln>
                          <a:solidFill>
                            <a:schemeClr val="bg1"/>
                          </a:solidFill>
                          <a:effectLst/>
                          <a:latin typeface="Barlow"/>
                          <a:cs typeface="Arial" panose="020B0604020202020204" pitchFamily="34" charset="0"/>
                        </a:rPr>
                        <a:t>Older adults</a:t>
                      </a:r>
                      <a:br>
                        <a:rPr kumimoji="0" lang="en-US" sz="1200" b="0" i="0" u="none" strike="noStrike" cap="none" normalizeH="0" baseline="0" dirty="0">
                          <a:ln>
                            <a:noFill/>
                          </a:ln>
                          <a:solidFill>
                            <a:schemeClr val="bg1"/>
                          </a:solidFill>
                          <a:effectLst/>
                          <a:latin typeface="Barlow"/>
                          <a:cs typeface="Arial" panose="020B0604020202020204" pitchFamily="34" charset="0"/>
                        </a:rPr>
                      </a:br>
                      <a:r>
                        <a:rPr kumimoji="0" lang="en-US" sz="1200" b="0" i="0" u="none" strike="noStrike" cap="none" normalizeH="0" baseline="0" dirty="0">
                          <a:ln>
                            <a:noFill/>
                          </a:ln>
                          <a:solidFill>
                            <a:schemeClr val="bg1"/>
                          </a:solidFill>
                          <a:effectLst/>
                          <a:latin typeface="Barlow"/>
                          <a:cs typeface="Arial" panose="020B0604020202020204" pitchFamily="34" charset="0"/>
                        </a:rPr>
                        <a:t>(35+ years)</a:t>
                      </a:r>
                    </a:p>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cap="none" normalizeH="0" baseline="0" dirty="0">
                          <a:ln>
                            <a:noFill/>
                          </a:ln>
                          <a:solidFill>
                            <a:schemeClr val="bg1"/>
                          </a:solidFill>
                          <a:effectLst/>
                          <a:latin typeface="Barlow"/>
                          <a:cs typeface="Arial" panose="020B0604020202020204" pitchFamily="34" charset="0"/>
                        </a:rPr>
                        <a:t>(n=36-335)</a:t>
                      </a:r>
                    </a:p>
                  </a:txBody>
                  <a:tcPr marL="36000" marR="36000" marT="36000" marB="36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330389">
                <a:tc rowSpan="2">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Satisfaction</a:t>
                      </a:r>
                      <a:br>
                        <a:rPr kumimoji="0" lang="en-US" sz="1200" b="0" i="0" u="none" strike="noStrike" cap="none" normalizeH="0" baseline="0" dirty="0">
                          <a:ln>
                            <a:noFill/>
                          </a:ln>
                          <a:solidFill>
                            <a:srgbClr val="313131"/>
                          </a:solidFill>
                          <a:effectLst/>
                          <a:latin typeface="Barlow"/>
                          <a:cs typeface="Arial" panose="020B0604020202020204" pitchFamily="34" charset="0"/>
                        </a:rPr>
                      </a:br>
                      <a:r>
                        <a:rPr kumimoji="0" lang="en-US" sz="1200" b="0" i="0" u="none" strike="noStrike" cap="none" normalizeH="0" baseline="0" dirty="0">
                          <a:ln>
                            <a:noFill/>
                          </a:ln>
                          <a:solidFill>
                            <a:srgbClr val="313131"/>
                          </a:solidFill>
                          <a:effectLst/>
                          <a:latin typeface="Barlow"/>
                          <a:cs typeface="Arial" panose="020B0604020202020204" pitchFamily="34" charset="0"/>
                        </a:rPr>
                        <a:t>(% more than satisfied)</a:t>
                      </a:r>
                    </a:p>
                  </a:txBody>
                  <a:tcPr marL="36000" marR="36000" marT="36000" marB="36000" anchor="ctr" horzOverflow="overflow">
                    <a:lnL w="12700" cmpd="sng">
                      <a:noFill/>
                    </a:lnL>
                    <a:lnR w="12700" cap="flat" cmpd="sng" algn="ctr">
                      <a:solidFill>
                        <a:schemeClr val="accent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2020</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70%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73%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70%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58%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72%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0389">
                <a:tc vMerge="1">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rgbClr val="313131"/>
                        </a:solidFill>
                        <a:effectLst/>
                        <a:latin typeface="Barlow"/>
                        <a:cs typeface="Arial" panose="020B0604020202020204" pitchFamily="34" charset="0"/>
                      </a:endParaRPr>
                    </a:p>
                  </a:txBody>
                  <a:tcPr marL="36000" marR="36000" marT="36000" marB="36000"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chemeClr val="bg1">
                              <a:lumMod val="50000"/>
                            </a:schemeClr>
                          </a:solidFill>
                          <a:effectLst/>
                          <a:latin typeface="Barlow"/>
                          <a:cs typeface="Arial" panose="020B0604020202020204" pitchFamily="34" charset="0"/>
                        </a:rPr>
                        <a:t>2018</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74%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4578400"/>
                  </a:ext>
                </a:extLst>
              </a:tr>
              <a:tr h="361237">
                <a:tc rowSpan="2">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NPS</a:t>
                      </a:r>
                      <a:br>
                        <a:rPr kumimoji="0" lang="en-US" sz="1200" b="0" i="0" u="none" strike="noStrike" cap="none" normalizeH="0" baseline="0" dirty="0">
                          <a:ln>
                            <a:noFill/>
                          </a:ln>
                          <a:solidFill>
                            <a:srgbClr val="313131"/>
                          </a:solidFill>
                          <a:effectLst/>
                          <a:latin typeface="Barlow"/>
                          <a:cs typeface="Arial" panose="020B0604020202020204" pitchFamily="34" charset="0"/>
                        </a:rPr>
                      </a:br>
                      <a:r>
                        <a:rPr kumimoji="0" lang="en-US" sz="1200" b="0" i="0" u="none" strike="noStrike" cap="none" normalizeH="0" baseline="0" dirty="0">
                          <a:ln>
                            <a:noFill/>
                          </a:ln>
                          <a:solidFill>
                            <a:srgbClr val="313131"/>
                          </a:solidFill>
                          <a:effectLst/>
                          <a:latin typeface="Barlow"/>
                          <a:cs typeface="Arial" panose="020B0604020202020204" pitchFamily="34" charset="0"/>
                        </a:rPr>
                        <a:t>(% promoters less % detractors)</a:t>
                      </a:r>
                    </a:p>
                  </a:txBody>
                  <a:tcPr marL="36000" marR="36000" marT="36000" marB="36000" anchor="ctr" horzOverflow="overflow">
                    <a:lnL w="12700" cmpd="sng">
                      <a:noFill/>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2020</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+55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+64</a:t>
                      </a:r>
                      <a:r>
                        <a:rPr lang="en-NZ" sz="1000" dirty="0">
                          <a:latin typeface="Barlow"/>
                          <a:sym typeface="Wingdings 3"/>
                        </a:rPr>
                        <a:t></a:t>
                      </a:r>
                      <a:endParaRPr kumimoji="0" lang="en-US" sz="1000" b="1" i="0" u="none" strike="noStrike" kern="1200" cap="none" normalizeH="0" baseline="0" dirty="0">
                        <a:ln>
                          <a:noFill/>
                        </a:ln>
                        <a:solidFill>
                          <a:srgbClr val="313131"/>
                        </a:solidFill>
                        <a:effectLst/>
                        <a:latin typeface="Barlow"/>
                        <a:ea typeface="+mn-ea"/>
                        <a:cs typeface="Arial" panose="020B0604020202020204"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+54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+48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+55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0389">
                <a:tc vMerge="1">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rgbClr val="313131"/>
                        </a:solidFill>
                        <a:effectLst/>
                        <a:latin typeface="Barlow"/>
                        <a:cs typeface="Arial" panose="020B0604020202020204" pitchFamily="34" charset="0"/>
                      </a:endParaRPr>
                    </a:p>
                  </a:txBody>
                  <a:tcPr marL="36000" marR="36000" marT="36000" marB="36000"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chemeClr val="bg1">
                              <a:lumMod val="50000"/>
                            </a:schemeClr>
                          </a:solidFill>
                          <a:effectLst/>
                          <a:latin typeface="Barlow"/>
                          <a:cs typeface="Arial" panose="020B0604020202020204" pitchFamily="34" charset="0"/>
                        </a:rPr>
                        <a:t>2018</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+48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+42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+41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+42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+52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0119157"/>
                  </a:ext>
                </a:extLst>
              </a:tr>
              <a:tr h="361237">
                <a:tc rowSpan="2">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Value for money</a:t>
                      </a:r>
                      <a:br>
                        <a:rPr kumimoji="0" lang="en-US" sz="1200" b="0" i="0" u="none" strike="noStrike" cap="none" normalizeH="0" baseline="0" dirty="0">
                          <a:ln>
                            <a:noFill/>
                          </a:ln>
                          <a:solidFill>
                            <a:srgbClr val="313131"/>
                          </a:solidFill>
                          <a:effectLst/>
                          <a:latin typeface="Barlow"/>
                          <a:cs typeface="Arial" panose="020B0604020202020204" pitchFamily="34" charset="0"/>
                        </a:rPr>
                      </a:br>
                      <a:r>
                        <a:rPr kumimoji="0" lang="en-US" sz="1200" b="0" i="0" u="none" strike="noStrike" cap="none" normalizeH="0" baseline="0" dirty="0">
                          <a:ln>
                            <a:noFill/>
                          </a:ln>
                          <a:solidFill>
                            <a:srgbClr val="313131"/>
                          </a:solidFill>
                          <a:effectLst/>
                          <a:latin typeface="Barlow"/>
                          <a:cs typeface="Arial" panose="020B0604020202020204" pitchFamily="34" charset="0"/>
                        </a:rPr>
                        <a:t>(% agree or strongly agree)</a:t>
                      </a:r>
                    </a:p>
                  </a:txBody>
                  <a:tcPr marL="36000" marR="36000" marT="36000" marB="36000" anchor="ctr" horzOverflow="overflow">
                    <a:lnL w="12700" cmpd="sng">
                      <a:noFill/>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2020</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85%</a:t>
                      </a:r>
                      <a:r>
                        <a:rPr lang="en-NZ" sz="1000" dirty="0">
                          <a:latin typeface="Barlow"/>
                          <a:sym typeface="Wingdings 3"/>
                        </a:rPr>
                        <a:t></a:t>
                      </a:r>
                      <a:endParaRPr kumimoji="0" lang="en-US" sz="1000" b="1" i="0" u="none" strike="noStrike" kern="1200" cap="none" normalizeH="0" baseline="0" dirty="0">
                        <a:ln>
                          <a:noFill/>
                        </a:ln>
                        <a:solidFill>
                          <a:srgbClr val="313131"/>
                        </a:solidFill>
                        <a:effectLst/>
                        <a:latin typeface="Barlow"/>
                        <a:ea typeface="+mn-ea"/>
                        <a:cs typeface="Arial" panose="020B0604020202020204"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86%</a:t>
                      </a:r>
                      <a:r>
                        <a:rPr lang="en-NZ" sz="1000" dirty="0">
                          <a:latin typeface="Barlow"/>
                          <a:sym typeface="Wingdings 3"/>
                        </a:rPr>
                        <a:t></a:t>
                      </a:r>
                      <a:endParaRPr kumimoji="0" lang="en-US" sz="1000" b="1" i="0" u="none" strike="noStrike" kern="1200" cap="none" normalizeH="0" baseline="0" dirty="0">
                        <a:ln>
                          <a:noFill/>
                        </a:ln>
                        <a:solidFill>
                          <a:srgbClr val="313131"/>
                        </a:solidFill>
                        <a:effectLst/>
                        <a:latin typeface="Barlow"/>
                        <a:ea typeface="+mn-ea"/>
                        <a:cs typeface="Arial" panose="020B0604020202020204"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85%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74%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87%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1237">
                <a:tc vMerge="1">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rgbClr val="313131"/>
                        </a:solidFill>
                        <a:effectLst/>
                        <a:latin typeface="Barlow"/>
                        <a:cs typeface="Arial" panose="020B0604020202020204" pitchFamily="34" charset="0"/>
                      </a:endParaRPr>
                    </a:p>
                  </a:txBody>
                  <a:tcPr marL="36000" marR="36000" marT="36000" marB="36000"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chemeClr val="bg1">
                              <a:lumMod val="50000"/>
                            </a:schemeClr>
                          </a:solidFill>
                          <a:effectLst/>
                          <a:latin typeface="Barlow"/>
                          <a:cs typeface="Arial" panose="020B0604020202020204" pitchFamily="34" charset="0"/>
                        </a:rPr>
                        <a:t>2018</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79%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80%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76%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82%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7748780"/>
                  </a:ext>
                </a:extLst>
              </a:tr>
              <a:tr h="361237">
                <a:tc rowSpan="2">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Likelihood to rejoin</a:t>
                      </a:r>
                      <a:br>
                        <a:rPr kumimoji="0" lang="en-US" sz="1200" b="0" i="0" u="none" strike="noStrike" cap="none" normalizeH="0" baseline="0" dirty="0">
                          <a:ln>
                            <a:noFill/>
                          </a:ln>
                          <a:solidFill>
                            <a:srgbClr val="313131"/>
                          </a:solidFill>
                          <a:effectLst/>
                          <a:latin typeface="Barlow"/>
                          <a:cs typeface="Arial" panose="020B0604020202020204" pitchFamily="34" charset="0"/>
                        </a:rPr>
                      </a:br>
                      <a:r>
                        <a:rPr kumimoji="0" lang="en-US" sz="1200" b="0" i="0" u="none" strike="noStrike" cap="none" normalizeH="0" baseline="0" dirty="0">
                          <a:ln>
                            <a:noFill/>
                          </a:ln>
                          <a:solidFill>
                            <a:srgbClr val="313131"/>
                          </a:solidFill>
                          <a:effectLst/>
                          <a:latin typeface="Barlow"/>
                          <a:cs typeface="Arial" panose="020B0604020202020204" pitchFamily="34" charset="0"/>
                        </a:rPr>
                        <a:t>(% likely or very likely)</a:t>
                      </a:r>
                    </a:p>
                  </a:txBody>
                  <a:tcPr marL="36000" marR="36000" marT="36000" marB="36000" anchor="ctr" horzOverflow="overflow">
                    <a:lnL w="12700" cmpd="sng">
                      <a:noFill/>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2020</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88%</a:t>
                      </a:r>
                      <a:r>
                        <a:rPr lang="en-NZ" sz="1000" dirty="0">
                          <a:latin typeface="Barlow"/>
                          <a:sym typeface="Wingdings 3"/>
                        </a:rPr>
                        <a:t></a:t>
                      </a:r>
                      <a:endParaRPr kumimoji="0" lang="en-US" sz="1000" b="1" i="0" u="none" strike="noStrike" kern="1200" cap="none" normalizeH="0" baseline="0" dirty="0">
                        <a:ln>
                          <a:noFill/>
                        </a:ln>
                        <a:solidFill>
                          <a:srgbClr val="313131"/>
                        </a:solidFill>
                        <a:effectLst/>
                        <a:latin typeface="Barlow"/>
                        <a:ea typeface="+mn-ea"/>
                        <a:cs typeface="Arial" panose="020B0604020202020204"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95%</a:t>
                      </a:r>
                      <a:r>
                        <a:rPr lang="en-NZ" sz="1000" dirty="0">
                          <a:latin typeface="Barlow"/>
                          <a:sym typeface="Wingdings 3"/>
                        </a:rPr>
                        <a:t></a:t>
                      </a:r>
                      <a:endParaRPr kumimoji="0" lang="en-US" sz="1000" b="1" i="0" u="none" strike="noStrike" kern="1200" cap="none" normalizeH="0" baseline="0" dirty="0">
                        <a:ln>
                          <a:noFill/>
                        </a:ln>
                        <a:solidFill>
                          <a:srgbClr val="313131"/>
                        </a:solidFill>
                        <a:effectLst/>
                        <a:latin typeface="Barlow"/>
                        <a:ea typeface="+mn-ea"/>
                        <a:cs typeface="Arial" panose="020B0604020202020204"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93%</a:t>
                      </a:r>
                      <a:r>
                        <a:rPr lang="en-NZ" sz="1000" dirty="0">
                          <a:latin typeface="Barlow"/>
                          <a:sym typeface="Wingdings 3"/>
                        </a:rPr>
                        <a:t></a:t>
                      </a:r>
                      <a:endParaRPr kumimoji="0" lang="en-US" sz="1000" b="1" i="0" u="none" strike="noStrike" kern="1200" cap="none" normalizeH="0" baseline="0" dirty="0">
                        <a:ln>
                          <a:noFill/>
                        </a:ln>
                        <a:solidFill>
                          <a:srgbClr val="313131"/>
                        </a:solidFill>
                        <a:effectLst/>
                        <a:latin typeface="Barlow"/>
                        <a:ea typeface="+mn-ea"/>
                        <a:cs typeface="Arial" panose="020B0604020202020204"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89%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86%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1237">
                <a:tc vMerge="1">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rgbClr val="313131"/>
                        </a:solidFill>
                        <a:effectLst/>
                        <a:latin typeface="Barlow"/>
                        <a:cs typeface="Arial" panose="020B0604020202020204" pitchFamily="34" charset="0"/>
                      </a:endParaRPr>
                    </a:p>
                  </a:txBody>
                  <a:tcPr marL="36000" marR="36000" marT="36000" marB="36000"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chemeClr val="bg1">
                              <a:lumMod val="50000"/>
                            </a:schemeClr>
                          </a:solidFill>
                          <a:effectLst/>
                          <a:latin typeface="Barlow"/>
                          <a:cs typeface="Arial" panose="020B0604020202020204" pitchFamily="34" charset="0"/>
                        </a:rPr>
                        <a:t>2018</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83%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80%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78%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78%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85%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8510830"/>
                  </a:ext>
                </a:extLst>
              </a:tr>
              <a:tr h="361237">
                <a:tc rowSpan="2">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Joining process</a:t>
                      </a:r>
                      <a:br>
                        <a:rPr kumimoji="0" lang="en-US" sz="1200" b="0" i="0" u="none" strike="noStrike" cap="none" normalizeH="0" baseline="0" dirty="0">
                          <a:ln>
                            <a:noFill/>
                          </a:ln>
                          <a:solidFill>
                            <a:srgbClr val="313131"/>
                          </a:solidFill>
                          <a:effectLst/>
                          <a:latin typeface="Barlow"/>
                          <a:cs typeface="Arial" panose="020B0604020202020204" pitchFamily="34" charset="0"/>
                        </a:rPr>
                      </a:br>
                      <a:r>
                        <a:rPr kumimoji="0" lang="en-US" sz="1200" b="0" i="0" u="none" strike="noStrike" cap="none" normalizeH="0" baseline="0" dirty="0">
                          <a:ln>
                            <a:noFill/>
                          </a:ln>
                          <a:solidFill>
                            <a:srgbClr val="313131"/>
                          </a:solidFill>
                          <a:effectLst/>
                          <a:latin typeface="Barlow"/>
                          <a:cs typeface="Arial" panose="020B0604020202020204" pitchFamily="34" charset="0"/>
                        </a:rPr>
                        <a:t>(% more than satisfied)</a:t>
                      </a:r>
                    </a:p>
                  </a:txBody>
                  <a:tcPr marL="36000" marR="36000" marT="36000" marB="36000" anchor="ctr" horzOverflow="overflow">
                    <a:lnL w="12700" cmpd="sng">
                      <a:noFill/>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2020</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62%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63%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67%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75%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58%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1237">
                <a:tc vMerge="1">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rgbClr val="313131"/>
                        </a:solidFill>
                        <a:effectLst/>
                        <a:latin typeface="Barlow"/>
                        <a:cs typeface="Arial" panose="020B0604020202020204" pitchFamily="34" charset="0"/>
                      </a:endParaRPr>
                    </a:p>
                  </a:txBody>
                  <a:tcPr marL="36000" marR="36000" marT="36000" marB="36000"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chemeClr val="bg1">
                              <a:lumMod val="50000"/>
                            </a:schemeClr>
                          </a:solidFill>
                          <a:effectLst/>
                          <a:latin typeface="Barlow"/>
                          <a:cs typeface="Arial" panose="020B0604020202020204" pitchFamily="34" charset="0"/>
                        </a:rPr>
                        <a:t>2018^</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80%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803369"/>
                  </a:ext>
                </a:extLst>
              </a:tr>
            </a:tbl>
          </a:graphicData>
        </a:graphic>
      </p:graphicFrame>
      <p:sp>
        <p:nvSpPr>
          <p:cNvPr id="8" name="Title 1"/>
          <p:cNvSpPr txBox="1">
            <a:spLocks/>
          </p:cNvSpPr>
          <p:nvPr/>
        </p:nvSpPr>
        <p:spPr>
          <a:xfrm>
            <a:off x="414216" y="179080"/>
            <a:ext cx="10738197" cy="75170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chemeClr val="accent6"/>
                </a:solidFill>
                <a:latin typeface="Barlow"/>
                <a:ea typeface="Barlow Black" charset="0"/>
                <a:cs typeface="Arial" panose="020B0604020202020204" pitchFamily="34" charset="0"/>
              </a:rPr>
              <a:t>Performance across age groups</a:t>
            </a:r>
          </a:p>
        </p:txBody>
      </p:sp>
      <p:sp>
        <p:nvSpPr>
          <p:cNvPr id="9" name="Footer Placeholder 5"/>
          <p:cNvSpPr txBox="1">
            <a:spLocks/>
          </p:cNvSpPr>
          <p:nvPr/>
        </p:nvSpPr>
        <p:spPr>
          <a:xfrm>
            <a:off x="414216" y="6316426"/>
            <a:ext cx="9020257" cy="381548"/>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solidFill>
                  <a:srgbClr val="000000"/>
                </a:solidFill>
                <a:latin typeface="Barlow"/>
              </a:rPr>
              <a:t>Base: Q6/Q7/Q11 </a:t>
            </a:r>
            <a:r>
              <a:rPr lang="en-IN" sz="800" dirty="0">
                <a:solidFill>
                  <a:srgbClr val="000000"/>
                </a:solidFill>
                <a:latin typeface="Barlow"/>
              </a:rPr>
              <a:t>All Respondents (Excluding Don't know/ Can't say), Q9 Members (Excluding Don’t know/Can’t say), Q20 New Members (Excluding Don't know/ Can't say)</a:t>
            </a:r>
          </a:p>
          <a:p>
            <a:r>
              <a:rPr lang="en-US" sz="800" dirty="0">
                <a:solidFill>
                  <a:srgbClr val="000000"/>
                </a:solidFill>
                <a:latin typeface="Barlow"/>
              </a:rPr>
              <a:t>*Small sample size; ** Very small sample size</a:t>
            </a:r>
          </a:p>
          <a:p>
            <a:r>
              <a:rPr lang="en-US" sz="800" dirty="0">
                <a:solidFill>
                  <a:srgbClr val="000000"/>
                </a:solidFill>
                <a:latin typeface="Barlow"/>
              </a:rPr>
              <a:t>^Note: previously an average of four attiributes</a:t>
            </a:r>
          </a:p>
        </p:txBody>
      </p:sp>
      <p:sp>
        <p:nvSpPr>
          <p:cNvPr id="10" name="TextBox 9"/>
          <p:cNvSpPr txBox="1"/>
          <p:nvPr/>
        </p:nvSpPr>
        <p:spPr>
          <a:xfrm>
            <a:off x="8739455" y="6307175"/>
            <a:ext cx="2794462" cy="338554"/>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ym typeface="Wingdings 3"/>
              </a:rPr>
              <a:t> Significantly higher/lower than </a:t>
            </a:r>
            <a:r>
              <a:rPr lang="en-NZ" sz="800" dirty="0"/>
              <a:t>Waka Ama</a:t>
            </a:r>
            <a:r>
              <a:rPr lang="en-NZ" sz="800" dirty="0">
                <a:sym typeface="Wingdings 3"/>
              </a:rPr>
              <a:t> 2018 result</a:t>
            </a:r>
          </a:p>
          <a:p>
            <a:r>
              <a:rPr lang="en-NZ" sz="800" dirty="0">
                <a:solidFill>
                  <a:srgbClr val="218535"/>
                </a:solidFill>
                <a:sym typeface="Wingdings 3"/>
              </a:rPr>
              <a:t></a:t>
            </a:r>
            <a:r>
              <a:rPr lang="en-NZ" sz="800" dirty="0">
                <a:solidFill>
                  <a:srgbClr val="DC0015"/>
                </a:solidFill>
                <a:sym typeface="Wingdings 3"/>
              </a:rPr>
              <a:t></a:t>
            </a:r>
            <a:r>
              <a:rPr lang="en-NZ" sz="800" dirty="0">
                <a:sym typeface="Wingdings 3"/>
              </a:rPr>
              <a:t> Significantly higher/lower than Total Waka Ama 2020</a:t>
            </a:r>
          </a:p>
        </p:txBody>
      </p:sp>
    </p:spTree>
    <p:extLst>
      <p:ext uri="{BB962C8B-B14F-4D97-AF65-F5344CB8AC3E}">
        <p14:creationId xmlns:p14="http://schemas.microsoft.com/office/powerpoint/2010/main" val="2299157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3880" y="19565"/>
            <a:ext cx="10601092"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800" b="1" dirty="0">
                <a:solidFill>
                  <a:srgbClr val="9C132A"/>
                </a:solidFill>
                <a:latin typeface="Barlow"/>
                <a:ea typeface="Barlow Black" charset="0"/>
                <a:cs typeface="Arial" panose="020B0604020202020204" pitchFamily="34" charset="0"/>
              </a:rPr>
              <a:t>How do key age brackets differ?</a:t>
            </a:r>
            <a:endParaRPr kumimoji="0" lang="en-GB"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endParaRPr>
          </a:p>
        </p:txBody>
      </p:sp>
      <p:sp>
        <p:nvSpPr>
          <p:cNvPr id="2" name="Rectangle 1"/>
          <p:cNvSpPr/>
          <p:nvPr/>
        </p:nvSpPr>
        <p:spPr>
          <a:xfrm>
            <a:off x="400414" y="802729"/>
            <a:ext cx="1120687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lumMod val="65000"/>
                    <a:lumOff val="35000"/>
                  </a:schemeClr>
                </a:solidFill>
                <a:effectLst/>
                <a:uLnTx/>
                <a:uFillTx/>
                <a:latin typeface="Barlow"/>
                <a:ea typeface="Barlow Medium" charset="0"/>
                <a:cs typeface="Arial" panose="020B0604020202020204" pitchFamily="34" charset="0"/>
              </a:rPr>
              <a:t>Compared with the total Waka Ama</a:t>
            </a:r>
            <a:r>
              <a:rPr kumimoji="0" lang="en-GB" sz="1400" b="0" i="0" u="none" strike="noStrike" kern="1200" cap="none" spc="0" normalizeH="0" noProof="0" dirty="0">
                <a:ln>
                  <a:noFill/>
                </a:ln>
                <a:solidFill>
                  <a:schemeClr val="tx1">
                    <a:lumMod val="65000"/>
                    <a:lumOff val="35000"/>
                  </a:schemeClr>
                </a:solidFill>
                <a:effectLst/>
                <a:uLnTx/>
                <a:uFillTx/>
                <a:latin typeface="Barlow"/>
                <a:ea typeface="Barlow Medium" charset="0"/>
                <a:cs typeface="Arial" panose="020B0604020202020204" pitchFamily="34" charset="0"/>
              </a:rPr>
              <a:t> result, respondents of the following age groups are significantly more likely to:</a:t>
            </a:r>
            <a:endParaRPr kumimoji="0" lang="en-GB" sz="1400" b="0" i="0" u="none" strike="noStrike" kern="1200" cap="none" spc="0" normalizeH="0" baseline="0" noProof="0" dirty="0">
              <a:ln>
                <a:noFill/>
              </a:ln>
              <a:solidFill>
                <a:schemeClr val="tx1">
                  <a:lumMod val="65000"/>
                  <a:lumOff val="35000"/>
                </a:schemeClr>
              </a:solidFill>
              <a:effectLst/>
              <a:uLnTx/>
              <a:uFillTx/>
              <a:latin typeface="Barlow"/>
              <a:ea typeface="Barlow Medium" charset="0"/>
              <a:cs typeface="Arial" panose="020B0604020202020204" pitchFamily="34" charset="0"/>
            </a:endParaRPr>
          </a:p>
        </p:txBody>
      </p:sp>
      <p:sp>
        <p:nvSpPr>
          <p:cNvPr id="31" name="Rectangle 30"/>
          <p:cNvSpPr/>
          <p:nvPr/>
        </p:nvSpPr>
        <p:spPr>
          <a:xfrm>
            <a:off x="529609" y="3594469"/>
            <a:ext cx="2670791" cy="2232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798513" rtl="0" eaLnBrk="0" fontAlgn="auto" latinLnBrk="0" hangingPunct="0">
              <a:lnSpc>
                <a:spcPct val="100000"/>
              </a:lnSpc>
              <a:spcBef>
                <a:spcPts val="0"/>
              </a:spcBef>
              <a:spcAft>
                <a:spcPts val="200"/>
              </a:spcAft>
              <a:buClrTx/>
              <a:buSzTx/>
              <a:buFont typeface="Arial" panose="020B0604020202020204" pitchFamily="34" charset="0"/>
              <a:buChar char="•"/>
              <a:tabLst/>
              <a:defRPr/>
            </a:pPr>
            <a:r>
              <a:rPr kumimoji="0" lang="en-NZ" sz="12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Belong</a:t>
            </a:r>
            <a:r>
              <a:rPr kumimoji="0" lang="en-NZ" sz="1200" b="0" i="0" u="none" strike="noStrike" kern="0" cap="none" spc="0" normalizeH="0" noProof="0" dirty="0">
                <a:ln>
                  <a:noFill/>
                </a:ln>
                <a:solidFill>
                  <a:srgbClr val="000000"/>
                </a:solidFill>
                <a:effectLst/>
                <a:uLnTx/>
                <a:uFillTx/>
                <a:latin typeface="Barlow"/>
                <a:ea typeface="Barlow" charset="0"/>
                <a:cs typeface="Arial" panose="020B0604020202020204" pitchFamily="34" charset="0"/>
              </a:rPr>
              <a:t> </a:t>
            </a:r>
            <a:r>
              <a:rPr kumimoji="0" lang="en-NZ" sz="1200" b="1" i="0" u="none" strike="noStrike" kern="0" cap="none" spc="0" normalizeH="0" noProof="0" dirty="0">
                <a:ln>
                  <a:noFill/>
                </a:ln>
                <a:solidFill>
                  <a:srgbClr val="000000"/>
                </a:solidFill>
                <a:effectLst/>
                <a:uLnTx/>
                <a:uFillTx/>
                <a:latin typeface="Barlow"/>
                <a:ea typeface="Barlow" charset="0"/>
                <a:cs typeface="Arial" panose="020B0604020202020204" pitchFamily="34" charset="0"/>
              </a:rPr>
              <a:t>to learn/ improve skills </a:t>
            </a:r>
            <a:r>
              <a:rPr kumimoji="0" lang="en-NZ" sz="1200" i="0" u="none" strike="noStrike" kern="0" cap="none" spc="0" normalizeH="0" noProof="0" dirty="0">
                <a:ln>
                  <a:noFill/>
                </a:ln>
                <a:solidFill>
                  <a:srgbClr val="000000"/>
                </a:solidFill>
                <a:effectLst/>
                <a:uLnTx/>
                <a:uFillTx/>
                <a:latin typeface="Barlow"/>
                <a:ea typeface="Barlow" charset="0"/>
                <a:cs typeface="Arial" panose="020B0604020202020204" pitchFamily="34" charset="0"/>
              </a:rPr>
              <a:t>(29% vs. 12%)</a:t>
            </a:r>
            <a:endParaRPr kumimoji="0" lang="en-NZ" sz="12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endParaRPr>
          </a:p>
          <a:p>
            <a:pPr marL="171450" marR="0" lvl="0" indent="-171450" algn="l" defTabSz="798513" rtl="0" eaLnBrk="0" fontAlgn="auto" latinLnBrk="0" hangingPunct="0">
              <a:lnSpc>
                <a:spcPct val="100000"/>
              </a:lnSpc>
              <a:spcBef>
                <a:spcPts val="0"/>
              </a:spcBef>
              <a:spcAft>
                <a:spcPts val="200"/>
              </a:spcAft>
              <a:buClrTx/>
              <a:buSzTx/>
              <a:buFont typeface="Arial" panose="020B0604020202020204" pitchFamily="34" charset="0"/>
              <a:buChar char="•"/>
              <a:tabLst/>
              <a:defRPr/>
            </a:pPr>
            <a:r>
              <a:rPr lang="en-NZ" sz="1200" kern="0" dirty="0">
                <a:solidFill>
                  <a:srgbClr val="000000"/>
                </a:solidFill>
                <a:latin typeface="Barlow"/>
                <a:ea typeface="Barlow" charset="0"/>
                <a:cs typeface="Arial" panose="020B0604020202020204" pitchFamily="34" charset="0"/>
              </a:rPr>
              <a:t>Be more than satisfied with </a:t>
            </a:r>
            <a:r>
              <a:rPr lang="en-NZ" sz="1200" b="1" kern="0" dirty="0">
                <a:solidFill>
                  <a:srgbClr val="000000"/>
                </a:solidFill>
                <a:latin typeface="Barlow"/>
                <a:ea typeface="Barlow" charset="0"/>
                <a:cs typeface="Arial" panose="020B0604020202020204" pitchFamily="34" charset="0"/>
              </a:rPr>
              <a:t>fostering a sense of pride in our club </a:t>
            </a:r>
            <a:r>
              <a:rPr lang="en-NZ" sz="1200" kern="0" dirty="0">
                <a:solidFill>
                  <a:srgbClr val="000000"/>
                </a:solidFill>
                <a:latin typeface="Barlow"/>
                <a:ea typeface="Barlow" charset="0"/>
                <a:cs typeface="Arial" panose="020B0604020202020204" pitchFamily="34" charset="0"/>
              </a:rPr>
              <a:t>(86% vs. 72%).</a:t>
            </a:r>
            <a:endParaRPr kumimoji="0" lang="en-GB" sz="12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endParaRPr>
          </a:p>
        </p:txBody>
      </p:sp>
      <p:grpSp>
        <p:nvGrpSpPr>
          <p:cNvPr id="12" name="Group 11"/>
          <p:cNvGrpSpPr/>
          <p:nvPr/>
        </p:nvGrpSpPr>
        <p:grpSpPr>
          <a:xfrm>
            <a:off x="840461" y="1506995"/>
            <a:ext cx="1894904" cy="1892785"/>
            <a:chOff x="393887" y="2264549"/>
            <a:chExt cx="1894904" cy="2268334"/>
          </a:xfrm>
        </p:grpSpPr>
        <p:sp>
          <p:nvSpPr>
            <p:cNvPr id="3" name="Rectangle 2"/>
            <p:cNvSpPr/>
            <p:nvPr/>
          </p:nvSpPr>
          <p:spPr>
            <a:xfrm>
              <a:off x="529610" y="3075558"/>
              <a:ext cx="1622018" cy="1457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529610" y="2264549"/>
              <a:ext cx="1622018" cy="16220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 name="TextBox 33"/>
            <p:cNvSpPr txBox="1"/>
            <p:nvPr/>
          </p:nvSpPr>
          <p:spPr>
            <a:xfrm>
              <a:off x="393887" y="2651158"/>
              <a:ext cx="18949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latin typeface="Arial" panose="020B0604020202020204" pitchFamily="34" charset="0"/>
                  <a:ea typeface="Barlow" charset="0"/>
                  <a:cs typeface="Arial" panose="020B0604020202020204" pitchFamily="34" charset="0"/>
                </a:rPr>
                <a:t>5-12 years</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Barlow" charset="0"/>
                <a:cs typeface="Arial" panose="020B0604020202020204" pitchFamily="34" charset="0"/>
              </a:endParaRPr>
            </a:p>
          </p:txBody>
        </p:sp>
      </p:grpSp>
      <p:sp>
        <p:nvSpPr>
          <p:cNvPr id="62" name="Rectangle 61"/>
          <p:cNvSpPr/>
          <p:nvPr/>
        </p:nvSpPr>
        <p:spPr>
          <a:xfrm>
            <a:off x="3333060" y="3594469"/>
            <a:ext cx="2670791" cy="2232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798513" rtl="0" eaLnBrk="0" fontAlgn="auto" latinLnBrk="0" hangingPunct="0">
              <a:lnSpc>
                <a:spcPct val="100000"/>
              </a:lnSpc>
              <a:spcBef>
                <a:spcPts val="0"/>
              </a:spcBef>
              <a:spcAft>
                <a:spcPts val="200"/>
              </a:spcAft>
              <a:buClrTx/>
              <a:buSzTx/>
              <a:buFont typeface="Arial" panose="020B0604020202020204" pitchFamily="34" charset="0"/>
              <a:buChar char="•"/>
              <a:tabLst/>
              <a:defRPr/>
            </a:pPr>
            <a:r>
              <a:rPr kumimoji="0" lang="en-NZ" sz="12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Belong</a:t>
            </a:r>
            <a:r>
              <a:rPr kumimoji="0" lang="en-NZ" sz="1200" b="0" i="0" u="none" strike="noStrike" kern="0" cap="none" spc="0" normalizeH="0" noProof="0" dirty="0">
                <a:ln>
                  <a:noFill/>
                </a:ln>
                <a:solidFill>
                  <a:srgbClr val="000000"/>
                </a:solidFill>
                <a:effectLst/>
                <a:uLnTx/>
                <a:uFillTx/>
                <a:latin typeface="Barlow"/>
                <a:ea typeface="Barlow" charset="0"/>
                <a:cs typeface="Arial" panose="020B0604020202020204" pitchFamily="34" charset="0"/>
              </a:rPr>
              <a:t> </a:t>
            </a:r>
            <a:r>
              <a:rPr kumimoji="0" lang="en-NZ" sz="1200" b="1" u="none" strike="noStrike" kern="0" cap="none" spc="0" normalizeH="0" noProof="0" dirty="0">
                <a:ln>
                  <a:noFill/>
                </a:ln>
                <a:solidFill>
                  <a:srgbClr val="000000"/>
                </a:solidFill>
                <a:effectLst/>
                <a:uLnTx/>
                <a:uFillTx/>
                <a:latin typeface="Barlow"/>
                <a:ea typeface="Barlow" charset="0"/>
                <a:cs typeface="Arial" panose="020B0604020202020204" pitchFamily="34" charset="0"/>
              </a:rPr>
              <a:t>to paddle competitively </a:t>
            </a:r>
            <a:r>
              <a:rPr kumimoji="0" lang="en-NZ" sz="1200" u="none" strike="noStrike" kern="0" cap="none" spc="0" normalizeH="0" noProof="0" dirty="0">
                <a:ln>
                  <a:noFill/>
                </a:ln>
                <a:solidFill>
                  <a:srgbClr val="000000"/>
                </a:solidFill>
                <a:effectLst/>
                <a:uLnTx/>
                <a:uFillTx/>
                <a:latin typeface="Barlow"/>
                <a:ea typeface="Barlow" charset="0"/>
                <a:cs typeface="Arial" panose="020B0604020202020204" pitchFamily="34" charset="0"/>
              </a:rPr>
              <a:t>(50% vs. 28%)</a:t>
            </a:r>
            <a:endParaRPr kumimoji="0" lang="en-NZ" sz="12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endParaRPr>
          </a:p>
          <a:p>
            <a:pPr marL="171450" marR="0" lvl="0" indent="-171450" algn="l" defTabSz="798513" rtl="0" eaLnBrk="0" fontAlgn="auto" latinLnBrk="0" hangingPunct="0">
              <a:lnSpc>
                <a:spcPct val="100000"/>
              </a:lnSpc>
              <a:spcBef>
                <a:spcPts val="0"/>
              </a:spcBef>
              <a:spcAft>
                <a:spcPts val="200"/>
              </a:spcAft>
              <a:buClrTx/>
              <a:buSzTx/>
              <a:buFont typeface="Arial" panose="020B0604020202020204" pitchFamily="34" charset="0"/>
              <a:buChar char="•"/>
              <a:tabLst/>
              <a:defRPr/>
            </a:pPr>
            <a:r>
              <a:rPr lang="en-NZ" sz="1200" kern="0" dirty="0">
                <a:solidFill>
                  <a:srgbClr val="000000"/>
                </a:solidFill>
                <a:latin typeface="Barlow"/>
                <a:ea typeface="Barlow" charset="0"/>
                <a:cs typeface="Arial" panose="020B0604020202020204" pitchFamily="34" charset="0"/>
              </a:rPr>
              <a:t>Be more than satisfied with </a:t>
            </a:r>
            <a:r>
              <a:rPr lang="en-NZ" sz="1200" b="1" kern="0" dirty="0">
                <a:solidFill>
                  <a:srgbClr val="000000"/>
                </a:solidFill>
                <a:latin typeface="Barlow"/>
                <a:ea typeface="Barlow" charset="0"/>
                <a:cs typeface="Arial" panose="020B0604020202020204" pitchFamily="34" charset="0"/>
              </a:rPr>
              <a:t>providing me the information I need when I need it </a:t>
            </a:r>
            <a:r>
              <a:rPr lang="en-NZ" sz="1200" kern="0" dirty="0">
                <a:solidFill>
                  <a:srgbClr val="000000"/>
                </a:solidFill>
                <a:latin typeface="Barlow"/>
                <a:ea typeface="Barlow" charset="0"/>
                <a:cs typeface="Arial" panose="020B0604020202020204" pitchFamily="34" charset="0"/>
              </a:rPr>
              <a:t>(81% vs. 68%)</a:t>
            </a:r>
            <a:endParaRPr kumimoji="0" lang="en-NZ" sz="12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endParaRPr>
          </a:p>
          <a:p>
            <a:pPr marL="171450" marR="0" lvl="0" indent="-171450" algn="l" defTabSz="798513" rtl="0" eaLnBrk="0" fontAlgn="auto" latinLnBrk="0" hangingPunct="0">
              <a:lnSpc>
                <a:spcPct val="100000"/>
              </a:lnSpc>
              <a:spcBef>
                <a:spcPts val="0"/>
              </a:spcBef>
              <a:spcAft>
                <a:spcPts val="200"/>
              </a:spcAft>
              <a:buClrTx/>
              <a:buSzTx/>
              <a:buFont typeface="Arial" panose="020B0604020202020204" pitchFamily="34" charset="0"/>
              <a:buChar char="•"/>
              <a:tabLst/>
              <a:defRPr/>
            </a:pPr>
            <a:r>
              <a:rPr lang="en-NZ" sz="1200" kern="0" dirty="0">
                <a:solidFill>
                  <a:srgbClr val="000000"/>
                </a:solidFill>
                <a:latin typeface="Barlow"/>
                <a:ea typeface="Barlow" charset="0"/>
                <a:cs typeface="Arial" panose="020B0604020202020204" pitchFamily="34" charset="0"/>
              </a:rPr>
              <a:t>If fees were to increase for investment to be reflected in </a:t>
            </a:r>
            <a:r>
              <a:rPr lang="en-NZ" sz="1200" b="1" kern="0" dirty="0">
                <a:solidFill>
                  <a:srgbClr val="000000"/>
                </a:solidFill>
                <a:latin typeface="Barlow"/>
                <a:ea typeface="Barlow" charset="0"/>
                <a:cs typeface="Arial" panose="020B0604020202020204" pitchFamily="34" charset="0"/>
              </a:rPr>
              <a:t>paddling/ training venues </a:t>
            </a:r>
            <a:r>
              <a:rPr lang="en-NZ" sz="1200" kern="0" dirty="0">
                <a:solidFill>
                  <a:srgbClr val="000000"/>
                </a:solidFill>
                <a:latin typeface="Barlow"/>
                <a:ea typeface="Barlow" charset="0"/>
                <a:cs typeface="Arial" panose="020B0604020202020204" pitchFamily="34" charset="0"/>
              </a:rPr>
              <a:t>(5% vs. 1%).</a:t>
            </a:r>
            <a:endParaRPr kumimoji="0" lang="en-GB" sz="12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endParaRPr>
          </a:p>
        </p:txBody>
      </p:sp>
      <p:sp>
        <p:nvSpPr>
          <p:cNvPr id="63" name="Rectangle 62"/>
          <p:cNvSpPr/>
          <p:nvPr/>
        </p:nvSpPr>
        <p:spPr>
          <a:xfrm>
            <a:off x="6136511" y="3594469"/>
            <a:ext cx="2670791" cy="2232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798513" rtl="0" eaLnBrk="0" fontAlgn="auto" latinLnBrk="0" hangingPunct="0">
              <a:lnSpc>
                <a:spcPct val="100000"/>
              </a:lnSpc>
              <a:spcBef>
                <a:spcPts val="0"/>
              </a:spcBef>
              <a:spcAft>
                <a:spcPts val="200"/>
              </a:spcAft>
              <a:buClrTx/>
              <a:buSzTx/>
              <a:buFont typeface="Arial" panose="020B0604020202020204" pitchFamily="34" charset="0"/>
              <a:buChar char="•"/>
              <a:tabLst/>
              <a:defRPr/>
            </a:pPr>
            <a:r>
              <a:rPr kumimoji="0" lang="en-NZ" sz="12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Belong </a:t>
            </a:r>
            <a:r>
              <a:rPr kumimoji="0" lang="en-NZ" sz="1200" b="1"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to paddle competitively </a:t>
            </a:r>
            <a:r>
              <a:rPr kumimoji="0" lang="en-NZ" sz="120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(47% vs. 28%).</a:t>
            </a:r>
            <a:endParaRPr kumimoji="0" lang="en-NZ" sz="12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endParaRPr>
          </a:p>
        </p:txBody>
      </p:sp>
      <p:sp>
        <p:nvSpPr>
          <p:cNvPr id="64" name="Rectangle 63"/>
          <p:cNvSpPr/>
          <p:nvPr/>
        </p:nvSpPr>
        <p:spPr>
          <a:xfrm>
            <a:off x="8939962" y="3594469"/>
            <a:ext cx="2670791" cy="2232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798513" rtl="0" eaLnBrk="0" fontAlgn="auto" latinLnBrk="0" hangingPunct="0">
              <a:lnSpc>
                <a:spcPct val="100000"/>
              </a:lnSpc>
              <a:spcBef>
                <a:spcPts val="0"/>
              </a:spcBef>
              <a:spcAft>
                <a:spcPts val="200"/>
              </a:spcAft>
              <a:buClrTx/>
              <a:buSzTx/>
              <a:buFont typeface="Arial" panose="020B0604020202020204" pitchFamily="34" charset="0"/>
              <a:buChar char="•"/>
              <a:tabLst/>
              <a:defRPr/>
            </a:pPr>
            <a:r>
              <a:rPr kumimoji="0" lang="en-NZ" sz="12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Belong </a:t>
            </a:r>
            <a:r>
              <a:rPr kumimoji="0" lang="en-NZ" sz="1200" b="1"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to get fit and healthy </a:t>
            </a:r>
            <a:r>
              <a:rPr kumimoji="0" lang="en-NZ" sz="120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(33% vs. 28%)</a:t>
            </a:r>
            <a:r>
              <a:rPr kumimoji="0" lang="en-NZ" sz="12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a:t>
            </a:r>
            <a:endParaRPr kumimoji="0" lang="en-GB" sz="12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endParaRPr>
          </a:p>
        </p:txBody>
      </p:sp>
      <p:pic>
        <p:nvPicPr>
          <p:cNvPr id="66" name="Picture 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069" y="2389615"/>
            <a:ext cx="1044248" cy="707393"/>
          </a:xfrm>
          <a:prstGeom prst="rect">
            <a:avLst/>
          </a:prstGeom>
        </p:spPr>
      </p:pic>
      <p:grpSp>
        <p:nvGrpSpPr>
          <p:cNvPr id="13" name="Group 12"/>
          <p:cNvGrpSpPr/>
          <p:nvPr/>
        </p:nvGrpSpPr>
        <p:grpSpPr>
          <a:xfrm>
            <a:off x="3571576" y="1506995"/>
            <a:ext cx="1894904" cy="1892785"/>
            <a:chOff x="992861" y="2087336"/>
            <a:chExt cx="1894904" cy="1892785"/>
          </a:xfrm>
        </p:grpSpPr>
        <p:grpSp>
          <p:nvGrpSpPr>
            <p:cNvPr id="67" name="Group 66"/>
            <p:cNvGrpSpPr/>
            <p:nvPr/>
          </p:nvGrpSpPr>
          <p:grpSpPr>
            <a:xfrm>
              <a:off x="992861" y="2087336"/>
              <a:ext cx="1894904" cy="1892785"/>
              <a:chOff x="393887" y="2264549"/>
              <a:chExt cx="1894904" cy="2268334"/>
            </a:xfrm>
          </p:grpSpPr>
          <p:sp>
            <p:nvSpPr>
              <p:cNvPr id="68" name="Rectangle 67"/>
              <p:cNvSpPr/>
              <p:nvPr/>
            </p:nvSpPr>
            <p:spPr>
              <a:xfrm>
                <a:off x="529610" y="3075558"/>
                <a:ext cx="1622018" cy="1457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9" name="Oval 68"/>
              <p:cNvSpPr/>
              <p:nvPr/>
            </p:nvSpPr>
            <p:spPr>
              <a:xfrm>
                <a:off x="529610" y="2264549"/>
                <a:ext cx="1622018" cy="16220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0" name="TextBox 69"/>
              <p:cNvSpPr txBox="1"/>
              <p:nvPr/>
            </p:nvSpPr>
            <p:spPr>
              <a:xfrm>
                <a:off x="393887" y="2651158"/>
                <a:ext cx="1894904" cy="47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ea typeface="Barlow" charset="0"/>
                    <a:cs typeface="Arial" panose="020B0604020202020204" pitchFamily="34" charset="0"/>
                  </a:rPr>
                  <a:t>13-18 years</a:t>
                </a: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Barlow" charset="0"/>
                  <a:cs typeface="Arial" panose="020B0604020202020204" pitchFamily="34" charset="0"/>
                </a:endParaRPr>
              </a:p>
            </p:txBody>
          </p:sp>
        </p:grpSp>
        <p:pic>
          <p:nvPicPr>
            <p:cNvPr id="71" name="Picture 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748" y="3018400"/>
              <a:ext cx="1044248" cy="707393"/>
            </a:xfrm>
            <a:prstGeom prst="rect">
              <a:avLst/>
            </a:prstGeom>
          </p:spPr>
        </p:pic>
      </p:grpSp>
      <p:grpSp>
        <p:nvGrpSpPr>
          <p:cNvPr id="77" name="Group 76"/>
          <p:cNvGrpSpPr/>
          <p:nvPr/>
        </p:nvGrpSpPr>
        <p:grpSpPr>
          <a:xfrm>
            <a:off x="9327905" y="1506995"/>
            <a:ext cx="1894904" cy="1892785"/>
            <a:chOff x="393887" y="2264549"/>
            <a:chExt cx="1894904" cy="2268334"/>
          </a:xfrm>
        </p:grpSpPr>
        <p:sp>
          <p:nvSpPr>
            <p:cNvPr id="84" name="Rectangle 83"/>
            <p:cNvSpPr/>
            <p:nvPr/>
          </p:nvSpPr>
          <p:spPr>
            <a:xfrm>
              <a:off x="529610" y="3075558"/>
              <a:ext cx="1622018" cy="1457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5" name="Oval 84"/>
            <p:cNvSpPr/>
            <p:nvPr/>
          </p:nvSpPr>
          <p:spPr>
            <a:xfrm>
              <a:off x="529610" y="2264549"/>
              <a:ext cx="1622018" cy="16220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6" name="TextBox 85"/>
            <p:cNvSpPr txBox="1"/>
            <p:nvPr/>
          </p:nvSpPr>
          <p:spPr>
            <a:xfrm>
              <a:off x="393887" y="2651158"/>
              <a:ext cx="1894904" cy="47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ea typeface="Barlow" charset="0"/>
                  <a:cs typeface="Arial" panose="020B0604020202020204" pitchFamily="34" charset="0"/>
                </a:rPr>
                <a:t>35+ years</a:t>
              </a: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Barlow" charset="0"/>
                <a:cs typeface="Arial" panose="020B0604020202020204" pitchFamily="34" charset="0"/>
              </a:endParaRPr>
            </a:p>
          </p:txBody>
        </p:sp>
      </p:grpSp>
      <p:grpSp>
        <p:nvGrpSpPr>
          <p:cNvPr id="14" name="Group 13"/>
          <p:cNvGrpSpPr/>
          <p:nvPr/>
        </p:nvGrpSpPr>
        <p:grpSpPr>
          <a:xfrm>
            <a:off x="6553411" y="1506995"/>
            <a:ext cx="1894904" cy="1892785"/>
            <a:chOff x="6553411" y="1878470"/>
            <a:chExt cx="1894904" cy="1892785"/>
          </a:xfrm>
        </p:grpSpPr>
        <p:grpSp>
          <p:nvGrpSpPr>
            <p:cNvPr id="72" name="Group 71"/>
            <p:cNvGrpSpPr/>
            <p:nvPr/>
          </p:nvGrpSpPr>
          <p:grpSpPr>
            <a:xfrm>
              <a:off x="6553411" y="1878470"/>
              <a:ext cx="1894904" cy="1892785"/>
              <a:chOff x="393887" y="2264549"/>
              <a:chExt cx="1894904" cy="2268334"/>
            </a:xfrm>
          </p:grpSpPr>
          <p:sp>
            <p:nvSpPr>
              <p:cNvPr id="73" name="Rectangle 72"/>
              <p:cNvSpPr/>
              <p:nvPr/>
            </p:nvSpPr>
            <p:spPr>
              <a:xfrm>
                <a:off x="529610" y="3075558"/>
                <a:ext cx="1622018" cy="1457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4" name="Oval 73"/>
              <p:cNvSpPr/>
              <p:nvPr/>
            </p:nvSpPr>
            <p:spPr>
              <a:xfrm>
                <a:off x="529610" y="2264549"/>
                <a:ext cx="1622018" cy="16220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5" name="TextBox 74"/>
              <p:cNvSpPr txBox="1"/>
              <p:nvPr/>
            </p:nvSpPr>
            <p:spPr>
              <a:xfrm>
                <a:off x="393887" y="2651158"/>
                <a:ext cx="1894904" cy="47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latin typeface="Arial" panose="020B0604020202020204" pitchFamily="34" charset="0"/>
                    <a:ea typeface="Barlow" charset="0"/>
                    <a:cs typeface="Arial" panose="020B0604020202020204" pitchFamily="34" charset="0"/>
                  </a:rPr>
                  <a:t>19-34 years</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Barlow" charset="0"/>
                  <a:cs typeface="Arial" panose="020B0604020202020204" pitchFamily="34" charset="0"/>
                </a:endParaRPr>
              </a:p>
            </p:txBody>
          </p:sp>
        </p:grpSp>
        <p:pic>
          <p:nvPicPr>
            <p:cNvPr id="87" name="Picture 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088" y="2846155"/>
              <a:ext cx="448505" cy="715752"/>
            </a:xfrm>
            <a:prstGeom prst="rect">
              <a:avLst/>
            </a:prstGeom>
          </p:spPr>
        </p:pic>
        <p:pic>
          <p:nvPicPr>
            <p:cNvPr id="88" name="Picture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5290" y="2824889"/>
              <a:ext cx="489288" cy="735011"/>
            </a:xfrm>
            <a:prstGeom prst="rect">
              <a:avLst/>
            </a:prstGeom>
          </p:spPr>
        </p:pic>
      </p:grpSp>
      <p:pic>
        <p:nvPicPr>
          <p:cNvPr id="89" name="Picture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3052" y="2471756"/>
            <a:ext cx="438461" cy="670472"/>
          </a:xfrm>
          <a:prstGeom prst="rect">
            <a:avLst/>
          </a:prstGeom>
        </p:spPr>
      </p:pic>
      <p:pic>
        <p:nvPicPr>
          <p:cNvPr id="90" name="Picture 8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4487" y="2415346"/>
            <a:ext cx="424600" cy="713247"/>
          </a:xfrm>
          <a:prstGeom prst="rect">
            <a:avLst/>
          </a:prstGeom>
        </p:spPr>
      </p:pic>
      <p:sp>
        <p:nvSpPr>
          <p:cNvPr id="91" name="Footer Placeholder 3"/>
          <p:cNvSpPr txBox="1">
            <a:spLocks/>
          </p:cNvSpPr>
          <p:nvPr/>
        </p:nvSpPr>
        <p:spPr>
          <a:xfrm>
            <a:off x="476887" y="6280406"/>
            <a:ext cx="8153400" cy="311192"/>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solidFill>
                  <a:srgbClr val="000000"/>
                </a:solidFill>
                <a:latin typeface="Barlow"/>
              </a:rPr>
              <a:t>Base: </a:t>
            </a:r>
            <a:r>
              <a:rPr lang="en-IN" sz="800" dirty="0">
                <a:solidFill>
                  <a:srgbClr val="000000"/>
                </a:solidFill>
                <a:latin typeface="Barlow"/>
              </a:rPr>
              <a:t>All Respondents </a:t>
            </a:r>
            <a:r>
              <a:rPr lang="en-US" sz="800" dirty="0">
                <a:solidFill>
                  <a:srgbClr val="000000"/>
                </a:solidFill>
                <a:latin typeface="Barlow"/>
              </a:rPr>
              <a:t>(Excluding Don't know/can’t remember) </a:t>
            </a:r>
            <a:endParaRPr lang="en-IN" sz="800" dirty="0">
              <a:solidFill>
                <a:srgbClr val="000000"/>
              </a:solidFill>
              <a:latin typeface="Barlow"/>
            </a:endParaRPr>
          </a:p>
          <a:p>
            <a:r>
              <a:rPr lang="en-IN" sz="800" dirty="0">
                <a:solidFill>
                  <a:srgbClr val="000000"/>
                </a:solidFill>
                <a:latin typeface="Barlow"/>
              </a:rPr>
              <a:t>Q22. </a:t>
            </a:r>
            <a:r>
              <a:rPr lang="en-NZ" sz="800" dirty="0">
                <a:solidFill>
                  <a:srgbClr val="000000"/>
                </a:solidFill>
                <a:latin typeface="Barlow"/>
              </a:rPr>
              <a:t>In which of the following age groups do/ does you/ your child belong? </a:t>
            </a:r>
            <a:endParaRPr lang="en-US" sz="800" dirty="0">
              <a:solidFill>
                <a:srgbClr val="000000"/>
              </a:solidFill>
              <a:latin typeface="Barlow"/>
            </a:endParaRPr>
          </a:p>
        </p:txBody>
      </p:sp>
    </p:spTree>
    <p:extLst>
      <p:ext uri="{BB962C8B-B14F-4D97-AF65-F5344CB8AC3E}">
        <p14:creationId xmlns:p14="http://schemas.microsoft.com/office/powerpoint/2010/main" val="2236881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
          <p:cNvGraphicFramePr>
            <a:graphicFrameLocks/>
          </p:cNvGraphicFramePr>
          <p:nvPr>
            <p:custDataLst>
              <p:tags r:id="rId1"/>
            </p:custDataLst>
          </p:nvPr>
        </p:nvGraphicFramePr>
        <p:xfrm>
          <a:off x="733441" y="1626396"/>
          <a:ext cx="6850329" cy="4212499"/>
        </p:xfrm>
        <a:graphic>
          <a:graphicData uri="http://schemas.openxmlformats.org/drawingml/2006/table">
            <a:tbl>
              <a:tblPr>
                <a:tableStyleId>{8799B23B-EC83-4686-B30A-512413B5E67A}</a:tableStyleId>
              </a:tblPr>
              <a:tblGrid>
                <a:gridCol w="2552245">
                  <a:extLst>
                    <a:ext uri="{9D8B030D-6E8A-4147-A177-3AD203B41FA5}">
                      <a16:colId xmlns:a16="http://schemas.microsoft.com/office/drawing/2014/main" val="20000"/>
                    </a:ext>
                  </a:extLst>
                </a:gridCol>
                <a:gridCol w="1074521">
                  <a:extLst>
                    <a:ext uri="{9D8B030D-6E8A-4147-A177-3AD203B41FA5}">
                      <a16:colId xmlns:a16="http://schemas.microsoft.com/office/drawing/2014/main" val="20001"/>
                    </a:ext>
                  </a:extLst>
                </a:gridCol>
                <a:gridCol w="1074521">
                  <a:extLst>
                    <a:ext uri="{9D8B030D-6E8A-4147-A177-3AD203B41FA5}">
                      <a16:colId xmlns:a16="http://schemas.microsoft.com/office/drawing/2014/main" val="20002"/>
                    </a:ext>
                  </a:extLst>
                </a:gridCol>
                <a:gridCol w="1074521">
                  <a:extLst>
                    <a:ext uri="{9D8B030D-6E8A-4147-A177-3AD203B41FA5}">
                      <a16:colId xmlns:a16="http://schemas.microsoft.com/office/drawing/2014/main" val="20005"/>
                    </a:ext>
                  </a:extLst>
                </a:gridCol>
                <a:gridCol w="1074521">
                  <a:extLst>
                    <a:ext uri="{9D8B030D-6E8A-4147-A177-3AD203B41FA5}">
                      <a16:colId xmlns:a16="http://schemas.microsoft.com/office/drawing/2014/main" val="20006"/>
                    </a:ext>
                  </a:extLst>
                </a:gridCol>
              </a:tblGrid>
              <a:tr h="692673">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400" b="1" i="0" u="none" strike="noStrike" kern="1200" cap="none" normalizeH="0" baseline="0" dirty="0">
                          <a:ln>
                            <a:noFill/>
                          </a:ln>
                          <a:solidFill>
                            <a:schemeClr val="tx2"/>
                          </a:solidFill>
                          <a:effectLst/>
                          <a:latin typeface="Barlow"/>
                          <a:ea typeface="+mn-ea"/>
                          <a:cs typeface="Arial" panose="020B0604020202020204" pitchFamily="34" charset="0"/>
                        </a:rPr>
                        <a:t>Key measure</a:t>
                      </a:r>
                    </a:p>
                  </a:txBody>
                  <a:tcPr marL="36000" marR="36000" marT="36000" marB="36000" anchor="ctr" horzOverflow="overflow">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Barlow"/>
                        <a:cs typeface="Arial" panose="020B0604020202020204" pitchFamily="34" charset="0"/>
                      </a:endParaRPr>
                    </a:p>
                  </a:txBody>
                  <a:tcPr marL="36000" marR="36000" marT="36000" marB="36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cap="none" normalizeH="0" baseline="0" dirty="0">
                          <a:ln>
                            <a:noFill/>
                          </a:ln>
                          <a:solidFill>
                            <a:schemeClr val="tx1"/>
                          </a:solidFill>
                          <a:effectLst/>
                          <a:latin typeface="Barlow"/>
                          <a:cs typeface="Arial" panose="020B0604020202020204" pitchFamily="34" charset="0"/>
                        </a:rPr>
                        <a:t>Total</a:t>
                      </a:r>
                    </a:p>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en-US" sz="1200" b="0" i="0" u="none" strike="noStrike" cap="none" normalizeH="0" baseline="0" dirty="0">
                          <a:ln>
                            <a:noFill/>
                          </a:ln>
                          <a:solidFill>
                            <a:schemeClr val="tx1"/>
                          </a:solidFill>
                          <a:effectLst/>
                          <a:latin typeface="Barlow"/>
                          <a:cs typeface="Arial" panose="020B0604020202020204" pitchFamily="34" charset="0"/>
                        </a:rPr>
                        <a:t>(n=58-467)</a:t>
                      </a:r>
                    </a:p>
                  </a:txBody>
                  <a:tcPr marL="36000" marR="36000" marT="36000" marB="36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cap="none" normalizeH="0" baseline="0" dirty="0">
                          <a:ln>
                            <a:noFill/>
                          </a:ln>
                          <a:solidFill>
                            <a:schemeClr val="tx1"/>
                          </a:solidFill>
                          <a:effectLst/>
                          <a:latin typeface="Barlow"/>
                          <a:cs typeface="Arial" panose="020B0604020202020204" pitchFamily="34" charset="0"/>
                        </a:rPr>
                        <a:t>Male</a:t>
                      </a:r>
                    </a:p>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cap="none" normalizeH="0" baseline="0" dirty="0">
                          <a:ln>
                            <a:noFill/>
                          </a:ln>
                          <a:solidFill>
                            <a:schemeClr val="tx1"/>
                          </a:solidFill>
                          <a:effectLst/>
                          <a:latin typeface="Barlow"/>
                          <a:cs typeface="Arial" panose="020B0604020202020204" pitchFamily="34" charset="0"/>
                        </a:rPr>
                        <a:t>(n=16*-150)</a:t>
                      </a:r>
                    </a:p>
                  </a:txBody>
                  <a:tcPr marL="36000" marR="36000" marT="36000" marB="36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cap="none" normalizeH="0" baseline="0" dirty="0">
                          <a:ln>
                            <a:noFill/>
                          </a:ln>
                          <a:solidFill>
                            <a:schemeClr val="bg1"/>
                          </a:solidFill>
                          <a:effectLst/>
                          <a:latin typeface="Barlow"/>
                          <a:cs typeface="Arial" panose="020B0604020202020204" pitchFamily="34" charset="0"/>
                        </a:rPr>
                        <a:t>Female</a:t>
                      </a:r>
                    </a:p>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cap="none" normalizeH="0" baseline="0" dirty="0">
                          <a:ln>
                            <a:noFill/>
                          </a:ln>
                          <a:solidFill>
                            <a:schemeClr val="bg1"/>
                          </a:solidFill>
                          <a:effectLst/>
                          <a:latin typeface="Barlow"/>
                          <a:cs typeface="Arial" panose="020B0604020202020204" pitchFamily="34" charset="0"/>
                        </a:rPr>
                        <a:t>(n=42-317)</a:t>
                      </a:r>
                    </a:p>
                  </a:txBody>
                  <a:tcPr marL="36000" marR="36000" marT="36000" marB="36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330389">
                <a:tc rowSpan="2">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Satisfaction</a:t>
                      </a:r>
                      <a:br>
                        <a:rPr kumimoji="0" lang="en-US" sz="1200" b="0" i="0" u="none" strike="noStrike" cap="none" normalizeH="0" baseline="0" dirty="0">
                          <a:ln>
                            <a:noFill/>
                          </a:ln>
                          <a:solidFill>
                            <a:srgbClr val="313131"/>
                          </a:solidFill>
                          <a:effectLst/>
                          <a:latin typeface="Barlow"/>
                          <a:cs typeface="Arial" panose="020B0604020202020204" pitchFamily="34" charset="0"/>
                        </a:rPr>
                      </a:br>
                      <a:r>
                        <a:rPr kumimoji="0" lang="en-US" sz="1200" b="0" i="0" u="none" strike="noStrike" cap="none" normalizeH="0" baseline="0" dirty="0">
                          <a:ln>
                            <a:noFill/>
                          </a:ln>
                          <a:solidFill>
                            <a:srgbClr val="313131"/>
                          </a:solidFill>
                          <a:effectLst/>
                          <a:latin typeface="Barlow"/>
                          <a:cs typeface="Arial" panose="020B0604020202020204" pitchFamily="34" charset="0"/>
                        </a:rPr>
                        <a:t>(% more than satisfied)</a:t>
                      </a:r>
                    </a:p>
                  </a:txBody>
                  <a:tcPr marL="36000" marR="36000" marT="36000" marB="36000" anchor="ctr" horzOverflow="overflow">
                    <a:lnL w="12700" cmpd="sng">
                      <a:noFill/>
                    </a:lnL>
                    <a:lnR w="12700" cap="flat" cmpd="sng" algn="ctr">
                      <a:solidFill>
                        <a:schemeClr val="accent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2020</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70%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72%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69%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0389">
                <a:tc vMerge="1">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rgbClr val="313131"/>
                        </a:solidFill>
                        <a:effectLst/>
                        <a:latin typeface="Barlow"/>
                        <a:cs typeface="Arial" panose="020B0604020202020204" pitchFamily="34" charset="0"/>
                      </a:endParaRPr>
                    </a:p>
                  </a:txBody>
                  <a:tcPr marL="36000" marR="36000" marT="36000" marB="36000"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chemeClr val="bg1">
                              <a:lumMod val="50000"/>
                            </a:schemeClr>
                          </a:solidFill>
                          <a:effectLst/>
                          <a:latin typeface="Barlow"/>
                          <a:cs typeface="Arial" panose="020B0604020202020204" pitchFamily="34" charset="0"/>
                        </a:rPr>
                        <a:t>2018</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70%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4578400"/>
                  </a:ext>
                </a:extLst>
              </a:tr>
              <a:tr h="361237">
                <a:tc rowSpan="2">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NPS</a:t>
                      </a:r>
                      <a:br>
                        <a:rPr kumimoji="0" lang="en-US" sz="1200" b="0" i="0" u="none" strike="noStrike" cap="none" normalizeH="0" baseline="0" dirty="0">
                          <a:ln>
                            <a:noFill/>
                          </a:ln>
                          <a:solidFill>
                            <a:srgbClr val="313131"/>
                          </a:solidFill>
                          <a:effectLst/>
                          <a:latin typeface="Barlow"/>
                          <a:cs typeface="Arial" panose="020B0604020202020204" pitchFamily="34" charset="0"/>
                        </a:rPr>
                      </a:br>
                      <a:r>
                        <a:rPr kumimoji="0" lang="en-US" sz="1200" b="0" i="0" u="none" strike="noStrike" cap="none" normalizeH="0" baseline="0" dirty="0">
                          <a:ln>
                            <a:noFill/>
                          </a:ln>
                          <a:solidFill>
                            <a:srgbClr val="313131"/>
                          </a:solidFill>
                          <a:effectLst/>
                          <a:latin typeface="Barlow"/>
                          <a:cs typeface="Arial" panose="020B0604020202020204" pitchFamily="34" charset="0"/>
                        </a:rPr>
                        <a:t>(% promoters less % detractors)</a:t>
                      </a:r>
                    </a:p>
                  </a:txBody>
                  <a:tcPr marL="36000" marR="36000" marT="36000" marB="36000" anchor="ctr" horzOverflow="overflow">
                    <a:lnL w="12700" cmpd="sng">
                      <a:noFill/>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2020</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+55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+57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+54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0389">
                <a:tc vMerge="1">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rgbClr val="313131"/>
                        </a:solidFill>
                        <a:effectLst/>
                        <a:latin typeface="Barlow"/>
                        <a:cs typeface="Arial" panose="020B0604020202020204" pitchFamily="34" charset="0"/>
                      </a:endParaRPr>
                    </a:p>
                  </a:txBody>
                  <a:tcPr marL="36000" marR="36000" marT="36000" marB="36000"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chemeClr val="bg1">
                              <a:lumMod val="50000"/>
                            </a:schemeClr>
                          </a:solidFill>
                          <a:effectLst/>
                          <a:latin typeface="Barlow"/>
                          <a:cs typeface="Arial" panose="020B0604020202020204" pitchFamily="34" charset="0"/>
                        </a:rPr>
                        <a:t>2018</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+48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+54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+46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0119157"/>
                  </a:ext>
                </a:extLst>
              </a:tr>
              <a:tr h="361237">
                <a:tc rowSpan="2">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Value for money</a:t>
                      </a:r>
                      <a:br>
                        <a:rPr kumimoji="0" lang="en-US" sz="1200" b="0" i="0" u="none" strike="noStrike" cap="none" normalizeH="0" baseline="0" dirty="0">
                          <a:ln>
                            <a:noFill/>
                          </a:ln>
                          <a:solidFill>
                            <a:srgbClr val="313131"/>
                          </a:solidFill>
                          <a:effectLst/>
                          <a:latin typeface="Barlow"/>
                          <a:cs typeface="Arial" panose="020B0604020202020204" pitchFamily="34" charset="0"/>
                        </a:rPr>
                      </a:br>
                      <a:r>
                        <a:rPr kumimoji="0" lang="en-US" sz="1200" b="0" i="0" u="none" strike="noStrike" cap="none" normalizeH="0" baseline="0" dirty="0">
                          <a:ln>
                            <a:noFill/>
                          </a:ln>
                          <a:solidFill>
                            <a:srgbClr val="313131"/>
                          </a:solidFill>
                          <a:effectLst/>
                          <a:latin typeface="Barlow"/>
                          <a:cs typeface="Arial" panose="020B0604020202020204" pitchFamily="34" charset="0"/>
                        </a:rPr>
                        <a:t>(% agree or strongly agree)</a:t>
                      </a:r>
                    </a:p>
                  </a:txBody>
                  <a:tcPr marL="36000" marR="36000" marT="36000" marB="36000" anchor="ctr" horzOverflow="overflow">
                    <a:lnL w="12700" cmpd="sng">
                      <a:noFill/>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2020</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85%</a:t>
                      </a:r>
                      <a:r>
                        <a:rPr lang="en-NZ" sz="1000" dirty="0">
                          <a:latin typeface="Barlow"/>
                          <a:sym typeface="Wingdings 3"/>
                        </a:rPr>
                        <a:t></a:t>
                      </a:r>
                      <a:endParaRPr kumimoji="0" lang="en-US" sz="1000" b="1" i="0" u="none" strike="noStrike" kern="1200" cap="none" normalizeH="0" baseline="0" dirty="0">
                        <a:ln>
                          <a:noFill/>
                        </a:ln>
                        <a:solidFill>
                          <a:srgbClr val="313131"/>
                        </a:solidFill>
                        <a:effectLst/>
                        <a:latin typeface="Barlow"/>
                        <a:ea typeface="+mn-ea"/>
                        <a:cs typeface="Arial" panose="020B0604020202020204"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87%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84%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1237">
                <a:tc vMerge="1">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rgbClr val="313131"/>
                        </a:solidFill>
                        <a:effectLst/>
                        <a:latin typeface="Barlow"/>
                        <a:cs typeface="Arial" panose="020B0604020202020204" pitchFamily="34" charset="0"/>
                      </a:endParaRPr>
                    </a:p>
                  </a:txBody>
                  <a:tcPr marL="36000" marR="36000" marT="36000" marB="36000"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chemeClr val="bg1">
                              <a:lumMod val="50000"/>
                            </a:schemeClr>
                          </a:solidFill>
                          <a:effectLst/>
                          <a:latin typeface="Barlow"/>
                          <a:cs typeface="Arial" panose="020B0604020202020204" pitchFamily="34" charset="0"/>
                        </a:rPr>
                        <a:t>2018</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79%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80%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79%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7748780"/>
                  </a:ext>
                </a:extLst>
              </a:tr>
              <a:tr h="361237">
                <a:tc rowSpan="2">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Likelihood to rejoin</a:t>
                      </a:r>
                      <a:br>
                        <a:rPr kumimoji="0" lang="en-US" sz="1200" b="0" i="0" u="none" strike="noStrike" cap="none" normalizeH="0" baseline="0" dirty="0">
                          <a:ln>
                            <a:noFill/>
                          </a:ln>
                          <a:solidFill>
                            <a:srgbClr val="313131"/>
                          </a:solidFill>
                          <a:effectLst/>
                          <a:latin typeface="Barlow"/>
                          <a:cs typeface="Arial" panose="020B0604020202020204" pitchFamily="34" charset="0"/>
                        </a:rPr>
                      </a:br>
                      <a:r>
                        <a:rPr kumimoji="0" lang="en-US" sz="1200" b="0" i="0" u="none" strike="noStrike" cap="none" normalizeH="0" baseline="0" dirty="0">
                          <a:ln>
                            <a:noFill/>
                          </a:ln>
                          <a:solidFill>
                            <a:srgbClr val="313131"/>
                          </a:solidFill>
                          <a:effectLst/>
                          <a:latin typeface="Barlow"/>
                          <a:cs typeface="Arial" panose="020B0604020202020204" pitchFamily="34" charset="0"/>
                        </a:rPr>
                        <a:t>(% likely or very likely)</a:t>
                      </a:r>
                    </a:p>
                  </a:txBody>
                  <a:tcPr marL="36000" marR="36000" marT="36000" marB="36000" anchor="ctr" horzOverflow="overflow">
                    <a:lnL w="12700" cmpd="sng">
                      <a:noFill/>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2020</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88%</a:t>
                      </a:r>
                      <a:r>
                        <a:rPr lang="en-NZ" sz="1000" dirty="0">
                          <a:latin typeface="Barlow"/>
                          <a:sym typeface="Wingdings 3"/>
                        </a:rPr>
                        <a:t></a:t>
                      </a:r>
                      <a:endParaRPr kumimoji="0" lang="en-US" sz="1000" b="1" i="0" u="none" strike="noStrike" kern="1200" cap="none" normalizeH="0" baseline="0" dirty="0">
                        <a:ln>
                          <a:noFill/>
                        </a:ln>
                        <a:solidFill>
                          <a:srgbClr val="313131"/>
                        </a:solidFill>
                        <a:effectLst/>
                        <a:latin typeface="Barlow"/>
                        <a:ea typeface="+mn-ea"/>
                        <a:cs typeface="Arial" panose="020B0604020202020204"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90%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87%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1237">
                <a:tc vMerge="1">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rgbClr val="313131"/>
                        </a:solidFill>
                        <a:effectLst/>
                        <a:latin typeface="Barlow"/>
                        <a:cs typeface="Arial" panose="020B0604020202020204" pitchFamily="34" charset="0"/>
                      </a:endParaRPr>
                    </a:p>
                  </a:txBody>
                  <a:tcPr marL="36000" marR="36000" marT="36000" marB="36000"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chemeClr val="bg1">
                              <a:lumMod val="50000"/>
                            </a:schemeClr>
                          </a:solidFill>
                          <a:effectLst/>
                          <a:latin typeface="Barlow"/>
                          <a:cs typeface="Arial" panose="020B0604020202020204" pitchFamily="34" charset="0"/>
                        </a:rPr>
                        <a:t>2018</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83%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86%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82%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8510830"/>
                  </a:ext>
                </a:extLst>
              </a:tr>
              <a:tr h="361237">
                <a:tc rowSpan="2">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Joining process</a:t>
                      </a:r>
                      <a:br>
                        <a:rPr kumimoji="0" lang="en-US" sz="1200" b="0" i="0" u="none" strike="noStrike" cap="none" normalizeH="0" baseline="0" dirty="0">
                          <a:ln>
                            <a:noFill/>
                          </a:ln>
                          <a:solidFill>
                            <a:srgbClr val="313131"/>
                          </a:solidFill>
                          <a:effectLst/>
                          <a:latin typeface="Barlow"/>
                          <a:cs typeface="Arial" panose="020B0604020202020204" pitchFamily="34" charset="0"/>
                        </a:rPr>
                      </a:br>
                      <a:r>
                        <a:rPr kumimoji="0" lang="en-US" sz="1200" b="0" i="0" u="none" strike="noStrike" cap="none" normalizeH="0" baseline="0" dirty="0">
                          <a:ln>
                            <a:noFill/>
                          </a:ln>
                          <a:solidFill>
                            <a:srgbClr val="313131"/>
                          </a:solidFill>
                          <a:effectLst/>
                          <a:latin typeface="Barlow"/>
                          <a:cs typeface="Arial" panose="020B0604020202020204" pitchFamily="34" charset="0"/>
                        </a:rPr>
                        <a:t>(% more than satisfied)</a:t>
                      </a:r>
                    </a:p>
                  </a:txBody>
                  <a:tcPr marL="36000" marR="36000" marT="36000" marB="36000" anchor="ctr" horzOverflow="overflow">
                    <a:lnL w="12700" cmpd="sng">
                      <a:noFill/>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2020</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62%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69%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60%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1237">
                <a:tc vMerge="1">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rgbClr val="313131"/>
                        </a:solidFill>
                        <a:effectLst/>
                        <a:latin typeface="Barlow"/>
                        <a:cs typeface="Arial" panose="020B0604020202020204" pitchFamily="34" charset="0"/>
                      </a:endParaRPr>
                    </a:p>
                  </a:txBody>
                  <a:tcPr marL="36000" marR="36000" marT="36000" marB="36000"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chemeClr val="bg1">
                              <a:lumMod val="50000"/>
                            </a:schemeClr>
                          </a:solidFill>
                          <a:effectLst/>
                          <a:latin typeface="Barlow"/>
                          <a:cs typeface="Arial" panose="020B0604020202020204" pitchFamily="34" charset="0"/>
                        </a:rPr>
                        <a:t>2018^</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803369"/>
                  </a:ext>
                </a:extLst>
              </a:tr>
            </a:tbl>
          </a:graphicData>
        </a:graphic>
      </p:graphicFrame>
      <p:sp>
        <p:nvSpPr>
          <p:cNvPr id="8" name="Title 1"/>
          <p:cNvSpPr txBox="1">
            <a:spLocks/>
          </p:cNvSpPr>
          <p:nvPr/>
        </p:nvSpPr>
        <p:spPr>
          <a:xfrm>
            <a:off x="414216" y="93284"/>
            <a:ext cx="10738197"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chemeClr val="accent6"/>
                </a:solidFill>
                <a:latin typeface="Barlow"/>
                <a:ea typeface="Barlow Black" charset="0"/>
                <a:cs typeface="Arial" panose="020B0604020202020204" pitchFamily="34" charset="0"/>
              </a:rPr>
              <a:t>Performance across gender</a:t>
            </a:r>
          </a:p>
        </p:txBody>
      </p:sp>
      <p:sp>
        <p:nvSpPr>
          <p:cNvPr id="9" name="Footer Placeholder 5"/>
          <p:cNvSpPr txBox="1">
            <a:spLocks/>
          </p:cNvSpPr>
          <p:nvPr/>
        </p:nvSpPr>
        <p:spPr>
          <a:xfrm>
            <a:off x="414216" y="6372158"/>
            <a:ext cx="9020257" cy="325794"/>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solidFill>
                  <a:srgbClr val="000000"/>
                </a:solidFill>
                <a:latin typeface="Barlow"/>
              </a:rPr>
              <a:t>Base: Q6/Q7/Q11 </a:t>
            </a:r>
            <a:r>
              <a:rPr lang="en-IN" sz="800" dirty="0">
                <a:solidFill>
                  <a:srgbClr val="000000"/>
                </a:solidFill>
                <a:latin typeface="Barlow"/>
              </a:rPr>
              <a:t>All Respondents (Excluding Don't know/ Can't say), Q9 Members (Excluding Don’t know/Can’t say), Q20 New Members (Excluding Don't know/ Can't say)</a:t>
            </a:r>
          </a:p>
          <a:p>
            <a:r>
              <a:rPr lang="en-US" sz="800" dirty="0">
                <a:solidFill>
                  <a:srgbClr val="000000"/>
                </a:solidFill>
                <a:latin typeface="Barlow"/>
              </a:rPr>
              <a:t>*Small sample size; ** Very small sample size</a:t>
            </a:r>
          </a:p>
          <a:p>
            <a:r>
              <a:rPr lang="en-US" sz="800" dirty="0">
                <a:solidFill>
                  <a:srgbClr val="000000"/>
                </a:solidFill>
                <a:latin typeface="Barlow"/>
              </a:rPr>
              <a:t>^Note: previously an average of four attributes</a:t>
            </a:r>
          </a:p>
        </p:txBody>
      </p:sp>
      <p:grpSp>
        <p:nvGrpSpPr>
          <p:cNvPr id="6" name="Group 5"/>
          <p:cNvGrpSpPr/>
          <p:nvPr/>
        </p:nvGrpSpPr>
        <p:grpSpPr>
          <a:xfrm>
            <a:off x="7887635" y="2186553"/>
            <a:ext cx="1175670" cy="1062843"/>
            <a:chOff x="6553411" y="1878470"/>
            <a:chExt cx="1894904" cy="1892785"/>
          </a:xfrm>
        </p:grpSpPr>
        <p:grpSp>
          <p:nvGrpSpPr>
            <p:cNvPr id="11" name="Group 10"/>
            <p:cNvGrpSpPr/>
            <p:nvPr/>
          </p:nvGrpSpPr>
          <p:grpSpPr>
            <a:xfrm>
              <a:off x="6553411" y="1878470"/>
              <a:ext cx="1894904" cy="1892785"/>
              <a:chOff x="393887" y="2264549"/>
              <a:chExt cx="1894904" cy="2268334"/>
            </a:xfrm>
          </p:grpSpPr>
          <p:sp>
            <p:nvSpPr>
              <p:cNvPr id="14" name="Rectangle 13"/>
              <p:cNvSpPr/>
              <p:nvPr/>
            </p:nvSpPr>
            <p:spPr>
              <a:xfrm>
                <a:off x="529610" y="3075558"/>
                <a:ext cx="1622018" cy="1457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arlow"/>
                  <a:cs typeface="Arial" panose="020B0604020202020204" pitchFamily="34" charset="0"/>
                </a:endParaRPr>
              </a:p>
            </p:txBody>
          </p:sp>
          <p:sp>
            <p:nvSpPr>
              <p:cNvPr id="15" name="Oval 14"/>
              <p:cNvSpPr/>
              <p:nvPr/>
            </p:nvSpPr>
            <p:spPr>
              <a:xfrm>
                <a:off x="529610" y="2264549"/>
                <a:ext cx="1622018" cy="16220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Barlow"/>
                  <a:cs typeface="Arial" panose="020B0604020202020204" pitchFamily="34" charset="0"/>
                </a:endParaRPr>
              </a:p>
            </p:txBody>
          </p:sp>
          <p:sp>
            <p:nvSpPr>
              <p:cNvPr id="16" name="TextBox 15"/>
              <p:cNvSpPr txBox="1"/>
              <p:nvPr/>
            </p:nvSpPr>
            <p:spPr>
              <a:xfrm>
                <a:off x="393887" y="2605773"/>
                <a:ext cx="1894904" cy="656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dirty="0">
                    <a:solidFill>
                      <a:srgbClr val="000000"/>
                    </a:solidFill>
                    <a:latin typeface="Barlow"/>
                    <a:ea typeface="Barlow" charset="0"/>
                    <a:cs typeface="Arial" panose="020B0604020202020204" pitchFamily="34" charset="0"/>
                  </a:rPr>
                  <a:t>Males</a:t>
                </a:r>
                <a:endParaRPr kumimoji="0" lang="en-US" sz="1400" b="1" i="0" u="none" strike="noStrike" kern="1200" cap="none" spc="0" normalizeH="0" baseline="0" noProof="0" dirty="0">
                  <a:ln>
                    <a:noFill/>
                  </a:ln>
                  <a:solidFill>
                    <a:srgbClr val="000000"/>
                  </a:solidFill>
                  <a:effectLst/>
                  <a:uLnTx/>
                  <a:uFillTx/>
                  <a:latin typeface="Barlow"/>
                  <a:ea typeface="Barlow" charset="0"/>
                  <a:cs typeface="Arial" panose="020B0604020202020204" pitchFamily="34" charset="0"/>
                </a:endParaRPr>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5498" y="2766588"/>
              <a:ext cx="489288" cy="735011"/>
            </a:xfrm>
            <a:prstGeom prst="rect">
              <a:avLst/>
            </a:prstGeom>
          </p:spPr>
        </p:pic>
      </p:grpSp>
      <p:grpSp>
        <p:nvGrpSpPr>
          <p:cNvPr id="18" name="Group 17"/>
          <p:cNvGrpSpPr/>
          <p:nvPr/>
        </p:nvGrpSpPr>
        <p:grpSpPr>
          <a:xfrm>
            <a:off x="7887635" y="4181489"/>
            <a:ext cx="1175670" cy="1062843"/>
            <a:chOff x="393887" y="2264549"/>
            <a:chExt cx="1894904" cy="2268334"/>
          </a:xfrm>
          <a:solidFill>
            <a:schemeClr val="tx2"/>
          </a:solidFill>
        </p:grpSpPr>
        <p:sp>
          <p:nvSpPr>
            <p:cNvPr id="20" name="Rectangle 19"/>
            <p:cNvSpPr/>
            <p:nvPr/>
          </p:nvSpPr>
          <p:spPr>
            <a:xfrm>
              <a:off x="529610" y="3075558"/>
              <a:ext cx="1622018" cy="1457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arlow"/>
                <a:cs typeface="Arial" panose="020B0604020202020204" pitchFamily="34" charset="0"/>
              </a:endParaRPr>
            </a:p>
          </p:txBody>
        </p:sp>
        <p:sp>
          <p:nvSpPr>
            <p:cNvPr id="21" name="Oval 20"/>
            <p:cNvSpPr/>
            <p:nvPr/>
          </p:nvSpPr>
          <p:spPr>
            <a:xfrm>
              <a:off x="529610" y="2264549"/>
              <a:ext cx="1622018" cy="16220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Barlow"/>
                <a:cs typeface="Arial" panose="020B0604020202020204" pitchFamily="34" charset="0"/>
              </a:endParaRPr>
            </a:p>
          </p:txBody>
        </p:sp>
        <p:sp>
          <p:nvSpPr>
            <p:cNvPr id="22" name="TextBox 21"/>
            <p:cNvSpPr txBox="1"/>
            <p:nvPr/>
          </p:nvSpPr>
          <p:spPr>
            <a:xfrm>
              <a:off x="393887" y="2560387"/>
              <a:ext cx="1894904" cy="656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dirty="0">
                  <a:solidFill>
                    <a:schemeClr val="bg1"/>
                  </a:solidFill>
                  <a:latin typeface="Barlow"/>
                  <a:ea typeface="Barlow" charset="0"/>
                  <a:cs typeface="Arial" panose="020B0604020202020204" pitchFamily="34" charset="0"/>
                </a:rPr>
                <a:t>Females</a:t>
              </a:r>
              <a:endParaRPr kumimoji="0" lang="en-US" sz="1400" b="1" i="0" u="none" strike="noStrike" kern="1200" cap="none" spc="0" normalizeH="0" baseline="0" noProof="0" dirty="0">
                <a:ln>
                  <a:noFill/>
                </a:ln>
                <a:solidFill>
                  <a:schemeClr val="bg1"/>
                </a:solidFill>
                <a:effectLst/>
                <a:uLnTx/>
                <a:uFillTx/>
                <a:latin typeface="Barlow"/>
                <a:ea typeface="Barlow" charset="0"/>
                <a:cs typeface="Arial" panose="020B0604020202020204" pitchFamily="34" charset="0"/>
              </a:endParaRPr>
            </a:p>
          </p:txBody>
        </p:sp>
      </p:gr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3236" y="4667353"/>
            <a:ext cx="296016" cy="472400"/>
          </a:xfrm>
          <a:prstGeom prst="rect">
            <a:avLst/>
          </a:prstGeom>
        </p:spPr>
      </p:pic>
      <p:sp>
        <p:nvSpPr>
          <p:cNvPr id="24" name="Rectangle 23"/>
          <p:cNvSpPr/>
          <p:nvPr/>
        </p:nvSpPr>
        <p:spPr>
          <a:xfrm>
            <a:off x="9147513" y="1856071"/>
            <a:ext cx="2670791" cy="1663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798513" rtl="0" eaLnBrk="0" fontAlgn="auto" latinLnBrk="0" hangingPunct="0">
              <a:lnSpc>
                <a:spcPct val="100000"/>
              </a:lnSpc>
              <a:spcBef>
                <a:spcPts val="0"/>
              </a:spcBef>
              <a:spcAft>
                <a:spcPts val="200"/>
              </a:spcAft>
              <a:buClrTx/>
              <a:buSzTx/>
              <a:tabLst/>
              <a:defRPr/>
            </a:pPr>
            <a:r>
              <a:rPr kumimoji="0" lang="en-NZ" sz="11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Male respondents are </a:t>
            </a:r>
            <a:r>
              <a:rPr kumimoji="0" lang="en-NZ" sz="1100" b="1"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significantly more likely than females </a:t>
            </a:r>
            <a:r>
              <a:rPr kumimoji="0" lang="en-NZ" sz="11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to:</a:t>
            </a:r>
          </a:p>
          <a:p>
            <a:pPr marL="171450" marR="0" lvl="0" indent="-171450" algn="l" defTabSz="798513" rtl="0" eaLnBrk="0" fontAlgn="auto" latinLnBrk="0" hangingPunct="0">
              <a:lnSpc>
                <a:spcPct val="100000"/>
              </a:lnSpc>
              <a:spcBef>
                <a:spcPts val="0"/>
              </a:spcBef>
              <a:spcAft>
                <a:spcPts val="200"/>
              </a:spcAft>
              <a:buClrTx/>
              <a:buSzTx/>
              <a:buFont typeface="Arial" panose="020B0604020202020204" pitchFamily="34" charset="0"/>
              <a:buChar char="•"/>
              <a:tabLst/>
              <a:defRPr/>
            </a:pPr>
            <a:r>
              <a:rPr lang="en-NZ" sz="1100" kern="0" dirty="0">
                <a:solidFill>
                  <a:srgbClr val="000000"/>
                </a:solidFill>
                <a:latin typeface="Barlow"/>
                <a:ea typeface="Barlow" charset="0"/>
                <a:cs typeface="Arial" panose="020B0604020202020204" pitchFamily="34" charset="0"/>
              </a:rPr>
              <a:t>Paddle or train </a:t>
            </a:r>
            <a:r>
              <a:rPr lang="en-NZ" sz="1100" b="1" kern="0" dirty="0">
                <a:solidFill>
                  <a:srgbClr val="000000"/>
                </a:solidFill>
                <a:latin typeface="Barlow"/>
                <a:ea typeface="Barlow" charset="0"/>
                <a:cs typeface="Arial" panose="020B0604020202020204" pitchFamily="34" charset="0"/>
              </a:rPr>
              <a:t>four or more times a week</a:t>
            </a:r>
            <a:r>
              <a:rPr lang="en-NZ" sz="1100" kern="0" dirty="0">
                <a:solidFill>
                  <a:srgbClr val="000000"/>
                </a:solidFill>
                <a:latin typeface="Barlow"/>
                <a:ea typeface="Barlow" charset="0"/>
                <a:cs typeface="Arial" panose="020B0604020202020204" pitchFamily="34" charset="0"/>
              </a:rPr>
              <a:t> (56% vs. 44% females).</a:t>
            </a:r>
          </a:p>
        </p:txBody>
      </p:sp>
      <p:sp>
        <p:nvSpPr>
          <p:cNvPr id="25" name="Rectangle 24"/>
          <p:cNvSpPr/>
          <p:nvPr/>
        </p:nvSpPr>
        <p:spPr>
          <a:xfrm>
            <a:off x="9147513" y="4024168"/>
            <a:ext cx="2670791" cy="1663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798513" rtl="0" eaLnBrk="0" fontAlgn="auto" latinLnBrk="0" hangingPunct="0">
              <a:lnSpc>
                <a:spcPct val="100000"/>
              </a:lnSpc>
              <a:spcBef>
                <a:spcPts val="0"/>
              </a:spcBef>
              <a:spcAft>
                <a:spcPts val="200"/>
              </a:spcAft>
              <a:buClrTx/>
              <a:buSzTx/>
              <a:tabLst/>
              <a:defRPr/>
            </a:pPr>
            <a:r>
              <a:rPr lang="en-NZ" sz="1100" kern="0" dirty="0">
                <a:solidFill>
                  <a:srgbClr val="000000"/>
                </a:solidFill>
                <a:latin typeface="Barlow"/>
                <a:ea typeface="Barlow" charset="0"/>
                <a:cs typeface="Arial" panose="020B0604020202020204" pitchFamily="34" charset="0"/>
              </a:rPr>
              <a:t>Fem</a:t>
            </a:r>
            <a:r>
              <a:rPr kumimoji="0" lang="en-NZ" sz="11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ale respondents are </a:t>
            </a:r>
            <a:r>
              <a:rPr kumimoji="0" lang="en-NZ" sz="1100" b="1"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significantly more likely than males </a:t>
            </a:r>
            <a:r>
              <a:rPr kumimoji="0" lang="en-NZ" sz="11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to:</a:t>
            </a:r>
          </a:p>
          <a:p>
            <a:pPr marL="171450" marR="0" lvl="0" indent="-171450" algn="l" defTabSz="798513" rtl="0" eaLnBrk="0" fontAlgn="auto" latinLnBrk="0" hangingPunct="0">
              <a:lnSpc>
                <a:spcPct val="100000"/>
              </a:lnSpc>
              <a:spcBef>
                <a:spcPts val="0"/>
              </a:spcBef>
              <a:spcAft>
                <a:spcPts val="200"/>
              </a:spcAft>
              <a:buClrTx/>
              <a:buSzTx/>
              <a:buFont typeface="Arial" panose="020B0604020202020204" pitchFamily="34" charset="0"/>
              <a:buChar char="•"/>
              <a:tabLst/>
              <a:defRPr/>
            </a:pPr>
            <a:r>
              <a:rPr kumimoji="0" lang="en-NZ" sz="11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There are no significant</a:t>
            </a:r>
            <a:r>
              <a:rPr kumimoji="0" lang="en-NZ" sz="1100" b="0" i="0" u="none" strike="noStrike" kern="0" cap="none" spc="0" normalizeH="0" noProof="0" dirty="0">
                <a:ln>
                  <a:noFill/>
                </a:ln>
                <a:solidFill>
                  <a:srgbClr val="000000"/>
                </a:solidFill>
                <a:effectLst/>
                <a:uLnTx/>
                <a:uFillTx/>
                <a:latin typeface="Barlow"/>
                <a:ea typeface="Barlow" charset="0"/>
                <a:cs typeface="Arial" panose="020B0604020202020204" pitchFamily="34" charset="0"/>
              </a:rPr>
              <a:t> differences.</a:t>
            </a:r>
            <a:endParaRPr kumimoji="0" lang="en-GB" sz="11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endParaRPr>
          </a:p>
        </p:txBody>
      </p:sp>
      <p:sp>
        <p:nvSpPr>
          <p:cNvPr id="28" name="TextBox 27"/>
          <p:cNvSpPr txBox="1"/>
          <p:nvPr/>
        </p:nvSpPr>
        <p:spPr>
          <a:xfrm>
            <a:off x="8739455" y="6307175"/>
            <a:ext cx="2794462" cy="338554"/>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ym typeface="Wingdings 3"/>
              </a:rPr>
              <a:t> Significantly higher/lower than </a:t>
            </a:r>
            <a:r>
              <a:rPr lang="en-NZ" sz="800" dirty="0"/>
              <a:t>Waka Ama</a:t>
            </a:r>
            <a:r>
              <a:rPr lang="en-NZ" sz="800" dirty="0">
                <a:sym typeface="Wingdings 3"/>
              </a:rPr>
              <a:t> 2018 result</a:t>
            </a:r>
          </a:p>
          <a:p>
            <a:r>
              <a:rPr lang="en-NZ" sz="800" dirty="0">
                <a:solidFill>
                  <a:srgbClr val="218535"/>
                </a:solidFill>
                <a:sym typeface="Wingdings 3"/>
              </a:rPr>
              <a:t></a:t>
            </a:r>
            <a:r>
              <a:rPr lang="en-NZ" sz="800" dirty="0">
                <a:solidFill>
                  <a:srgbClr val="DC0015"/>
                </a:solidFill>
                <a:sym typeface="Wingdings 3"/>
              </a:rPr>
              <a:t></a:t>
            </a:r>
            <a:r>
              <a:rPr lang="en-NZ" sz="800" dirty="0">
                <a:sym typeface="Wingdings 3"/>
              </a:rPr>
              <a:t> Significantly higher/lower than Total Waka Ama 2020</a:t>
            </a:r>
          </a:p>
        </p:txBody>
      </p:sp>
    </p:spTree>
    <p:extLst>
      <p:ext uri="{BB962C8B-B14F-4D97-AF65-F5344CB8AC3E}">
        <p14:creationId xmlns:p14="http://schemas.microsoft.com/office/powerpoint/2010/main" val="91315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FBA54C1-CA7C-6C4A-A386-37B0754C8B5F}"/>
              </a:ext>
            </a:extLst>
          </p:cNvPr>
          <p:cNvSpPr txBox="1">
            <a:spLocks/>
          </p:cNvSpPr>
          <p:nvPr/>
        </p:nvSpPr>
        <p:spPr>
          <a:xfrm>
            <a:off x="466771" y="255108"/>
            <a:ext cx="10435618" cy="75587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rgbClr val="9C132A"/>
                </a:solidFill>
                <a:latin typeface="Barlow"/>
                <a:ea typeface="Barlow Black" charset="0"/>
                <a:cs typeface="Arial" panose="020B0604020202020204" pitchFamily="34" charset="0"/>
              </a:rPr>
              <a:t>Introduction</a:t>
            </a:r>
          </a:p>
        </p:txBody>
      </p:sp>
      <p:sp>
        <p:nvSpPr>
          <p:cNvPr id="21" name="Rectangle 20">
            <a:extLst>
              <a:ext uri="{FF2B5EF4-FFF2-40B4-BE49-F238E27FC236}">
                <a16:creationId xmlns:a16="http://schemas.microsoft.com/office/drawing/2014/main" id="{48ABB708-46A1-5D45-A828-B59B09F0DB8F}"/>
              </a:ext>
            </a:extLst>
          </p:cNvPr>
          <p:cNvSpPr/>
          <p:nvPr/>
        </p:nvSpPr>
        <p:spPr>
          <a:xfrm>
            <a:off x="466771" y="1175783"/>
            <a:ext cx="3620103" cy="5262979"/>
          </a:xfrm>
          <a:prstGeom prst="rect">
            <a:avLst/>
          </a:prstGeom>
        </p:spPr>
        <p:txBody>
          <a:bodyPr wrap="square">
            <a:spAutoFit/>
          </a:bodyPr>
          <a:lstStyle/>
          <a:p>
            <a:r>
              <a:rPr lang="en-US" sz="1200" b="1" dirty="0">
                <a:solidFill>
                  <a:schemeClr val="tx2"/>
                </a:solidFill>
                <a:latin typeface="Barlow"/>
              </a:rPr>
              <a:t>What this report covers</a:t>
            </a:r>
          </a:p>
          <a:p>
            <a:r>
              <a:rPr lang="en-US" sz="1200" dirty="0">
                <a:solidFill>
                  <a:schemeClr val="tx1">
                    <a:lumMod val="65000"/>
                    <a:lumOff val="35000"/>
                  </a:schemeClr>
                </a:solidFill>
                <a:latin typeface="Barlow"/>
              </a:rPr>
              <a:t>This report looks at the experience of Waka Ama participants in 2020 and how this compares with previous results in 2018 and 2017, and with the 10 sports that took part for the year 2019/20 (see page 73). For more information about the background and objectives of the VOP Programme and this research please refer to the ‘</a:t>
            </a:r>
            <a:r>
              <a:rPr lang="en-US" sz="1200" dirty="0">
                <a:solidFill>
                  <a:schemeClr val="tx1">
                    <a:lumMod val="65000"/>
                    <a:lumOff val="35000"/>
                  </a:schemeClr>
                </a:solidFill>
                <a:latin typeface="Barlow"/>
                <a:hlinkClick r:id="" action="ppaction://noaction"/>
              </a:rPr>
              <a:t>Background, Objectives and Approach</a:t>
            </a:r>
            <a:r>
              <a:rPr lang="en-US" sz="1200" dirty="0">
                <a:solidFill>
                  <a:schemeClr val="tx1">
                    <a:lumMod val="65000"/>
                    <a:lumOff val="35000"/>
                  </a:schemeClr>
                </a:solidFill>
                <a:latin typeface="Barlow"/>
              </a:rPr>
              <a:t>’ section.</a:t>
            </a:r>
          </a:p>
          <a:p>
            <a:endParaRPr lang="en-US" sz="1200" dirty="0">
              <a:latin typeface="Barlow"/>
            </a:endParaRPr>
          </a:p>
          <a:p>
            <a:r>
              <a:rPr lang="en-US" sz="1200" dirty="0">
                <a:solidFill>
                  <a:schemeClr val="tx1">
                    <a:lumMod val="65000"/>
                    <a:lumOff val="35000"/>
                  </a:schemeClr>
                </a:solidFill>
                <a:latin typeface="Barlow"/>
              </a:rPr>
              <a:t>474 Waka Ama members completed the survey. Typically, adults aged 16+ complete the questionnaire themselves (‘paddlers’) and parents/guardians (‘parents’) complete the questionnaire for children under the age of 16, on behalf of their child. The proportion of paddler and parent respondents in 2020 is 87% paddler and 13% parent.</a:t>
            </a:r>
          </a:p>
          <a:p>
            <a:endParaRPr lang="en-US" sz="1200" dirty="0">
              <a:solidFill>
                <a:schemeClr val="tx1">
                  <a:lumMod val="65000"/>
                  <a:lumOff val="35000"/>
                </a:schemeClr>
              </a:solidFill>
              <a:latin typeface="Barlow"/>
            </a:endParaRPr>
          </a:p>
          <a:p>
            <a:r>
              <a:rPr lang="en-US" sz="1200" dirty="0">
                <a:solidFill>
                  <a:schemeClr val="tx1">
                    <a:lumMod val="65000"/>
                    <a:lumOff val="35000"/>
                  </a:schemeClr>
                </a:solidFill>
                <a:latin typeface="Barlow"/>
              </a:rPr>
              <a:t>Note: The survey fieldwork period was 1 April to 1 May 2020 and asks about their experience over the summer season. Due to the Covid-19 pandemic New Zealand entered Alert 4 lockdown on 25 March 2020 and Alert 3 on the 27 April 2020. At both these levels all sport was disrupted and so for some sports their season may have been incomplete.</a:t>
            </a:r>
          </a:p>
          <a:p>
            <a:endParaRPr lang="en-US" sz="1200" dirty="0">
              <a:solidFill>
                <a:schemeClr val="tx1">
                  <a:lumMod val="65000"/>
                  <a:lumOff val="35000"/>
                </a:schemeClr>
              </a:solidFill>
              <a:latin typeface="Barlow"/>
            </a:endParaRPr>
          </a:p>
        </p:txBody>
      </p:sp>
      <p:sp>
        <p:nvSpPr>
          <p:cNvPr id="22" name="Rectangle 21">
            <a:extLst>
              <a:ext uri="{FF2B5EF4-FFF2-40B4-BE49-F238E27FC236}">
                <a16:creationId xmlns:a16="http://schemas.microsoft.com/office/drawing/2014/main" id="{1D8A2E72-3030-1A4E-9CFE-C48C828593E7}"/>
              </a:ext>
            </a:extLst>
          </p:cNvPr>
          <p:cNvSpPr/>
          <p:nvPr/>
        </p:nvSpPr>
        <p:spPr>
          <a:xfrm>
            <a:off x="4165870" y="1175783"/>
            <a:ext cx="3620103" cy="1779974"/>
          </a:xfrm>
          <a:prstGeom prst="rect">
            <a:avLst/>
          </a:prstGeom>
        </p:spPr>
        <p:txBody>
          <a:bodyPr wrap="square">
            <a:spAutoFit/>
          </a:bodyPr>
          <a:lstStyle/>
          <a:p>
            <a:r>
              <a:rPr lang="en-US" sz="1200" b="1" dirty="0">
                <a:solidFill>
                  <a:schemeClr val="tx2"/>
                </a:solidFill>
                <a:latin typeface="Barlow"/>
              </a:rPr>
              <a:t>Interpreting satisfaction scores</a:t>
            </a:r>
          </a:p>
          <a:p>
            <a:r>
              <a:rPr lang="en-US" sz="1200" dirty="0">
                <a:solidFill>
                  <a:schemeClr val="tx1">
                    <a:lumMod val="65000"/>
                    <a:lumOff val="35000"/>
                  </a:schemeClr>
                </a:solidFill>
                <a:latin typeface="Barlow"/>
              </a:rPr>
              <a:t>When level of satisfaction is referenced in the report (i.e. the percentage who are ‘more than satisfied’), the top two results (‘very satisfied’ or ‘extremely satisfied’) of a positively skewed satisfaction scale are used (shown below).</a:t>
            </a:r>
          </a:p>
          <a:p>
            <a:endParaRPr lang="en-US" sz="1200" dirty="0">
              <a:solidFill>
                <a:schemeClr val="bg1">
                  <a:lumMod val="50000"/>
                </a:schemeClr>
              </a:solidFill>
              <a:latin typeface="Barlow"/>
            </a:endParaRPr>
          </a:p>
          <a:p>
            <a:pPr defTabSz="798513" eaLnBrk="0" hangingPunct="0">
              <a:spcAft>
                <a:spcPts val="200"/>
              </a:spcAft>
              <a:defRPr/>
            </a:pPr>
            <a:endParaRPr lang="en-GB" sz="1200" kern="0" dirty="0">
              <a:solidFill>
                <a:schemeClr val="bg1">
                  <a:lumMod val="50000"/>
                </a:schemeClr>
              </a:solidFill>
              <a:latin typeface="Barlow"/>
              <a:ea typeface="Barlow" charset="0"/>
              <a:cs typeface="Arial" panose="020B0604020202020204" pitchFamily="34" charset="0"/>
            </a:endParaRPr>
          </a:p>
          <a:p>
            <a:pPr defTabSz="798513" eaLnBrk="0" hangingPunct="0">
              <a:spcAft>
                <a:spcPts val="200"/>
              </a:spcAft>
              <a:defRPr/>
            </a:pPr>
            <a:endParaRPr lang="en-GB" sz="1200" kern="0" dirty="0">
              <a:solidFill>
                <a:schemeClr val="bg1">
                  <a:lumMod val="50000"/>
                </a:schemeClr>
              </a:solidFill>
              <a:latin typeface="Barlow"/>
              <a:ea typeface="Barlow" charset="0"/>
              <a:cs typeface="Arial" panose="020B0604020202020204" pitchFamily="34" charset="0"/>
            </a:endParaRPr>
          </a:p>
        </p:txBody>
      </p:sp>
      <p:grpSp>
        <p:nvGrpSpPr>
          <p:cNvPr id="6" name="Group 5"/>
          <p:cNvGrpSpPr/>
          <p:nvPr/>
        </p:nvGrpSpPr>
        <p:grpSpPr>
          <a:xfrm>
            <a:off x="4030039" y="2349368"/>
            <a:ext cx="3618384" cy="932529"/>
            <a:chOff x="1794421" y="3309279"/>
            <a:chExt cx="5985187" cy="1542501"/>
          </a:xfrm>
        </p:grpSpPr>
        <p:grpSp>
          <p:nvGrpSpPr>
            <p:cNvPr id="7" name="Group 6"/>
            <p:cNvGrpSpPr/>
            <p:nvPr/>
          </p:nvGrpSpPr>
          <p:grpSpPr>
            <a:xfrm>
              <a:off x="2381288" y="4109354"/>
              <a:ext cx="4894594" cy="360000"/>
              <a:chOff x="2381288" y="4109354"/>
              <a:chExt cx="4894594" cy="360000"/>
            </a:xfrm>
          </p:grpSpPr>
          <p:pic>
            <p:nvPicPr>
              <p:cNvPr id="27" name="Picture 26"/>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878041" y="4109354"/>
                <a:ext cx="232257" cy="360000"/>
              </a:xfrm>
              <a:prstGeom prst="rect">
                <a:avLst/>
              </a:prstGeom>
            </p:spPr>
          </p:pic>
          <p:pic>
            <p:nvPicPr>
              <p:cNvPr id="28" name="Picture 27"/>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546873" y="4109354"/>
                <a:ext cx="232257" cy="360000"/>
              </a:xfrm>
              <a:prstGeom prst="rect">
                <a:avLst/>
              </a:prstGeom>
            </p:spPr>
          </p:pic>
          <p:pic>
            <p:nvPicPr>
              <p:cNvPr id="29" name="Picture 28"/>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043625" y="4109354"/>
                <a:ext cx="232257" cy="360000"/>
              </a:xfrm>
              <a:prstGeom prst="rect">
                <a:avLst/>
              </a:prstGeom>
            </p:spPr>
          </p:pic>
          <p:pic>
            <p:nvPicPr>
              <p:cNvPr id="30" name="Picture 29"/>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712457" y="4109354"/>
                <a:ext cx="232257" cy="360000"/>
              </a:xfrm>
              <a:prstGeom prst="rect">
                <a:avLst/>
              </a:prstGeom>
            </p:spPr>
          </p:pic>
          <p:pic>
            <p:nvPicPr>
              <p:cNvPr id="31" name="Picture 30"/>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81288" y="4109354"/>
                <a:ext cx="232258" cy="360000"/>
              </a:xfrm>
              <a:prstGeom prst="rect">
                <a:avLst/>
              </a:prstGeom>
            </p:spPr>
          </p:pic>
        </p:grpSp>
        <p:sp>
          <p:nvSpPr>
            <p:cNvPr id="8" name="TextBox 7"/>
            <p:cNvSpPr txBox="1"/>
            <p:nvPr/>
          </p:nvSpPr>
          <p:spPr>
            <a:xfrm>
              <a:off x="1794421" y="3600259"/>
              <a:ext cx="1397840" cy="509096"/>
            </a:xfrm>
            <a:prstGeom prst="rect">
              <a:avLst/>
            </a:prstGeom>
            <a:noFill/>
            <a:ln>
              <a:noFill/>
            </a:ln>
          </p:spPr>
          <p:txBody>
            <a:bodyPr wrap="square" rtlCol="0" anchor="ctr">
              <a:spAutoFit/>
            </a:bodyPr>
            <a:lstStyle/>
            <a:p>
              <a:pPr algn="ctr"/>
              <a:r>
                <a:rPr lang="en-US" sz="700" b="1" dirty="0">
                  <a:solidFill>
                    <a:schemeClr val="accent1"/>
                  </a:solidFill>
                  <a:latin typeface="Barlow"/>
                  <a:cs typeface="Arial"/>
                </a:rPr>
                <a:t>EXTREMELY DISSATISFIED</a:t>
              </a:r>
            </a:p>
          </p:txBody>
        </p:sp>
        <p:grpSp>
          <p:nvGrpSpPr>
            <p:cNvPr id="9" name="Group 8"/>
            <p:cNvGrpSpPr/>
            <p:nvPr/>
          </p:nvGrpSpPr>
          <p:grpSpPr>
            <a:xfrm>
              <a:off x="2153540" y="4469354"/>
              <a:ext cx="5394796" cy="180000"/>
              <a:chOff x="2153540" y="4469354"/>
              <a:chExt cx="5394796" cy="180000"/>
            </a:xfrm>
          </p:grpSpPr>
          <p:cxnSp>
            <p:nvCxnSpPr>
              <p:cNvPr id="19" name="Straight Connector 18"/>
              <p:cNvCxnSpPr/>
              <p:nvPr/>
            </p:nvCxnSpPr>
            <p:spPr>
              <a:xfrm>
                <a:off x="2153540" y="4563454"/>
                <a:ext cx="5394796" cy="0"/>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2407417" y="4469354"/>
                <a:ext cx="180000" cy="18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23" name="Oval 22"/>
              <p:cNvSpPr/>
              <p:nvPr/>
            </p:nvSpPr>
            <p:spPr>
              <a:xfrm>
                <a:off x="3573001" y="4469354"/>
                <a:ext cx="180000" cy="180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24" name="Oval 23"/>
              <p:cNvSpPr/>
              <p:nvPr/>
            </p:nvSpPr>
            <p:spPr>
              <a:xfrm>
                <a:off x="4738585" y="4469354"/>
                <a:ext cx="180000" cy="1800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25" name="Oval 24"/>
              <p:cNvSpPr/>
              <p:nvPr/>
            </p:nvSpPr>
            <p:spPr>
              <a:xfrm>
                <a:off x="5904169" y="4469354"/>
                <a:ext cx="180000" cy="18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solidFill>
                    <a:schemeClr val="accent1"/>
                  </a:solidFill>
                </a:endParaRPr>
              </a:p>
            </p:txBody>
          </p:sp>
          <p:sp>
            <p:nvSpPr>
              <p:cNvPr id="26" name="Oval 25"/>
              <p:cNvSpPr/>
              <p:nvPr/>
            </p:nvSpPr>
            <p:spPr>
              <a:xfrm>
                <a:off x="7069754" y="4469354"/>
                <a:ext cx="180000" cy="180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grpSp>
        <p:sp>
          <p:nvSpPr>
            <p:cNvPr id="10" name="TextBox 9"/>
            <p:cNvSpPr txBox="1"/>
            <p:nvPr/>
          </p:nvSpPr>
          <p:spPr>
            <a:xfrm>
              <a:off x="3053278" y="3699773"/>
              <a:ext cx="1339458" cy="330912"/>
            </a:xfrm>
            <a:prstGeom prst="rect">
              <a:avLst/>
            </a:prstGeom>
            <a:noFill/>
          </p:spPr>
          <p:txBody>
            <a:bodyPr wrap="square" rtlCol="0" anchor="ctr">
              <a:spAutoFit/>
            </a:bodyPr>
            <a:lstStyle/>
            <a:p>
              <a:pPr algn="ctr"/>
              <a:r>
                <a:rPr lang="en-US" sz="700" b="1" dirty="0">
                  <a:solidFill>
                    <a:schemeClr val="accent2"/>
                  </a:solidFill>
                  <a:latin typeface="Barlow"/>
                  <a:cs typeface="Arial"/>
                </a:rPr>
                <a:t>DISSATISFIED</a:t>
              </a:r>
            </a:p>
          </p:txBody>
        </p:sp>
        <p:sp>
          <p:nvSpPr>
            <p:cNvPr id="11" name="TextBox 10"/>
            <p:cNvSpPr txBox="1"/>
            <p:nvPr/>
          </p:nvSpPr>
          <p:spPr>
            <a:xfrm>
              <a:off x="4288353" y="3699773"/>
              <a:ext cx="1080465" cy="330912"/>
            </a:xfrm>
            <a:prstGeom prst="rect">
              <a:avLst/>
            </a:prstGeom>
            <a:noFill/>
          </p:spPr>
          <p:txBody>
            <a:bodyPr wrap="square" rtlCol="0" anchor="ctr">
              <a:spAutoFit/>
            </a:bodyPr>
            <a:lstStyle/>
            <a:p>
              <a:pPr algn="ctr"/>
              <a:r>
                <a:rPr lang="en-US" sz="700" b="1" dirty="0">
                  <a:solidFill>
                    <a:schemeClr val="accent5"/>
                  </a:solidFill>
                  <a:latin typeface="Barlow"/>
                  <a:cs typeface="Arial"/>
                </a:rPr>
                <a:t>SATISFIED</a:t>
              </a:r>
            </a:p>
          </p:txBody>
        </p:sp>
        <p:sp>
          <p:nvSpPr>
            <p:cNvPr id="12" name="TextBox 11"/>
            <p:cNvSpPr txBox="1"/>
            <p:nvPr/>
          </p:nvSpPr>
          <p:spPr>
            <a:xfrm>
              <a:off x="5453936" y="3610683"/>
              <a:ext cx="1080465" cy="509096"/>
            </a:xfrm>
            <a:prstGeom prst="rect">
              <a:avLst/>
            </a:prstGeom>
            <a:noFill/>
          </p:spPr>
          <p:txBody>
            <a:bodyPr wrap="square" rtlCol="0" anchor="ctr">
              <a:spAutoFit/>
            </a:bodyPr>
            <a:lstStyle/>
            <a:p>
              <a:pPr algn="ctr"/>
              <a:r>
                <a:rPr lang="en-US" sz="700" b="1" dirty="0">
                  <a:solidFill>
                    <a:schemeClr val="accent3"/>
                  </a:solidFill>
                  <a:latin typeface="Barlow"/>
                  <a:cs typeface="Arial"/>
                </a:rPr>
                <a:t>VERY SATISFIED</a:t>
              </a:r>
            </a:p>
          </p:txBody>
        </p:sp>
        <p:sp>
          <p:nvSpPr>
            <p:cNvPr id="13" name="TextBox 12"/>
            <p:cNvSpPr txBox="1"/>
            <p:nvPr/>
          </p:nvSpPr>
          <p:spPr>
            <a:xfrm>
              <a:off x="6533935" y="3624409"/>
              <a:ext cx="1235076" cy="509096"/>
            </a:xfrm>
            <a:prstGeom prst="rect">
              <a:avLst/>
            </a:prstGeom>
            <a:noFill/>
          </p:spPr>
          <p:txBody>
            <a:bodyPr wrap="square" rtlCol="0" anchor="ctr">
              <a:spAutoFit/>
            </a:bodyPr>
            <a:lstStyle/>
            <a:p>
              <a:pPr algn="ctr"/>
              <a:r>
                <a:rPr lang="en-US" sz="700" b="1" dirty="0">
                  <a:solidFill>
                    <a:schemeClr val="accent6"/>
                  </a:solidFill>
                  <a:latin typeface="Barlow"/>
                  <a:cs typeface="Arial"/>
                </a:rPr>
                <a:t>EXTREMELY SATISFIED</a:t>
              </a:r>
            </a:p>
          </p:txBody>
        </p:sp>
        <p:grpSp>
          <p:nvGrpSpPr>
            <p:cNvPr id="14" name="Group 13"/>
            <p:cNvGrpSpPr/>
            <p:nvPr/>
          </p:nvGrpSpPr>
          <p:grpSpPr>
            <a:xfrm>
              <a:off x="5395555" y="3309279"/>
              <a:ext cx="2384053" cy="1542501"/>
              <a:chOff x="5395555" y="3309279"/>
              <a:chExt cx="2384053" cy="1542501"/>
            </a:xfrm>
          </p:grpSpPr>
          <p:sp>
            <p:nvSpPr>
              <p:cNvPr id="15" name="Rectangle 14"/>
              <p:cNvSpPr/>
              <p:nvPr/>
            </p:nvSpPr>
            <p:spPr>
              <a:xfrm>
                <a:off x="5395555" y="3471884"/>
                <a:ext cx="2384053" cy="1379896"/>
              </a:xfrm>
              <a:prstGeom prst="rect">
                <a:avLst/>
              </a:prstGeom>
              <a:noFill/>
              <a:ln w="12700">
                <a:solidFill>
                  <a:schemeClr val="tx2">
                    <a:lumMod val="60000"/>
                    <a:lumOff val="40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18" name="TextBox 17"/>
              <p:cNvSpPr txBox="1"/>
              <p:nvPr/>
            </p:nvSpPr>
            <p:spPr>
              <a:xfrm>
                <a:off x="5437875" y="3309279"/>
                <a:ext cx="2299411" cy="356367"/>
              </a:xfrm>
              <a:prstGeom prst="rect">
                <a:avLst/>
              </a:prstGeom>
              <a:solidFill>
                <a:schemeClr val="bg1"/>
              </a:solidFill>
              <a:ln>
                <a:noFill/>
              </a:ln>
            </p:spPr>
            <p:txBody>
              <a:bodyPr wrap="none" rtlCol="0">
                <a:spAutoFit/>
              </a:bodyPr>
              <a:lstStyle/>
              <a:p>
                <a:r>
                  <a:rPr lang="en-NZ" sz="800" b="1" dirty="0">
                    <a:latin typeface="Barlow"/>
                  </a:rPr>
                  <a:t>‘MORE THAN SATISFIED’</a:t>
                </a:r>
              </a:p>
            </p:txBody>
          </p:sp>
        </p:grpSp>
      </p:grpSp>
      <p:sp>
        <p:nvSpPr>
          <p:cNvPr id="32" name="Rectangle 31">
            <a:extLst>
              <a:ext uri="{FF2B5EF4-FFF2-40B4-BE49-F238E27FC236}">
                <a16:creationId xmlns:a16="http://schemas.microsoft.com/office/drawing/2014/main" id="{48ABB708-46A1-5D45-A828-B59B09F0DB8F}"/>
              </a:ext>
            </a:extLst>
          </p:cNvPr>
          <p:cNvSpPr/>
          <p:nvPr/>
        </p:nvSpPr>
        <p:spPr>
          <a:xfrm>
            <a:off x="7864970" y="1175783"/>
            <a:ext cx="3620103" cy="5078313"/>
          </a:xfrm>
          <a:prstGeom prst="rect">
            <a:avLst/>
          </a:prstGeom>
        </p:spPr>
        <p:txBody>
          <a:bodyPr wrap="square">
            <a:spAutoFit/>
          </a:bodyPr>
          <a:lstStyle/>
          <a:p>
            <a:r>
              <a:rPr lang="en-US" sz="1200" b="1" dirty="0">
                <a:solidFill>
                  <a:schemeClr val="tx2"/>
                </a:solidFill>
                <a:latin typeface="Barlow"/>
              </a:rPr>
              <a:t>Statistical significance</a:t>
            </a:r>
          </a:p>
          <a:p>
            <a:r>
              <a:rPr lang="en-US" sz="1200" dirty="0">
                <a:solidFill>
                  <a:schemeClr val="tx1">
                    <a:lumMod val="65000"/>
                    <a:lumOff val="35000"/>
                  </a:schemeClr>
                </a:solidFill>
                <a:latin typeface="Barlow"/>
              </a:rPr>
              <a:t>Statistically significant differences are highlighted or commented on in this report. Where no highlighting has been used (or no commentary about a sub-group included), it may safely be assumed that differences are not statistically significant or they are not pertinent. </a:t>
            </a:r>
          </a:p>
          <a:p>
            <a:endParaRPr lang="en-US" sz="1200" dirty="0">
              <a:solidFill>
                <a:schemeClr val="tx1">
                  <a:lumMod val="65000"/>
                  <a:lumOff val="35000"/>
                </a:schemeClr>
              </a:solidFill>
              <a:latin typeface="Barlow"/>
            </a:endParaRPr>
          </a:p>
          <a:p>
            <a:r>
              <a:rPr lang="en-US" sz="1200" dirty="0">
                <a:solidFill>
                  <a:schemeClr val="tx1">
                    <a:lumMod val="65000"/>
                    <a:lumOff val="35000"/>
                  </a:schemeClr>
                </a:solidFill>
                <a:latin typeface="Barlow"/>
              </a:rPr>
              <a:t>We are 95% confident results are not just normal expected variances that result from talking to a different sample within the same population.</a:t>
            </a:r>
          </a:p>
          <a:p>
            <a:endParaRPr lang="en-US" sz="1200" dirty="0">
              <a:solidFill>
                <a:schemeClr val="tx1">
                  <a:lumMod val="65000"/>
                  <a:lumOff val="35000"/>
                </a:schemeClr>
              </a:solidFill>
              <a:latin typeface="Barlow"/>
            </a:endParaRPr>
          </a:p>
          <a:p>
            <a:r>
              <a:rPr lang="en-US" sz="1200" dirty="0">
                <a:solidFill>
                  <a:schemeClr val="tx1">
                    <a:lumMod val="65000"/>
                    <a:lumOff val="35000"/>
                  </a:schemeClr>
                </a:solidFill>
                <a:latin typeface="Barlow"/>
              </a:rPr>
              <a:t>In simple terms, this means that a minimum of nineteen times out of twenty the results in this report will be a very accurate reflection of the average for all Waka Ama club members in New Zealand.</a:t>
            </a:r>
          </a:p>
          <a:p>
            <a:endParaRPr lang="en-US" sz="1200" dirty="0">
              <a:solidFill>
                <a:schemeClr val="tx1">
                  <a:lumMod val="65000"/>
                  <a:lumOff val="35000"/>
                </a:schemeClr>
              </a:solidFill>
              <a:latin typeface="Barlow"/>
            </a:endParaRPr>
          </a:p>
          <a:p>
            <a:r>
              <a:rPr lang="en-US" sz="1200" dirty="0">
                <a:solidFill>
                  <a:schemeClr val="tx1">
                    <a:lumMod val="65000"/>
                    <a:lumOff val="35000"/>
                  </a:schemeClr>
                </a:solidFill>
                <a:latin typeface="Barlow"/>
              </a:rPr>
              <a:t>Statistical significance is reported in the following ways:</a:t>
            </a:r>
          </a:p>
          <a:p>
            <a:endParaRPr lang="en-US" sz="1200" dirty="0">
              <a:solidFill>
                <a:schemeClr val="bg1">
                  <a:lumMod val="50000"/>
                </a:schemeClr>
              </a:solidFill>
              <a:latin typeface="Barlow"/>
            </a:endParaRPr>
          </a:p>
          <a:p>
            <a:pPr marL="628650" lvl="1"/>
            <a:r>
              <a:rPr lang="en-US" sz="1200" dirty="0">
                <a:solidFill>
                  <a:schemeClr val="tx1">
                    <a:lumMod val="65000"/>
                    <a:lumOff val="35000"/>
                  </a:schemeClr>
                </a:solidFill>
                <a:latin typeface="Barlow"/>
              </a:rPr>
              <a:t>The result is significantly higher/ lower than the Total Waka Ama 2018</a:t>
            </a:r>
          </a:p>
          <a:p>
            <a:pPr marL="628650" lvl="1"/>
            <a:endParaRPr lang="en-US" sz="1200" dirty="0">
              <a:solidFill>
                <a:schemeClr val="tx1">
                  <a:lumMod val="65000"/>
                  <a:lumOff val="35000"/>
                </a:schemeClr>
              </a:solidFill>
              <a:latin typeface="Barlow"/>
            </a:endParaRPr>
          </a:p>
          <a:p>
            <a:pPr marL="628650" lvl="1"/>
            <a:r>
              <a:rPr lang="en-US" sz="1200" dirty="0">
                <a:solidFill>
                  <a:schemeClr val="tx1">
                    <a:lumMod val="65000"/>
                    <a:lumOff val="35000"/>
                  </a:schemeClr>
                </a:solidFill>
                <a:latin typeface="Barlow"/>
              </a:rPr>
              <a:t>The Total Waka Ama 2020 result is significantly higher/ lower than the total for All Sports 2019/20</a:t>
            </a:r>
          </a:p>
        </p:txBody>
      </p:sp>
      <p:sp>
        <p:nvSpPr>
          <p:cNvPr id="33" name="Rectangle 32">
            <a:extLst>
              <a:ext uri="{FF2B5EF4-FFF2-40B4-BE49-F238E27FC236}">
                <a16:creationId xmlns:a16="http://schemas.microsoft.com/office/drawing/2014/main" id="{1D8A2E72-3030-1A4E-9CFE-C48C828593E7}"/>
              </a:ext>
            </a:extLst>
          </p:cNvPr>
          <p:cNvSpPr/>
          <p:nvPr/>
        </p:nvSpPr>
        <p:spPr>
          <a:xfrm>
            <a:off x="4165870" y="3399503"/>
            <a:ext cx="3620103" cy="1964640"/>
          </a:xfrm>
          <a:prstGeom prst="rect">
            <a:avLst/>
          </a:prstGeom>
        </p:spPr>
        <p:txBody>
          <a:bodyPr wrap="square">
            <a:spAutoFit/>
          </a:bodyPr>
          <a:lstStyle/>
          <a:p>
            <a:r>
              <a:rPr lang="en-NZ" sz="1200" dirty="0">
                <a:solidFill>
                  <a:schemeClr val="tx1">
                    <a:lumMod val="65000"/>
                    <a:lumOff val="35000"/>
                  </a:schemeClr>
                </a:solidFill>
                <a:latin typeface="Barlow"/>
              </a:rPr>
              <a:t>Positively skewed scales are used because the neutral ratings are divided between dissatisfaction and satisfaction (as opposed to a neutral mid-point in a ‘balanced’ scale). This gives the opportunity for some of the ‘very satisfied’ to be ‘delighted’, allowing for more variation/ greater discrimination compared with a balanced scale.</a:t>
            </a:r>
          </a:p>
          <a:p>
            <a:endParaRPr lang="en-US" sz="1200" dirty="0">
              <a:solidFill>
                <a:schemeClr val="bg1">
                  <a:lumMod val="50000"/>
                </a:schemeClr>
              </a:solidFill>
              <a:latin typeface="Barlow"/>
            </a:endParaRPr>
          </a:p>
          <a:p>
            <a:pPr defTabSz="798513" eaLnBrk="0" hangingPunct="0">
              <a:spcAft>
                <a:spcPts val="200"/>
              </a:spcAft>
              <a:defRPr/>
            </a:pPr>
            <a:endParaRPr lang="en-GB" sz="1200" kern="0" dirty="0">
              <a:solidFill>
                <a:schemeClr val="bg1">
                  <a:lumMod val="50000"/>
                </a:schemeClr>
              </a:solidFill>
              <a:latin typeface="Barlow"/>
              <a:ea typeface="Barlow" charset="0"/>
              <a:cs typeface="Arial" panose="020B0604020202020204" pitchFamily="34" charset="0"/>
            </a:endParaRPr>
          </a:p>
          <a:p>
            <a:pPr defTabSz="798513" eaLnBrk="0" hangingPunct="0">
              <a:spcAft>
                <a:spcPts val="200"/>
              </a:spcAft>
              <a:defRPr/>
            </a:pPr>
            <a:endParaRPr lang="en-GB" sz="1200" kern="0" dirty="0">
              <a:solidFill>
                <a:schemeClr val="bg1">
                  <a:lumMod val="50000"/>
                </a:schemeClr>
              </a:solidFill>
              <a:latin typeface="Barlow"/>
              <a:ea typeface="Barlow" charset="0"/>
              <a:cs typeface="Arial" panose="020B0604020202020204" pitchFamily="34" charset="0"/>
            </a:endParaRPr>
          </a:p>
        </p:txBody>
      </p:sp>
      <p:sp>
        <p:nvSpPr>
          <p:cNvPr id="34" name="TextBox 33">
            <a:extLst>
              <a:ext uri="{FF2B5EF4-FFF2-40B4-BE49-F238E27FC236}">
                <a16:creationId xmlns:a16="http://schemas.microsoft.com/office/drawing/2014/main" id="{AD66A2B9-DB23-47A7-BF20-84567EE31E80}"/>
              </a:ext>
            </a:extLst>
          </p:cNvPr>
          <p:cNvSpPr txBox="1"/>
          <p:nvPr/>
        </p:nvSpPr>
        <p:spPr>
          <a:xfrm>
            <a:off x="7916859" y="5120151"/>
            <a:ext cx="615874" cy="276999"/>
          </a:xfrm>
          <a:prstGeom prst="rect">
            <a:avLst/>
          </a:prstGeom>
          <a:noFill/>
        </p:spPr>
        <p:txBody>
          <a:bodyPr wrap="none" rtlCol="0">
            <a:spAutoFit/>
          </a:bodyPr>
          <a:lstStyle/>
          <a:p>
            <a:pPr fontAlgn="base">
              <a:spcBef>
                <a:spcPct val="0"/>
              </a:spcBef>
              <a:spcAft>
                <a:spcPct val="0"/>
              </a:spcAft>
            </a:pPr>
            <a:r>
              <a:rPr lang="en-NZ" sz="1200" dirty="0">
                <a:solidFill>
                  <a:srgbClr val="000000"/>
                </a:solidFill>
                <a:latin typeface="Calibri" charset="0"/>
                <a:ea typeface="ＭＳ Ｐゴシック" charset="0"/>
                <a:sym typeface="Wingdings 3"/>
              </a:rPr>
              <a:t> / </a:t>
            </a:r>
            <a:endParaRPr lang="en-US" sz="1200" dirty="0">
              <a:solidFill>
                <a:srgbClr val="000000"/>
              </a:solidFill>
              <a:latin typeface="Calibri" charset="0"/>
              <a:ea typeface="ＭＳ Ｐゴシック" charset="0"/>
            </a:endParaRPr>
          </a:p>
        </p:txBody>
      </p:sp>
      <p:grpSp>
        <p:nvGrpSpPr>
          <p:cNvPr id="2" name="Group 1"/>
          <p:cNvGrpSpPr/>
          <p:nvPr/>
        </p:nvGrpSpPr>
        <p:grpSpPr>
          <a:xfrm>
            <a:off x="7976256" y="5716667"/>
            <a:ext cx="497080" cy="276999"/>
            <a:chOff x="2113672" y="6466524"/>
            <a:chExt cx="497080" cy="276999"/>
          </a:xfrm>
        </p:grpSpPr>
        <p:sp>
          <p:nvSpPr>
            <p:cNvPr id="35" name="Rectangle 34">
              <a:extLst>
                <a:ext uri="{FF2B5EF4-FFF2-40B4-BE49-F238E27FC236}">
                  <a16:creationId xmlns:a16="http://schemas.microsoft.com/office/drawing/2014/main" id="{F91A211F-A30E-4D19-ACAA-3A1E8EEAE1CB}"/>
                </a:ext>
              </a:extLst>
            </p:cNvPr>
            <p:cNvSpPr/>
            <p:nvPr/>
          </p:nvSpPr>
          <p:spPr>
            <a:xfrm>
              <a:off x="2113672" y="6497024"/>
              <a:ext cx="180000" cy="180000"/>
            </a:xfrm>
            <a:prstGeom prst="rect">
              <a:avLst/>
            </a:prstGeom>
            <a:noFill/>
            <a:ln w="19050">
              <a:solidFill>
                <a:srgbClr val="2185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NZ" dirty="0">
                <a:solidFill>
                  <a:srgbClr val="FFFFFF"/>
                </a:solidFill>
                <a:latin typeface="Arial"/>
              </a:endParaRPr>
            </a:p>
          </p:txBody>
        </p:sp>
        <p:sp>
          <p:nvSpPr>
            <p:cNvPr id="36" name="Rectangle 35">
              <a:extLst>
                <a:ext uri="{FF2B5EF4-FFF2-40B4-BE49-F238E27FC236}">
                  <a16:creationId xmlns:a16="http://schemas.microsoft.com/office/drawing/2014/main" id="{C2E0CC16-39E5-4D3A-875A-D2879246D7CA}"/>
                </a:ext>
              </a:extLst>
            </p:cNvPr>
            <p:cNvSpPr/>
            <p:nvPr/>
          </p:nvSpPr>
          <p:spPr>
            <a:xfrm>
              <a:off x="2430752" y="6497024"/>
              <a:ext cx="180000" cy="18000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NZ" dirty="0">
                <a:solidFill>
                  <a:srgbClr val="FFFFFF"/>
                </a:solidFill>
                <a:latin typeface="Arial"/>
              </a:endParaRPr>
            </a:p>
          </p:txBody>
        </p:sp>
        <p:sp>
          <p:nvSpPr>
            <p:cNvPr id="37" name="TextBox 9">
              <a:extLst>
                <a:ext uri="{FF2B5EF4-FFF2-40B4-BE49-F238E27FC236}">
                  <a16:creationId xmlns:a16="http://schemas.microsoft.com/office/drawing/2014/main" id="{FDD50557-1DA3-4E18-ABC0-39B6CBB07948}"/>
                </a:ext>
              </a:extLst>
            </p:cNvPr>
            <p:cNvSpPr txBox="1"/>
            <p:nvPr/>
          </p:nvSpPr>
          <p:spPr>
            <a:xfrm>
              <a:off x="2247132" y="6466524"/>
              <a:ext cx="226367" cy="276999"/>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fontAlgn="base">
                <a:spcBef>
                  <a:spcPct val="0"/>
                </a:spcBef>
                <a:spcAft>
                  <a:spcPct val="0"/>
                </a:spcAft>
              </a:pPr>
              <a:r>
                <a:rPr lang="en-NZ" sz="1200" dirty="0">
                  <a:solidFill>
                    <a:srgbClr val="000000"/>
                  </a:solidFill>
                  <a:latin typeface="Arial"/>
                  <a:sym typeface="Wingdings 3"/>
                </a:rPr>
                <a:t>/</a:t>
              </a:r>
              <a:endParaRPr lang="en-NZ" sz="1200" dirty="0">
                <a:solidFill>
                  <a:srgbClr val="000000"/>
                </a:solidFill>
                <a:latin typeface="Arial"/>
              </a:endParaRPr>
            </a:p>
          </p:txBody>
        </p:sp>
      </p:grpSp>
    </p:spTree>
    <p:extLst>
      <p:ext uri="{BB962C8B-B14F-4D97-AF65-F5344CB8AC3E}">
        <p14:creationId xmlns:p14="http://schemas.microsoft.com/office/powerpoint/2010/main" val="754568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
          <p:cNvGraphicFramePr>
            <a:graphicFrameLocks/>
          </p:cNvGraphicFramePr>
          <p:nvPr>
            <p:custDataLst>
              <p:tags r:id="rId1"/>
            </p:custDataLst>
            <p:extLst>
              <p:ext uri="{D42A27DB-BD31-4B8C-83A1-F6EECF244321}">
                <p14:modId xmlns:p14="http://schemas.microsoft.com/office/powerpoint/2010/main" val="3470028600"/>
              </p:ext>
            </p:extLst>
          </p:nvPr>
        </p:nvGraphicFramePr>
        <p:xfrm>
          <a:off x="1509623" y="1322750"/>
          <a:ext cx="7924850" cy="4212499"/>
        </p:xfrm>
        <a:graphic>
          <a:graphicData uri="http://schemas.openxmlformats.org/drawingml/2006/table">
            <a:tbl>
              <a:tblPr>
                <a:tableStyleId>{8799B23B-EC83-4686-B30A-512413B5E67A}</a:tableStyleId>
              </a:tblPr>
              <a:tblGrid>
                <a:gridCol w="2552245">
                  <a:extLst>
                    <a:ext uri="{9D8B030D-6E8A-4147-A177-3AD203B41FA5}">
                      <a16:colId xmlns:a16="http://schemas.microsoft.com/office/drawing/2014/main" val="20000"/>
                    </a:ext>
                  </a:extLst>
                </a:gridCol>
                <a:gridCol w="1074521">
                  <a:extLst>
                    <a:ext uri="{9D8B030D-6E8A-4147-A177-3AD203B41FA5}">
                      <a16:colId xmlns:a16="http://schemas.microsoft.com/office/drawing/2014/main" val="20001"/>
                    </a:ext>
                  </a:extLst>
                </a:gridCol>
                <a:gridCol w="1074521">
                  <a:extLst>
                    <a:ext uri="{9D8B030D-6E8A-4147-A177-3AD203B41FA5}">
                      <a16:colId xmlns:a16="http://schemas.microsoft.com/office/drawing/2014/main" val="20002"/>
                    </a:ext>
                  </a:extLst>
                </a:gridCol>
                <a:gridCol w="1074521">
                  <a:extLst>
                    <a:ext uri="{9D8B030D-6E8A-4147-A177-3AD203B41FA5}">
                      <a16:colId xmlns:a16="http://schemas.microsoft.com/office/drawing/2014/main" val="20003"/>
                    </a:ext>
                  </a:extLst>
                </a:gridCol>
                <a:gridCol w="1074521">
                  <a:extLst>
                    <a:ext uri="{9D8B030D-6E8A-4147-A177-3AD203B41FA5}">
                      <a16:colId xmlns:a16="http://schemas.microsoft.com/office/drawing/2014/main" val="20004"/>
                    </a:ext>
                  </a:extLst>
                </a:gridCol>
                <a:gridCol w="1074521">
                  <a:extLst>
                    <a:ext uri="{9D8B030D-6E8A-4147-A177-3AD203B41FA5}">
                      <a16:colId xmlns:a16="http://schemas.microsoft.com/office/drawing/2014/main" val="20005"/>
                    </a:ext>
                  </a:extLst>
                </a:gridCol>
              </a:tblGrid>
              <a:tr h="692673">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400" b="1" i="0" u="none" strike="noStrike" kern="1200" cap="none" normalizeH="0" baseline="0" dirty="0">
                          <a:ln>
                            <a:noFill/>
                          </a:ln>
                          <a:solidFill>
                            <a:schemeClr val="tx2"/>
                          </a:solidFill>
                          <a:effectLst/>
                          <a:latin typeface="Barlow"/>
                          <a:ea typeface="+mn-ea"/>
                          <a:cs typeface="Arial" panose="020B0604020202020204" pitchFamily="34" charset="0"/>
                        </a:rPr>
                        <a:t>Key measure</a:t>
                      </a:r>
                    </a:p>
                  </a:txBody>
                  <a:tcPr marL="36000" marR="36000" marT="36000" marB="36000" anchor="ctr" horzOverflow="overflow">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a:ln>
                          <a:noFill/>
                        </a:ln>
                        <a:solidFill>
                          <a:schemeClr val="tx1"/>
                        </a:solidFill>
                        <a:effectLst/>
                        <a:latin typeface="Barlow"/>
                        <a:cs typeface="Arial" panose="020B0604020202020204" pitchFamily="34" charset="0"/>
                      </a:endParaRPr>
                    </a:p>
                  </a:txBody>
                  <a:tcPr marL="36000" marR="36000" marT="36000" marB="36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cap="none" normalizeH="0" baseline="0" dirty="0">
                          <a:ln>
                            <a:noFill/>
                          </a:ln>
                          <a:solidFill>
                            <a:schemeClr val="tx1"/>
                          </a:solidFill>
                          <a:effectLst/>
                          <a:latin typeface="Barlow"/>
                          <a:cs typeface="Arial" panose="020B0604020202020204" pitchFamily="34" charset="0"/>
                        </a:rPr>
                        <a:t>Total</a:t>
                      </a:r>
                    </a:p>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en-US" sz="1200" b="0" i="0" u="none" strike="noStrike" cap="none" normalizeH="0" baseline="0" dirty="0">
                          <a:ln>
                            <a:noFill/>
                          </a:ln>
                          <a:solidFill>
                            <a:schemeClr val="tx1"/>
                          </a:solidFill>
                          <a:effectLst/>
                          <a:latin typeface="Barlow"/>
                          <a:cs typeface="Arial" panose="020B0604020202020204" pitchFamily="34" charset="0"/>
                        </a:rPr>
                        <a:t>(n=58-467)</a:t>
                      </a:r>
                    </a:p>
                  </a:txBody>
                  <a:tcPr marL="36000" marR="36000" marT="36000" marB="36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cap="none" normalizeH="0" baseline="0" dirty="0">
                          <a:ln>
                            <a:noFill/>
                          </a:ln>
                          <a:solidFill>
                            <a:schemeClr val="bg1"/>
                          </a:solidFill>
                          <a:effectLst/>
                          <a:latin typeface="Barlow"/>
                          <a:cs typeface="Arial" panose="020B0604020202020204" pitchFamily="34" charset="0"/>
                        </a:rPr>
                        <a:t>NET European</a:t>
                      </a:r>
                    </a:p>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cap="none" normalizeH="0" baseline="0" dirty="0">
                          <a:ln>
                            <a:noFill/>
                          </a:ln>
                          <a:solidFill>
                            <a:schemeClr val="bg1"/>
                          </a:solidFill>
                          <a:effectLst/>
                          <a:latin typeface="Barlow"/>
                          <a:cs typeface="Arial" panose="020B0604020202020204" pitchFamily="34" charset="0"/>
                        </a:rPr>
                        <a:t>(n=32-224)</a:t>
                      </a:r>
                    </a:p>
                  </a:txBody>
                  <a:tcPr marL="36000" marR="36000" marT="36000" marB="36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cap="none" normalizeH="0" baseline="0" dirty="0">
                          <a:ln>
                            <a:noFill/>
                          </a:ln>
                          <a:solidFill>
                            <a:schemeClr val="tx1"/>
                          </a:solidFill>
                          <a:effectLst/>
                          <a:latin typeface="Barlow"/>
                          <a:cs typeface="Arial" panose="020B0604020202020204" pitchFamily="34" charset="0"/>
                        </a:rPr>
                        <a:t>M</a:t>
                      </a: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āori</a:t>
                      </a:r>
                    </a:p>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en-US" sz="1200" b="0" i="0" u="none" strike="noStrike" cap="none" normalizeH="0" baseline="0" dirty="0">
                          <a:ln>
                            <a:noFill/>
                          </a:ln>
                          <a:solidFill>
                            <a:schemeClr val="tx1"/>
                          </a:solidFill>
                          <a:effectLst/>
                          <a:latin typeface="Barlow"/>
                          <a:cs typeface="Arial" panose="020B0604020202020204" pitchFamily="34" charset="0"/>
                        </a:rPr>
                        <a:t>(n=27*-265)</a:t>
                      </a:r>
                    </a:p>
                  </a:txBody>
                  <a:tcPr marL="36000" marR="36000" marT="36000" marB="36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cap="none" normalizeH="0" baseline="0" dirty="0">
                          <a:ln>
                            <a:noFill/>
                          </a:ln>
                          <a:solidFill>
                            <a:schemeClr val="tx1"/>
                          </a:solidFill>
                          <a:effectLst/>
                          <a:latin typeface="Barlow"/>
                          <a:cs typeface="Arial" panose="020B0604020202020204" pitchFamily="34" charset="0"/>
                        </a:rPr>
                        <a:t>NET Pasifika</a:t>
                      </a:r>
                    </a:p>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en-US" sz="1200" b="0" i="0" u="none" strike="noStrike" cap="none" normalizeH="0" baseline="0" dirty="0">
                          <a:ln>
                            <a:noFill/>
                          </a:ln>
                          <a:solidFill>
                            <a:schemeClr val="tx1"/>
                          </a:solidFill>
                          <a:effectLst/>
                          <a:latin typeface="Barlow"/>
                          <a:cs typeface="Arial" panose="020B0604020202020204" pitchFamily="34" charset="0"/>
                        </a:rPr>
                        <a:t>(n=10*-79)</a:t>
                      </a:r>
                    </a:p>
                  </a:txBody>
                  <a:tcPr marL="36000" marR="36000" marT="36000" marB="36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330389">
                <a:tc rowSpan="2">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Satisfaction</a:t>
                      </a:r>
                      <a:br>
                        <a:rPr kumimoji="0" lang="en-US" sz="1200" b="0" i="0" u="none" strike="noStrike" cap="none" normalizeH="0" baseline="0" dirty="0">
                          <a:ln>
                            <a:noFill/>
                          </a:ln>
                          <a:solidFill>
                            <a:srgbClr val="313131"/>
                          </a:solidFill>
                          <a:effectLst/>
                          <a:latin typeface="Barlow"/>
                          <a:cs typeface="Arial" panose="020B0604020202020204" pitchFamily="34" charset="0"/>
                        </a:rPr>
                      </a:br>
                      <a:r>
                        <a:rPr kumimoji="0" lang="en-US" sz="1200" b="0" i="0" u="none" strike="noStrike" cap="none" normalizeH="0" baseline="0" dirty="0">
                          <a:ln>
                            <a:noFill/>
                          </a:ln>
                          <a:solidFill>
                            <a:srgbClr val="313131"/>
                          </a:solidFill>
                          <a:effectLst/>
                          <a:latin typeface="Barlow"/>
                          <a:cs typeface="Arial" panose="020B0604020202020204" pitchFamily="34" charset="0"/>
                        </a:rPr>
                        <a:t>(% more than satisfied)</a:t>
                      </a:r>
                    </a:p>
                  </a:txBody>
                  <a:tcPr marL="36000" marR="36000" marT="36000" marB="36000" anchor="ctr" horzOverflow="overflow">
                    <a:lnL w="12700" cmpd="sng">
                      <a:noFill/>
                    </a:lnL>
                    <a:lnR w="12700" cap="flat" cmpd="sng" algn="ctr">
                      <a:solidFill>
                        <a:schemeClr val="accent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2020</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70%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71%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70%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70%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0389">
                <a:tc vMerge="1">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rgbClr val="313131"/>
                        </a:solidFill>
                        <a:effectLst/>
                        <a:latin typeface="Barlow"/>
                        <a:cs typeface="Arial" panose="020B0604020202020204" pitchFamily="34" charset="0"/>
                      </a:endParaRPr>
                    </a:p>
                  </a:txBody>
                  <a:tcPr marL="36000" marR="36000" marT="36000" marB="36000"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chemeClr val="bg1">
                              <a:lumMod val="50000"/>
                            </a:schemeClr>
                          </a:solidFill>
                          <a:effectLst/>
                          <a:latin typeface="Barlow"/>
                          <a:cs typeface="Arial" panose="020B0604020202020204" pitchFamily="34" charset="0"/>
                        </a:rPr>
                        <a:t>2018</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4578400"/>
                  </a:ext>
                </a:extLst>
              </a:tr>
              <a:tr h="361237">
                <a:tc rowSpan="2">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NPS</a:t>
                      </a:r>
                      <a:br>
                        <a:rPr kumimoji="0" lang="en-US" sz="1200" b="0" i="0" u="none" strike="noStrike" cap="none" normalizeH="0" baseline="0" dirty="0">
                          <a:ln>
                            <a:noFill/>
                          </a:ln>
                          <a:solidFill>
                            <a:srgbClr val="313131"/>
                          </a:solidFill>
                          <a:effectLst/>
                          <a:latin typeface="Barlow"/>
                          <a:cs typeface="Arial" panose="020B0604020202020204" pitchFamily="34" charset="0"/>
                        </a:rPr>
                      </a:br>
                      <a:r>
                        <a:rPr kumimoji="0" lang="en-US" sz="1200" b="0" i="0" u="none" strike="noStrike" cap="none" normalizeH="0" baseline="0" dirty="0">
                          <a:ln>
                            <a:noFill/>
                          </a:ln>
                          <a:solidFill>
                            <a:srgbClr val="313131"/>
                          </a:solidFill>
                          <a:effectLst/>
                          <a:latin typeface="Barlow"/>
                          <a:cs typeface="Arial" panose="020B0604020202020204" pitchFamily="34" charset="0"/>
                        </a:rPr>
                        <a:t>(% promoters less % detractors)</a:t>
                      </a:r>
                    </a:p>
                  </a:txBody>
                  <a:tcPr marL="36000" marR="36000" marT="36000" marB="36000" anchor="ctr" horzOverflow="overflow">
                    <a:lnL w="12700" cmpd="sng">
                      <a:noFill/>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2020</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+55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+56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+52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+55</a:t>
                      </a:r>
                      <a:r>
                        <a:rPr lang="en-NZ" sz="1000" dirty="0">
                          <a:latin typeface="Barlow"/>
                          <a:sym typeface="Wingdings 3"/>
                        </a:rPr>
                        <a:t></a:t>
                      </a:r>
                      <a:endParaRPr kumimoji="0" lang="en-US" sz="1000" b="1" i="0" u="none" strike="noStrike" kern="1200" cap="none" normalizeH="0" baseline="0" dirty="0">
                        <a:ln>
                          <a:noFill/>
                        </a:ln>
                        <a:solidFill>
                          <a:srgbClr val="313131"/>
                        </a:solidFill>
                        <a:effectLst/>
                        <a:latin typeface="Barlow"/>
                        <a:ea typeface="+mn-ea"/>
                        <a:cs typeface="Arial" panose="020B0604020202020204"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0389">
                <a:tc vMerge="1">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rgbClr val="313131"/>
                        </a:solidFill>
                        <a:effectLst/>
                        <a:latin typeface="Barlow"/>
                        <a:cs typeface="Arial" panose="020B0604020202020204" pitchFamily="34" charset="0"/>
                      </a:endParaRPr>
                    </a:p>
                  </a:txBody>
                  <a:tcPr marL="36000" marR="36000" marT="36000" marB="36000"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chemeClr val="bg1">
                              <a:lumMod val="50000"/>
                            </a:schemeClr>
                          </a:solidFill>
                          <a:effectLst/>
                          <a:latin typeface="Barlow"/>
                          <a:cs typeface="Arial" panose="020B0604020202020204" pitchFamily="34" charset="0"/>
                        </a:rPr>
                        <a:t>2018</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+48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+51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+52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+36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0119157"/>
                  </a:ext>
                </a:extLst>
              </a:tr>
              <a:tr h="361237">
                <a:tc rowSpan="2">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Value for money</a:t>
                      </a:r>
                      <a:br>
                        <a:rPr kumimoji="0" lang="en-US" sz="1200" b="0" i="0" u="none" strike="noStrike" cap="none" normalizeH="0" baseline="0" dirty="0">
                          <a:ln>
                            <a:noFill/>
                          </a:ln>
                          <a:solidFill>
                            <a:srgbClr val="313131"/>
                          </a:solidFill>
                          <a:effectLst/>
                          <a:latin typeface="Barlow"/>
                          <a:cs typeface="Arial" panose="020B0604020202020204" pitchFamily="34" charset="0"/>
                        </a:rPr>
                      </a:br>
                      <a:r>
                        <a:rPr kumimoji="0" lang="en-US" sz="1200" b="0" i="0" u="none" strike="noStrike" cap="none" normalizeH="0" baseline="0" dirty="0">
                          <a:ln>
                            <a:noFill/>
                          </a:ln>
                          <a:solidFill>
                            <a:srgbClr val="313131"/>
                          </a:solidFill>
                          <a:effectLst/>
                          <a:latin typeface="Barlow"/>
                          <a:cs typeface="Arial" panose="020B0604020202020204" pitchFamily="34" charset="0"/>
                        </a:rPr>
                        <a:t>(% agree or strongly agree)</a:t>
                      </a:r>
                    </a:p>
                  </a:txBody>
                  <a:tcPr marL="36000" marR="36000" marT="36000" marB="36000" anchor="ctr" horzOverflow="overflow">
                    <a:lnL w="12700" cmpd="sng">
                      <a:noFill/>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2020</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85%</a:t>
                      </a:r>
                      <a:r>
                        <a:rPr lang="en-NZ" sz="1000" dirty="0">
                          <a:latin typeface="Barlow"/>
                          <a:sym typeface="Wingdings 3"/>
                        </a:rPr>
                        <a:t></a:t>
                      </a:r>
                      <a:endParaRPr kumimoji="0" lang="en-US" sz="1000" b="1" i="0" u="none" strike="noStrike" kern="1200" cap="none" normalizeH="0" baseline="0" dirty="0">
                        <a:ln>
                          <a:noFill/>
                        </a:ln>
                        <a:solidFill>
                          <a:srgbClr val="313131"/>
                        </a:solidFill>
                        <a:effectLst/>
                        <a:latin typeface="Barlow"/>
                        <a:ea typeface="+mn-ea"/>
                        <a:cs typeface="Arial" panose="020B0604020202020204"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87%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85%</a:t>
                      </a:r>
                      <a:r>
                        <a:rPr lang="en-NZ" sz="1000" dirty="0">
                          <a:latin typeface="Barlow"/>
                          <a:sym typeface="Wingdings 3"/>
                        </a:rPr>
                        <a:t></a:t>
                      </a:r>
                      <a:endParaRPr kumimoji="0" lang="en-US" sz="1000" b="1" i="0" u="none" strike="noStrike" kern="1200" cap="none" normalizeH="0" baseline="0" dirty="0">
                        <a:ln>
                          <a:noFill/>
                        </a:ln>
                        <a:solidFill>
                          <a:srgbClr val="313131"/>
                        </a:solidFill>
                        <a:effectLst/>
                        <a:latin typeface="Barlow"/>
                        <a:ea typeface="+mn-ea"/>
                        <a:cs typeface="Arial" panose="020B0604020202020204"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81%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1237">
                <a:tc vMerge="1">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rgbClr val="313131"/>
                        </a:solidFill>
                        <a:effectLst/>
                        <a:latin typeface="Barlow"/>
                        <a:cs typeface="Arial" panose="020B0604020202020204" pitchFamily="34" charset="0"/>
                      </a:endParaRPr>
                    </a:p>
                  </a:txBody>
                  <a:tcPr marL="36000" marR="36000" marT="36000" marB="36000"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chemeClr val="bg1">
                              <a:lumMod val="50000"/>
                            </a:schemeClr>
                          </a:solidFill>
                          <a:effectLst/>
                          <a:latin typeface="Barlow"/>
                          <a:cs typeface="Arial" panose="020B0604020202020204" pitchFamily="34" charset="0"/>
                        </a:rPr>
                        <a:t>2018</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79%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84%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76%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70%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7748780"/>
                  </a:ext>
                </a:extLst>
              </a:tr>
              <a:tr h="361237">
                <a:tc rowSpan="2">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Likelihood to rejoin</a:t>
                      </a:r>
                      <a:br>
                        <a:rPr kumimoji="0" lang="en-US" sz="1200" b="0" i="0" u="none" strike="noStrike" cap="none" normalizeH="0" baseline="0" dirty="0">
                          <a:ln>
                            <a:noFill/>
                          </a:ln>
                          <a:solidFill>
                            <a:srgbClr val="313131"/>
                          </a:solidFill>
                          <a:effectLst/>
                          <a:latin typeface="Barlow"/>
                          <a:cs typeface="Arial" panose="020B0604020202020204" pitchFamily="34" charset="0"/>
                        </a:rPr>
                      </a:br>
                      <a:r>
                        <a:rPr kumimoji="0" lang="en-US" sz="1200" b="0" i="0" u="none" strike="noStrike" cap="none" normalizeH="0" baseline="0" dirty="0">
                          <a:ln>
                            <a:noFill/>
                          </a:ln>
                          <a:solidFill>
                            <a:srgbClr val="313131"/>
                          </a:solidFill>
                          <a:effectLst/>
                          <a:latin typeface="Barlow"/>
                          <a:cs typeface="Arial" panose="020B0604020202020204" pitchFamily="34" charset="0"/>
                        </a:rPr>
                        <a:t>(% likely or very likely)</a:t>
                      </a:r>
                    </a:p>
                  </a:txBody>
                  <a:tcPr marL="36000" marR="36000" marT="36000" marB="36000" anchor="ctr" horzOverflow="overflow">
                    <a:lnL w="12700" cmpd="sng">
                      <a:noFill/>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2020</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88%</a:t>
                      </a:r>
                      <a:r>
                        <a:rPr lang="en-NZ" sz="1000" dirty="0">
                          <a:latin typeface="Barlow"/>
                          <a:sym typeface="Wingdings 3"/>
                        </a:rPr>
                        <a:t></a:t>
                      </a:r>
                      <a:endParaRPr kumimoji="0" lang="en-US" sz="1000" b="1" i="0" u="none" strike="noStrike" kern="1200" cap="none" normalizeH="0" baseline="0" dirty="0">
                        <a:ln>
                          <a:noFill/>
                        </a:ln>
                        <a:solidFill>
                          <a:srgbClr val="313131"/>
                        </a:solidFill>
                        <a:effectLst/>
                        <a:latin typeface="Barlow"/>
                        <a:ea typeface="+mn-ea"/>
                        <a:cs typeface="Arial" panose="020B0604020202020204"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94%</a:t>
                      </a:r>
                      <a:r>
                        <a:rPr lang="en-NZ" sz="1000" dirty="0">
                          <a:latin typeface="Barlow"/>
                          <a:sym typeface="Wingdings 3"/>
                        </a:rPr>
                        <a:t></a:t>
                      </a:r>
                      <a:r>
                        <a:rPr lang="en-NZ" sz="1000" dirty="0">
                          <a:solidFill>
                            <a:srgbClr val="218535"/>
                          </a:solidFill>
                          <a:latin typeface="Barlow"/>
                          <a:sym typeface="Wingdings 3"/>
                        </a:rPr>
                        <a:t></a:t>
                      </a:r>
                      <a:endParaRPr kumimoji="0" lang="en-US" sz="1000" b="1" i="0" u="none" strike="noStrike" kern="1200" cap="none" normalizeH="0" baseline="0" dirty="0">
                        <a:ln>
                          <a:noFill/>
                        </a:ln>
                        <a:solidFill>
                          <a:srgbClr val="313131"/>
                        </a:solidFill>
                        <a:effectLst/>
                        <a:latin typeface="Barlow"/>
                        <a:ea typeface="+mn-ea"/>
                        <a:cs typeface="Arial" panose="020B0604020202020204"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86%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92%</a:t>
                      </a:r>
                      <a:r>
                        <a:rPr lang="en-NZ" sz="1000" dirty="0">
                          <a:latin typeface="Barlow"/>
                          <a:sym typeface="Wingdings 3"/>
                        </a:rPr>
                        <a:t></a:t>
                      </a:r>
                      <a:endParaRPr kumimoji="0" lang="en-US" sz="1000" b="1" i="0" u="none" strike="noStrike" kern="1200" cap="none" normalizeH="0" baseline="0" dirty="0">
                        <a:ln>
                          <a:noFill/>
                        </a:ln>
                        <a:solidFill>
                          <a:srgbClr val="313131"/>
                        </a:solidFill>
                        <a:effectLst/>
                        <a:latin typeface="Barlow"/>
                        <a:ea typeface="+mn-ea"/>
                        <a:cs typeface="Arial" panose="020B0604020202020204"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1237">
                <a:tc vMerge="1">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rgbClr val="313131"/>
                        </a:solidFill>
                        <a:effectLst/>
                        <a:latin typeface="Barlow"/>
                        <a:cs typeface="Arial" panose="020B0604020202020204" pitchFamily="34" charset="0"/>
                      </a:endParaRPr>
                    </a:p>
                  </a:txBody>
                  <a:tcPr marL="36000" marR="36000" marT="36000" marB="36000"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chemeClr val="bg1">
                              <a:lumMod val="50000"/>
                            </a:schemeClr>
                          </a:solidFill>
                          <a:effectLst/>
                          <a:latin typeface="Barlow"/>
                          <a:cs typeface="Arial" panose="020B0604020202020204" pitchFamily="34" charset="0"/>
                        </a:rPr>
                        <a:t>2018</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83%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83%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84%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75%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8510830"/>
                  </a:ext>
                </a:extLst>
              </a:tr>
              <a:tr h="361237">
                <a:tc rowSpan="2">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Joining process</a:t>
                      </a:r>
                      <a:br>
                        <a:rPr kumimoji="0" lang="en-US" sz="1200" b="0" i="0" u="none" strike="noStrike" cap="none" normalizeH="0" baseline="0" dirty="0">
                          <a:ln>
                            <a:noFill/>
                          </a:ln>
                          <a:solidFill>
                            <a:srgbClr val="313131"/>
                          </a:solidFill>
                          <a:effectLst/>
                          <a:latin typeface="Barlow"/>
                          <a:cs typeface="Arial" panose="020B0604020202020204" pitchFamily="34" charset="0"/>
                        </a:rPr>
                      </a:br>
                      <a:r>
                        <a:rPr kumimoji="0" lang="en-US" sz="1200" b="0" i="0" u="none" strike="noStrike" cap="none" normalizeH="0" baseline="0" dirty="0">
                          <a:ln>
                            <a:noFill/>
                          </a:ln>
                          <a:solidFill>
                            <a:srgbClr val="313131"/>
                          </a:solidFill>
                          <a:effectLst/>
                          <a:latin typeface="Barlow"/>
                          <a:cs typeface="Arial" panose="020B0604020202020204" pitchFamily="34" charset="0"/>
                        </a:rPr>
                        <a:t>(% more than satisfied)</a:t>
                      </a:r>
                    </a:p>
                  </a:txBody>
                  <a:tcPr marL="36000" marR="36000" marT="36000" marB="36000" anchor="ctr" horzOverflow="overflow">
                    <a:lnL w="12700" cmpd="sng">
                      <a:noFill/>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rgbClr val="313131"/>
                          </a:solidFill>
                          <a:effectLst/>
                          <a:latin typeface="Barlow"/>
                          <a:cs typeface="Arial" panose="020B0604020202020204" pitchFamily="34" charset="0"/>
                        </a:rPr>
                        <a:t>2020</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62%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69%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67%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a:ln>
                            <a:noFill/>
                          </a:ln>
                          <a:solidFill>
                            <a:srgbClr val="313131"/>
                          </a:solidFill>
                          <a:effectLst/>
                          <a:latin typeface="Barlow"/>
                          <a:ea typeface="+mn-ea"/>
                          <a:cs typeface="Arial" panose="020B0604020202020204" pitchFamily="34" charset="0"/>
                        </a:rPr>
                        <a:t>50%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1237">
                <a:tc vMerge="1">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100" b="0" i="0" u="none" strike="noStrike" cap="none" normalizeH="0" baseline="0" dirty="0">
                        <a:ln>
                          <a:noFill/>
                        </a:ln>
                        <a:solidFill>
                          <a:srgbClr val="313131"/>
                        </a:solidFill>
                        <a:effectLst/>
                        <a:latin typeface="Barlow"/>
                        <a:cs typeface="Arial" panose="020B0604020202020204" pitchFamily="34" charset="0"/>
                      </a:endParaRPr>
                    </a:p>
                  </a:txBody>
                  <a:tcPr marL="36000" marR="36000" marT="36000" marB="36000"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cap="none" normalizeH="0" baseline="0" dirty="0">
                          <a:ln>
                            <a:noFill/>
                          </a:ln>
                          <a:solidFill>
                            <a:schemeClr val="bg1">
                              <a:lumMod val="50000"/>
                            </a:schemeClr>
                          </a:solidFill>
                          <a:effectLst/>
                          <a:latin typeface="Barlow"/>
                          <a:cs typeface="Arial" panose="020B0604020202020204" pitchFamily="34" charset="0"/>
                        </a:rPr>
                        <a:t>2018</a:t>
                      </a:r>
                    </a:p>
                  </a:txBody>
                  <a:tcPr marL="36000" marR="36000" marT="36000" marB="360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68%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a:ln>
                            <a:noFill/>
                          </a:ln>
                          <a:solidFill>
                            <a:schemeClr val="bg1">
                              <a:lumMod val="50000"/>
                            </a:schemeClr>
                          </a:solidFill>
                          <a:effectLst/>
                          <a:latin typeface="Barlow"/>
                          <a:ea typeface="+mn-ea"/>
                          <a:cs typeface="Arial" panose="020B0604020202020204" pitchFamily="34" charset="0"/>
                        </a:rPr>
                        <a:t>55%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803369"/>
                  </a:ext>
                </a:extLst>
              </a:tr>
            </a:tbl>
          </a:graphicData>
        </a:graphic>
      </p:graphicFrame>
      <p:sp>
        <p:nvSpPr>
          <p:cNvPr id="8" name="Title 1"/>
          <p:cNvSpPr txBox="1">
            <a:spLocks/>
          </p:cNvSpPr>
          <p:nvPr/>
        </p:nvSpPr>
        <p:spPr>
          <a:xfrm>
            <a:off x="414216" y="121930"/>
            <a:ext cx="10738197"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chemeClr val="accent6"/>
                </a:solidFill>
                <a:latin typeface="Barlow"/>
                <a:ea typeface="Barlow Black" charset="0"/>
                <a:cs typeface="Arial" panose="020B0604020202020204" pitchFamily="34" charset="0"/>
              </a:rPr>
              <a:t>Performance across ethnicity</a:t>
            </a:r>
          </a:p>
        </p:txBody>
      </p:sp>
      <p:sp>
        <p:nvSpPr>
          <p:cNvPr id="9" name="Footer Placeholder 5"/>
          <p:cNvSpPr txBox="1">
            <a:spLocks/>
          </p:cNvSpPr>
          <p:nvPr/>
        </p:nvSpPr>
        <p:spPr>
          <a:xfrm>
            <a:off x="414216" y="6433458"/>
            <a:ext cx="9020257" cy="333102"/>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solidFill>
                  <a:srgbClr val="000000"/>
                </a:solidFill>
                <a:latin typeface="Barlow"/>
              </a:rPr>
              <a:t>Base: Q6/Q7/Q11 </a:t>
            </a:r>
            <a:r>
              <a:rPr lang="en-IN" sz="800" dirty="0">
                <a:solidFill>
                  <a:srgbClr val="000000"/>
                </a:solidFill>
                <a:latin typeface="Barlow"/>
              </a:rPr>
              <a:t>All Respondents (Excluding Don't know/ Can't say), Q9 Members (Excluding Don’t know/Can’t say), Q20 New Members (Excluding Don't know/ Can't say)</a:t>
            </a:r>
          </a:p>
          <a:p>
            <a:r>
              <a:rPr lang="en-US" sz="800" dirty="0">
                <a:solidFill>
                  <a:srgbClr val="000000"/>
                </a:solidFill>
                <a:latin typeface="Barlow"/>
              </a:rPr>
              <a:t>*Small sample size; ** Very small sample size</a:t>
            </a:r>
          </a:p>
          <a:p>
            <a:r>
              <a:rPr lang="en-US" sz="800" dirty="0">
                <a:solidFill>
                  <a:srgbClr val="000000"/>
                </a:solidFill>
                <a:latin typeface="Barlow"/>
              </a:rPr>
              <a:t>^Note: previously average of four attributes</a:t>
            </a:r>
          </a:p>
        </p:txBody>
      </p:sp>
      <p:sp>
        <p:nvSpPr>
          <p:cNvPr id="12" name="TextBox 11"/>
          <p:cNvSpPr txBox="1"/>
          <p:nvPr/>
        </p:nvSpPr>
        <p:spPr>
          <a:xfrm>
            <a:off x="8739455" y="6307175"/>
            <a:ext cx="2794462" cy="338554"/>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ym typeface="Wingdings 3"/>
              </a:rPr>
              <a:t> Significantly higher/lower than </a:t>
            </a:r>
            <a:r>
              <a:rPr lang="en-NZ" sz="800" dirty="0"/>
              <a:t>Waka Ama</a:t>
            </a:r>
            <a:r>
              <a:rPr lang="en-NZ" sz="800" dirty="0">
                <a:sym typeface="Wingdings 3"/>
              </a:rPr>
              <a:t> 2018 result</a:t>
            </a:r>
          </a:p>
          <a:p>
            <a:r>
              <a:rPr lang="en-NZ" sz="800" dirty="0">
                <a:solidFill>
                  <a:srgbClr val="218535"/>
                </a:solidFill>
                <a:sym typeface="Wingdings 3"/>
              </a:rPr>
              <a:t></a:t>
            </a:r>
            <a:r>
              <a:rPr lang="en-NZ" sz="800" dirty="0">
                <a:solidFill>
                  <a:srgbClr val="DC0015"/>
                </a:solidFill>
                <a:sym typeface="Wingdings 3"/>
              </a:rPr>
              <a:t></a:t>
            </a:r>
            <a:r>
              <a:rPr lang="en-NZ" sz="800" dirty="0">
                <a:sym typeface="Wingdings 3"/>
              </a:rPr>
              <a:t> Significantly higher/lower than Total Waka Ama 2020</a:t>
            </a:r>
          </a:p>
        </p:txBody>
      </p:sp>
    </p:spTree>
    <p:extLst>
      <p:ext uri="{BB962C8B-B14F-4D97-AF65-F5344CB8AC3E}">
        <p14:creationId xmlns:p14="http://schemas.microsoft.com/office/powerpoint/2010/main" val="1188089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3232" y="85911"/>
            <a:ext cx="10601092"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800" b="1" dirty="0">
                <a:solidFill>
                  <a:srgbClr val="9C132A"/>
                </a:solidFill>
                <a:latin typeface="Barlow"/>
                <a:ea typeface="Barlow Black" charset="0"/>
                <a:cs typeface="Arial" panose="020B0604020202020204" pitchFamily="34" charset="0"/>
              </a:rPr>
              <a:t>Differences by Ethnicity</a:t>
            </a:r>
            <a:endParaRPr kumimoji="0" lang="en-GB"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endParaRPr>
          </a:p>
        </p:txBody>
      </p:sp>
      <p:sp>
        <p:nvSpPr>
          <p:cNvPr id="2" name="Rectangle 1"/>
          <p:cNvSpPr/>
          <p:nvPr/>
        </p:nvSpPr>
        <p:spPr>
          <a:xfrm>
            <a:off x="413232" y="839817"/>
            <a:ext cx="1120687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lumMod val="65000"/>
                    <a:lumOff val="35000"/>
                  </a:schemeClr>
                </a:solidFill>
                <a:effectLst/>
                <a:uLnTx/>
                <a:uFillTx/>
                <a:latin typeface="Barlow"/>
                <a:ea typeface="Barlow Medium" charset="0"/>
                <a:cs typeface="Arial" panose="020B0604020202020204" pitchFamily="34" charset="0"/>
              </a:rPr>
              <a:t>Compared with the total Waka Ama</a:t>
            </a:r>
            <a:r>
              <a:rPr kumimoji="0" lang="en-GB" sz="1400" b="0" i="0" u="none" strike="noStrike" kern="1200" cap="none" spc="0" normalizeH="0" noProof="0" dirty="0">
                <a:ln>
                  <a:noFill/>
                </a:ln>
                <a:solidFill>
                  <a:schemeClr val="tx1">
                    <a:lumMod val="65000"/>
                    <a:lumOff val="35000"/>
                  </a:schemeClr>
                </a:solidFill>
                <a:effectLst/>
                <a:uLnTx/>
                <a:uFillTx/>
                <a:latin typeface="Barlow"/>
                <a:ea typeface="Barlow Medium" charset="0"/>
                <a:cs typeface="Arial" panose="020B0604020202020204" pitchFamily="34" charset="0"/>
              </a:rPr>
              <a:t> result, respondents of the following ethnicities are significantly more likely to:</a:t>
            </a:r>
            <a:endParaRPr kumimoji="0" lang="en-GB" sz="1400" b="0" i="0" u="none" strike="noStrike" kern="1200" cap="none" spc="0" normalizeH="0" baseline="0" noProof="0" dirty="0">
              <a:ln>
                <a:noFill/>
              </a:ln>
              <a:solidFill>
                <a:schemeClr val="tx1">
                  <a:lumMod val="65000"/>
                  <a:lumOff val="35000"/>
                </a:schemeClr>
              </a:solidFill>
              <a:effectLst/>
              <a:uLnTx/>
              <a:uFillTx/>
              <a:latin typeface="Barlow"/>
              <a:ea typeface="Barlow Medium" charset="0"/>
              <a:cs typeface="Arial" panose="020B0604020202020204" pitchFamily="34" charset="0"/>
            </a:endParaRPr>
          </a:p>
        </p:txBody>
      </p:sp>
      <p:sp>
        <p:nvSpPr>
          <p:cNvPr id="31" name="Rectangle 30"/>
          <p:cNvSpPr/>
          <p:nvPr/>
        </p:nvSpPr>
        <p:spPr>
          <a:xfrm>
            <a:off x="1813808" y="3521631"/>
            <a:ext cx="2670791" cy="2232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798513" rtl="0" eaLnBrk="0" fontAlgn="auto" latinLnBrk="0" hangingPunct="0">
              <a:lnSpc>
                <a:spcPct val="100000"/>
              </a:lnSpc>
              <a:spcBef>
                <a:spcPts val="0"/>
              </a:spcBef>
              <a:spcAft>
                <a:spcPts val="200"/>
              </a:spcAft>
              <a:buClrTx/>
              <a:buSzTx/>
              <a:buFont typeface="Arial" panose="020B0604020202020204" pitchFamily="34" charset="0"/>
              <a:buChar char="•"/>
              <a:tabLst/>
              <a:defRPr/>
            </a:pPr>
            <a:r>
              <a:rPr kumimoji="0" lang="en-NZ" sz="12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Belong</a:t>
            </a:r>
            <a:r>
              <a:rPr kumimoji="0" lang="en-NZ" sz="1200" b="0" i="0" u="none" strike="noStrike" kern="0" cap="none" spc="0" normalizeH="0" noProof="0" dirty="0">
                <a:ln>
                  <a:noFill/>
                </a:ln>
                <a:solidFill>
                  <a:srgbClr val="000000"/>
                </a:solidFill>
                <a:effectLst/>
                <a:uLnTx/>
                <a:uFillTx/>
                <a:latin typeface="Barlow"/>
                <a:ea typeface="Barlow" charset="0"/>
                <a:cs typeface="Arial" panose="020B0604020202020204" pitchFamily="34" charset="0"/>
              </a:rPr>
              <a:t> </a:t>
            </a:r>
            <a:r>
              <a:rPr kumimoji="0" lang="en-NZ" sz="1200" b="1" i="0" u="none" strike="noStrike" kern="0" cap="none" spc="0" normalizeH="0" noProof="0" dirty="0">
                <a:ln>
                  <a:noFill/>
                </a:ln>
                <a:solidFill>
                  <a:srgbClr val="000000"/>
                </a:solidFill>
                <a:effectLst/>
                <a:uLnTx/>
                <a:uFillTx/>
                <a:latin typeface="Barlow"/>
                <a:ea typeface="Barlow" charset="0"/>
                <a:cs typeface="Arial" panose="020B0604020202020204" pitchFamily="34" charset="0"/>
              </a:rPr>
              <a:t>to have fun </a:t>
            </a:r>
            <a:r>
              <a:rPr kumimoji="0" lang="en-NZ" sz="1200" i="0" u="none" strike="noStrike" kern="0" cap="none" spc="0" normalizeH="0" noProof="0" dirty="0">
                <a:ln>
                  <a:noFill/>
                </a:ln>
                <a:solidFill>
                  <a:srgbClr val="000000"/>
                </a:solidFill>
                <a:effectLst/>
                <a:uLnTx/>
                <a:uFillTx/>
                <a:latin typeface="Barlow"/>
                <a:ea typeface="Barlow" charset="0"/>
                <a:cs typeface="Arial" panose="020B0604020202020204" pitchFamily="34" charset="0"/>
              </a:rPr>
              <a:t>(13% vs. 9%)</a:t>
            </a:r>
          </a:p>
          <a:p>
            <a:pPr marL="171450" marR="0" lvl="0" indent="-171450" algn="l" defTabSz="798513" rtl="0" eaLnBrk="0" fontAlgn="auto" latinLnBrk="0" hangingPunct="0">
              <a:lnSpc>
                <a:spcPct val="100000"/>
              </a:lnSpc>
              <a:spcBef>
                <a:spcPts val="0"/>
              </a:spcBef>
              <a:spcAft>
                <a:spcPts val="200"/>
              </a:spcAft>
              <a:buClrTx/>
              <a:buSzTx/>
              <a:buFont typeface="Arial" panose="020B0604020202020204" pitchFamily="34" charset="0"/>
              <a:buChar char="•"/>
              <a:tabLst/>
              <a:defRPr/>
            </a:pPr>
            <a:r>
              <a:rPr lang="en-NZ" sz="1200" b="0" kern="0" baseline="0" dirty="0">
                <a:solidFill>
                  <a:srgbClr val="000000"/>
                </a:solidFill>
                <a:latin typeface="Barlow"/>
                <a:ea typeface="Barlow" charset="0"/>
                <a:cs typeface="Arial" panose="020B0604020202020204" pitchFamily="34" charset="0"/>
              </a:rPr>
              <a:t>Paddle or train </a:t>
            </a:r>
            <a:r>
              <a:rPr lang="en-NZ" sz="1200" b="1" kern="0" baseline="0" dirty="0">
                <a:solidFill>
                  <a:srgbClr val="000000"/>
                </a:solidFill>
                <a:latin typeface="Barlow"/>
                <a:ea typeface="Barlow" charset="0"/>
                <a:cs typeface="Arial" panose="020B0604020202020204" pitchFamily="34" charset="0"/>
              </a:rPr>
              <a:t>once a week or less </a:t>
            </a:r>
            <a:r>
              <a:rPr lang="en-NZ" sz="1200" kern="0" dirty="0">
                <a:solidFill>
                  <a:srgbClr val="000000"/>
                </a:solidFill>
                <a:latin typeface="Barlow"/>
                <a:ea typeface="Barlow" charset="0"/>
                <a:cs typeface="Arial" panose="020B0604020202020204" pitchFamily="34" charset="0"/>
              </a:rPr>
              <a:t>(12% vs. 8%) or </a:t>
            </a:r>
            <a:r>
              <a:rPr lang="en-NZ" sz="1200" b="1" kern="0" dirty="0">
                <a:solidFill>
                  <a:srgbClr val="000000"/>
                </a:solidFill>
                <a:latin typeface="Barlow"/>
                <a:ea typeface="Barlow" charset="0"/>
                <a:cs typeface="Arial" panose="020B0604020202020204" pitchFamily="34" charset="0"/>
              </a:rPr>
              <a:t>two or three times a week </a:t>
            </a:r>
            <a:r>
              <a:rPr lang="en-NZ" sz="1200" kern="0" dirty="0">
                <a:solidFill>
                  <a:srgbClr val="000000"/>
                </a:solidFill>
                <a:latin typeface="Barlow"/>
                <a:ea typeface="Barlow" charset="0"/>
                <a:cs typeface="Arial" panose="020B0604020202020204" pitchFamily="34" charset="0"/>
              </a:rPr>
              <a:t>(49% vs. 41%).</a:t>
            </a:r>
            <a:endParaRPr kumimoji="0" lang="en-GB" sz="12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endParaRPr>
          </a:p>
        </p:txBody>
      </p:sp>
      <p:grpSp>
        <p:nvGrpSpPr>
          <p:cNvPr id="12" name="Group 11"/>
          <p:cNvGrpSpPr/>
          <p:nvPr/>
        </p:nvGrpSpPr>
        <p:grpSpPr>
          <a:xfrm>
            <a:off x="2124660" y="1434157"/>
            <a:ext cx="1894904" cy="1892785"/>
            <a:chOff x="393887" y="2264549"/>
            <a:chExt cx="1894904" cy="2268334"/>
          </a:xfrm>
        </p:grpSpPr>
        <p:sp>
          <p:nvSpPr>
            <p:cNvPr id="3" name="Rectangle 2"/>
            <p:cNvSpPr/>
            <p:nvPr/>
          </p:nvSpPr>
          <p:spPr>
            <a:xfrm>
              <a:off x="529610" y="3075558"/>
              <a:ext cx="1622018" cy="1457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529610" y="2264549"/>
              <a:ext cx="1622018" cy="16220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 name="TextBox 33"/>
            <p:cNvSpPr txBox="1"/>
            <p:nvPr/>
          </p:nvSpPr>
          <p:spPr>
            <a:xfrm>
              <a:off x="393887" y="2458304"/>
              <a:ext cx="1894904" cy="7745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Barlow"/>
                  <a:ea typeface="Barlow" charset="0"/>
                  <a:cs typeface="Arial" panose="020B0604020202020204" pitchFamily="34" charset="0"/>
                </a:rPr>
                <a:t>European/ Pākehā</a:t>
              </a:r>
              <a:endParaRPr kumimoji="0" lang="en-US" b="1" i="0" u="none" strike="noStrike" kern="1200" cap="none" spc="0" normalizeH="0" baseline="0" noProof="0" dirty="0">
                <a:ln>
                  <a:noFill/>
                </a:ln>
                <a:solidFill>
                  <a:srgbClr val="000000"/>
                </a:solidFill>
                <a:effectLst/>
                <a:uLnTx/>
                <a:uFillTx/>
                <a:latin typeface="Barlow"/>
                <a:ea typeface="Barlow" charset="0"/>
                <a:cs typeface="Arial" panose="020B0604020202020204" pitchFamily="34" charset="0"/>
              </a:endParaRPr>
            </a:p>
          </p:txBody>
        </p:sp>
      </p:grpSp>
      <p:sp>
        <p:nvSpPr>
          <p:cNvPr id="62" name="Rectangle 61"/>
          <p:cNvSpPr/>
          <p:nvPr/>
        </p:nvSpPr>
        <p:spPr>
          <a:xfrm>
            <a:off x="4617259" y="3521631"/>
            <a:ext cx="2670791" cy="2232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798513" rtl="0" eaLnBrk="0" fontAlgn="auto" latinLnBrk="0" hangingPunct="0">
              <a:lnSpc>
                <a:spcPct val="100000"/>
              </a:lnSpc>
              <a:spcBef>
                <a:spcPts val="0"/>
              </a:spcBef>
              <a:spcAft>
                <a:spcPts val="200"/>
              </a:spcAft>
              <a:buClrTx/>
              <a:buSzTx/>
              <a:buFont typeface="Arial" panose="020B0604020202020204" pitchFamily="34" charset="0"/>
              <a:buChar char="•"/>
              <a:tabLst/>
              <a:defRPr/>
            </a:pPr>
            <a:r>
              <a:rPr kumimoji="0" lang="en-NZ" sz="12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Belong</a:t>
            </a:r>
            <a:r>
              <a:rPr kumimoji="0" lang="en-NZ" sz="1200" b="0" i="0" u="none" strike="noStrike" kern="0" cap="none" spc="0" normalizeH="0" noProof="0" dirty="0">
                <a:ln>
                  <a:noFill/>
                </a:ln>
                <a:solidFill>
                  <a:srgbClr val="000000"/>
                </a:solidFill>
                <a:effectLst/>
                <a:uLnTx/>
                <a:uFillTx/>
                <a:latin typeface="Barlow"/>
                <a:ea typeface="Barlow" charset="0"/>
                <a:cs typeface="Arial" panose="020B0604020202020204" pitchFamily="34" charset="0"/>
              </a:rPr>
              <a:t> </a:t>
            </a:r>
            <a:r>
              <a:rPr kumimoji="0" lang="en-NZ" sz="1200" b="1" i="0" u="none" strike="noStrike" kern="0" cap="none" spc="0" normalizeH="0" noProof="0" dirty="0">
                <a:ln>
                  <a:noFill/>
                </a:ln>
                <a:solidFill>
                  <a:srgbClr val="000000"/>
                </a:solidFill>
                <a:effectLst/>
                <a:uLnTx/>
                <a:uFillTx/>
                <a:latin typeface="Barlow"/>
                <a:ea typeface="Barlow" charset="0"/>
                <a:cs typeface="Arial" panose="020B0604020202020204" pitchFamily="34" charset="0"/>
              </a:rPr>
              <a:t>to connect with my culture </a:t>
            </a:r>
            <a:r>
              <a:rPr kumimoji="0" lang="en-NZ" sz="1200" i="0" u="none" strike="noStrike" kern="0" cap="none" spc="0" normalizeH="0" noProof="0" dirty="0">
                <a:ln>
                  <a:noFill/>
                </a:ln>
                <a:solidFill>
                  <a:srgbClr val="000000"/>
                </a:solidFill>
                <a:effectLst/>
                <a:uLnTx/>
                <a:uFillTx/>
                <a:latin typeface="Barlow"/>
                <a:ea typeface="Barlow" charset="0"/>
                <a:cs typeface="Arial" panose="020B0604020202020204" pitchFamily="34" charset="0"/>
              </a:rPr>
              <a:t>(12% vs. 8%)</a:t>
            </a:r>
          </a:p>
          <a:p>
            <a:pPr marL="171450" marR="0" lvl="0" indent="-171450" algn="l" defTabSz="798513" rtl="0" eaLnBrk="0" fontAlgn="auto" latinLnBrk="0" hangingPunct="0">
              <a:lnSpc>
                <a:spcPct val="100000"/>
              </a:lnSpc>
              <a:spcBef>
                <a:spcPts val="0"/>
              </a:spcBef>
              <a:spcAft>
                <a:spcPts val="200"/>
              </a:spcAft>
              <a:buClrTx/>
              <a:buSzTx/>
              <a:buFont typeface="Arial" panose="020B0604020202020204" pitchFamily="34" charset="0"/>
              <a:buChar char="•"/>
              <a:tabLst/>
              <a:defRPr/>
            </a:pPr>
            <a:r>
              <a:rPr lang="en-NZ" sz="1200" b="0" kern="0" baseline="0" dirty="0">
                <a:solidFill>
                  <a:srgbClr val="000000"/>
                </a:solidFill>
                <a:latin typeface="Barlow"/>
                <a:ea typeface="Barlow" charset="0"/>
                <a:cs typeface="Arial" panose="020B0604020202020204" pitchFamily="34" charset="0"/>
              </a:rPr>
              <a:t>Paddle or train </a:t>
            </a:r>
            <a:r>
              <a:rPr lang="en-NZ" sz="1200" b="1" kern="0" dirty="0">
                <a:solidFill>
                  <a:srgbClr val="000000"/>
                </a:solidFill>
                <a:latin typeface="Barlow"/>
                <a:ea typeface="Barlow" charset="0"/>
                <a:cs typeface="Arial" panose="020B0604020202020204" pitchFamily="34" charset="0"/>
              </a:rPr>
              <a:t>four or more times a week </a:t>
            </a:r>
            <a:r>
              <a:rPr lang="en-NZ" sz="1200" kern="0" dirty="0">
                <a:solidFill>
                  <a:srgbClr val="000000"/>
                </a:solidFill>
                <a:latin typeface="Barlow"/>
                <a:ea typeface="Barlow" charset="0"/>
                <a:cs typeface="Arial" panose="020B0604020202020204" pitchFamily="34" charset="0"/>
              </a:rPr>
              <a:t>(56% vs. 48%)</a:t>
            </a:r>
          </a:p>
          <a:p>
            <a:pPr marL="171450" marR="0" lvl="0" indent="-171450" algn="l" defTabSz="798513" rtl="0" eaLnBrk="0" fontAlgn="auto" latinLnBrk="0" hangingPunct="0">
              <a:lnSpc>
                <a:spcPct val="100000"/>
              </a:lnSpc>
              <a:spcBef>
                <a:spcPts val="0"/>
              </a:spcBef>
              <a:spcAft>
                <a:spcPts val="200"/>
              </a:spcAft>
              <a:buClrTx/>
              <a:buSzTx/>
              <a:buFont typeface="Arial" panose="020B0604020202020204" pitchFamily="34" charset="0"/>
              <a:buChar char="•"/>
              <a:tabLst/>
              <a:defRPr/>
            </a:pPr>
            <a:r>
              <a:rPr kumimoji="0" lang="en-NZ" sz="12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Be more than satisfied</a:t>
            </a:r>
            <a:r>
              <a:rPr kumimoji="0" lang="en-NZ" sz="1200" b="0" i="0" u="none" strike="noStrike" kern="0" cap="none" spc="0" normalizeH="0" noProof="0" dirty="0">
                <a:ln>
                  <a:noFill/>
                </a:ln>
                <a:solidFill>
                  <a:srgbClr val="000000"/>
                </a:solidFill>
                <a:effectLst/>
                <a:uLnTx/>
                <a:uFillTx/>
                <a:latin typeface="Barlow"/>
                <a:ea typeface="Barlow" charset="0"/>
                <a:cs typeface="Arial" panose="020B0604020202020204" pitchFamily="34" charset="0"/>
              </a:rPr>
              <a:t> with </a:t>
            </a:r>
            <a:r>
              <a:rPr kumimoji="0" lang="en-NZ" sz="1200" b="1" i="0" u="none" strike="noStrike" kern="0" cap="none" spc="0" normalizeH="0" noProof="0" dirty="0">
                <a:ln>
                  <a:noFill/>
                </a:ln>
                <a:solidFill>
                  <a:srgbClr val="000000"/>
                </a:solidFill>
                <a:effectLst/>
                <a:uLnTx/>
                <a:uFillTx/>
                <a:latin typeface="Barlow"/>
                <a:ea typeface="Barlow" charset="0"/>
                <a:cs typeface="Arial" panose="020B0604020202020204" pitchFamily="34" charset="0"/>
              </a:rPr>
              <a:t>the quality of the coaches or instructors </a:t>
            </a:r>
            <a:r>
              <a:rPr kumimoji="0" lang="en-NZ" sz="1200" i="0" u="none" strike="noStrike" kern="0" cap="none" spc="0" normalizeH="0" noProof="0" dirty="0">
                <a:ln>
                  <a:noFill/>
                </a:ln>
                <a:solidFill>
                  <a:srgbClr val="000000"/>
                </a:solidFill>
                <a:effectLst/>
                <a:uLnTx/>
                <a:uFillTx/>
                <a:latin typeface="Barlow"/>
                <a:ea typeface="Barlow" charset="0"/>
                <a:cs typeface="Arial" panose="020B0604020202020204" pitchFamily="34" charset="0"/>
              </a:rPr>
              <a:t>(72% vs. 68%)</a:t>
            </a:r>
          </a:p>
          <a:p>
            <a:pPr marL="171450" marR="0" lvl="0" indent="-171450" algn="l" defTabSz="798513" rtl="0" eaLnBrk="0" fontAlgn="auto" latinLnBrk="0" hangingPunct="0">
              <a:lnSpc>
                <a:spcPct val="100000"/>
              </a:lnSpc>
              <a:spcBef>
                <a:spcPts val="0"/>
              </a:spcBef>
              <a:spcAft>
                <a:spcPts val="200"/>
              </a:spcAft>
              <a:buClrTx/>
              <a:buSzTx/>
              <a:buFont typeface="Arial" panose="020B0604020202020204" pitchFamily="34" charset="0"/>
              <a:buChar char="•"/>
              <a:tabLst/>
              <a:defRPr/>
            </a:pPr>
            <a:r>
              <a:rPr lang="en-NZ" sz="1200" b="0" kern="0" baseline="0" dirty="0">
                <a:solidFill>
                  <a:srgbClr val="000000"/>
                </a:solidFill>
                <a:latin typeface="Barlow"/>
                <a:ea typeface="Barlow" charset="0"/>
                <a:cs typeface="Arial" panose="020B0604020202020204" pitchFamily="34" charset="0"/>
              </a:rPr>
              <a:t>If</a:t>
            </a:r>
            <a:r>
              <a:rPr lang="en-NZ" sz="1200" b="0" kern="0" dirty="0">
                <a:solidFill>
                  <a:srgbClr val="000000"/>
                </a:solidFill>
                <a:latin typeface="Barlow"/>
                <a:ea typeface="Barlow" charset="0"/>
                <a:cs typeface="Arial" panose="020B0604020202020204" pitchFamily="34" charset="0"/>
              </a:rPr>
              <a:t> fees were to increase, for investment to be reflected in </a:t>
            </a:r>
            <a:r>
              <a:rPr lang="en-NZ" sz="1200" b="1" kern="0" dirty="0">
                <a:solidFill>
                  <a:srgbClr val="000000"/>
                </a:solidFill>
                <a:latin typeface="Barlow"/>
                <a:ea typeface="Barlow" charset="0"/>
                <a:cs typeface="Arial" panose="020B0604020202020204" pitchFamily="34" charset="0"/>
              </a:rPr>
              <a:t>facilities </a:t>
            </a:r>
            <a:r>
              <a:rPr lang="en-NZ" sz="1200" kern="0" dirty="0">
                <a:solidFill>
                  <a:srgbClr val="000000"/>
                </a:solidFill>
                <a:latin typeface="Barlow"/>
                <a:ea typeface="Barlow" charset="0"/>
                <a:cs typeface="Arial" panose="020B0604020202020204" pitchFamily="34" charset="0"/>
              </a:rPr>
              <a:t>(31% vs. 26%).</a:t>
            </a:r>
            <a:endParaRPr kumimoji="0" lang="en-GB" sz="12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endParaRPr>
          </a:p>
        </p:txBody>
      </p:sp>
      <p:sp>
        <p:nvSpPr>
          <p:cNvPr id="63" name="Rectangle 62"/>
          <p:cNvSpPr/>
          <p:nvPr/>
        </p:nvSpPr>
        <p:spPr>
          <a:xfrm>
            <a:off x="7420710" y="3521631"/>
            <a:ext cx="2670791" cy="2232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798513" rtl="0" eaLnBrk="0" fontAlgn="auto" latinLnBrk="0" hangingPunct="0">
              <a:lnSpc>
                <a:spcPct val="100000"/>
              </a:lnSpc>
              <a:spcBef>
                <a:spcPts val="0"/>
              </a:spcBef>
              <a:spcAft>
                <a:spcPts val="200"/>
              </a:spcAft>
              <a:buClrTx/>
              <a:buSzTx/>
              <a:buFont typeface="Arial" panose="020B0604020202020204" pitchFamily="34" charset="0"/>
              <a:buChar char="•"/>
              <a:tabLst/>
              <a:defRPr/>
            </a:pPr>
            <a:r>
              <a:rPr kumimoji="0" lang="en-NZ" sz="12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Paddle or train </a:t>
            </a:r>
            <a:r>
              <a:rPr kumimoji="0" lang="en-NZ" sz="1200" b="1"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rPr>
              <a:t>four</a:t>
            </a:r>
            <a:r>
              <a:rPr kumimoji="0" lang="en-NZ" sz="1200" b="1" i="0" u="none" strike="noStrike" kern="0" cap="none" spc="0" normalizeH="0" noProof="0" dirty="0">
                <a:ln>
                  <a:noFill/>
                </a:ln>
                <a:solidFill>
                  <a:srgbClr val="000000"/>
                </a:solidFill>
                <a:effectLst/>
                <a:uLnTx/>
                <a:uFillTx/>
                <a:latin typeface="Barlow"/>
                <a:ea typeface="Barlow" charset="0"/>
                <a:cs typeface="Arial" panose="020B0604020202020204" pitchFamily="34" charset="0"/>
              </a:rPr>
              <a:t> or more times a week</a:t>
            </a:r>
            <a:r>
              <a:rPr kumimoji="0" lang="en-NZ" sz="1200" b="0" i="0" u="none" strike="noStrike" kern="0" cap="none" spc="0" normalizeH="0" noProof="0" dirty="0">
                <a:ln>
                  <a:noFill/>
                </a:ln>
                <a:solidFill>
                  <a:srgbClr val="000000"/>
                </a:solidFill>
                <a:effectLst/>
                <a:uLnTx/>
                <a:uFillTx/>
                <a:latin typeface="Barlow"/>
                <a:ea typeface="Barlow" charset="0"/>
                <a:cs typeface="Arial" panose="020B0604020202020204" pitchFamily="34" charset="0"/>
              </a:rPr>
              <a:t> (65% vs. 48%).</a:t>
            </a:r>
            <a:endParaRPr kumimoji="0" lang="en-GB" sz="1200" b="0" i="0" u="none" strike="noStrike" kern="0" cap="none" spc="0" normalizeH="0" baseline="0" noProof="0" dirty="0">
              <a:ln>
                <a:noFill/>
              </a:ln>
              <a:solidFill>
                <a:srgbClr val="000000"/>
              </a:solidFill>
              <a:effectLst/>
              <a:uLnTx/>
              <a:uFillTx/>
              <a:latin typeface="Barlow"/>
              <a:ea typeface="Barlow" charset="0"/>
              <a:cs typeface="Arial" panose="020B0604020202020204" pitchFamily="34" charset="0"/>
            </a:endParaRPr>
          </a:p>
        </p:txBody>
      </p:sp>
      <p:grpSp>
        <p:nvGrpSpPr>
          <p:cNvPr id="67" name="Group 66"/>
          <p:cNvGrpSpPr/>
          <p:nvPr/>
        </p:nvGrpSpPr>
        <p:grpSpPr>
          <a:xfrm>
            <a:off x="4855775" y="1434157"/>
            <a:ext cx="1894904" cy="1892785"/>
            <a:chOff x="393887" y="2264549"/>
            <a:chExt cx="1894904" cy="2268334"/>
          </a:xfrm>
        </p:grpSpPr>
        <p:sp>
          <p:nvSpPr>
            <p:cNvPr id="68" name="Rectangle 67"/>
            <p:cNvSpPr/>
            <p:nvPr/>
          </p:nvSpPr>
          <p:spPr>
            <a:xfrm>
              <a:off x="529610" y="3075558"/>
              <a:ext cx="1622018" cy="1457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9" name="Oval 68"/>
            <p:cNvSpPr/>
            <p:nvPr/>
          </p:nvSpPr>
          <p:spPr>
            <a:xfrm>
              <a:off x="529610" y="2264549"/>
              <a:ext cx="1622018" cy="16220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0" name="TextBox 69"/>
            <p:cNvSpPr txBox="1"/>
            <p:nvPr/>
          </p:nvSpPr>
          <p:spPr>
            <a:xfrm>
              <a:off x="393887" y="2651158"/>
              <a:ext cx="1894904" cy="4426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Barlow"/>
                  <a:ea typeface="Barlow" charset="0"/>
                  <a:cs typeface="Arial" panose="020B0604020202020204" pitchFamily="34" charset="0"/>
                </a:rPr>
                <a:t>Māori</a:t>
              </a:r>
              <a:endParaRPr kumimoji="0" lang="en-US" b="1" i="0" u="none" strike="noStrike" kern="1200" cap="none" spc="0" normalizeH="0" baseline="0" noProof="0" dirty="0">
                <a:ln>
                  <a:noFill/>
                </a:ln>
                <a:solidFill>
                  <a:schemeClr val="bg1"/>
                </a:solidFill>
                <a:effectLst/>
                <a:uLnTx/>
                <a:uFillTx/>
                <a:latin typeface="Barlow"/>
                <a:ea typeface="Barlow" charset="0"/>
                <a:cs typeface="Arial" panose="020B0604020202020204" pitchFamily="34" charset="0"/>
              </a:endParaRPr>
            </a:p>
          </p:txBody>
        </p:sp>
      </p:grpSp>
      <p:grpSp>
        <p:nvGrpSpPr>
          <p:cNvPr id="72" name="Group 71"/>
          <p:cNvGrpSpPr/>
          <p:nvPr/>
        </p:nvGrpSpPr>
        <p:grpSpPr>
          <a:xfrm>
            <a:off x="7837610" y="1434157"/>
            <a:ext cx="1894904" cy="1892785"/>
            <a:chOff x="393887" y="2264549"/>
            <a:chExt cx="1894904" cy="2268334"/>
          </a:xfrm>
        </p:grpSpPr>
        <p:sp>
          <p:nvSpPr>
            <p:cNvPr id="73" name="Rectangle 72"/>
            <p:cNvSpPr/>
            <p:nvPr/>
          </p:nvSpPr>
          <p:spPr>
            <a:xfrm>
              <a:off x="529610" y="3075558"/>
              <a:ext cx="1622018" cy="1457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4" name="Oval 73"/>
            <p:cNvSpPr/>
            <p:nvPr/>
          </p:nvSpPr>
          <p:spPr>
            <a:xfrm>
              <a:off x="529610" y="2264549"/>
              <a:ext cx="1622018" cy="16220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5" name="TextBox 74"/>
            <p:cNvSpPr txBox="1"/>
            <p:nvPr/>
          </p:nvSpPr>
          <p:spPr>
            <a:xfrm>
              <a:off x="393887" y="2651158"/>
              <a:ext cx="1894904" cy="4426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Barlow"/>
                  <a:ea typeface="Barlow" charset="0"/>
                  <a:cs typeface="Arial" panose="020B0604020202020204" pitchFamily="34" charset="0"/>
                </a:rPr>
                <a:t>Pasifika</a:t>
              </a:r>
              <a:endParaRPr kumimoji="0" lang="en-US" b="1" i="0" u="none" strike="noStrike" kern="1200" cap="none" spc="0" normalizeH="0" baseline="0" noProof="0" dirty="0">
                <a:ln>
                  <a:noFill/>
                </a:ln>
                <a:solidFill>
                  <a:srgbClr val="000000"/>
                </a:solidFill>
                <a:effectLst/>
                <a:uLnTx/>
                <a:uFillTx/>
                <a:latin typeface="Barlow"/>
                <a:ea typeface="Barlow" charset="0"/>
                <a:cs typeface="Arial" panose="020B0604020202020204" pitchFamily="34" charset="0"/>
              </a:endParaRPr>
            </a:p>
          </p:txBody>
        </p:sp>
      </p:grp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211" y="2256948"/>
            <a:ext cx="1025463" cy="832999"/>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836" y="2264246"/>
            <a:ext cx="1031946" cy="838266"/>
          </a:xfrm>
          <a:prstGeom prst="rect">
            <a:avLst/>
          </a:prstGeom>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8369" y="2247421"/>
            <a:ext cx="1031946" cy="838266"/>
          </a:xfrm>
          <a:prstGeom prst="rect">
            <a:avLst/>
          </a:prstGeom>
        </p:spPr>
      </p:pic>
      <p:sp>
        <p:nvSpPr>
          <p:cNvPr id="40" name="Footer Placeholder 3"/>
          <p:cNvSpPr txBox="1">
            <a:spLocks/>
          </p:cNvSpPr>
          <p:nvPr/>
        </p:nvSpPr>
        <p:spPr>
          <a:xfrm>
            <a:off x="481043" y="6292193"/>
            <a:ext cx="8153400" cy="443851"/>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solidFill>
                  <a:srgbClr val="000000"/>
                </a:solidFill>
                <a:latin typeface="Barlow"/>
              </a:rPr>
              <a:t>Base: </a:t>
            </a:r>
            <a:r>
              <a:rPr lang="en-IN" sz="800" dirty="0">
                <a:solidFill>
                  <a:srgbClr val="000000"/>
                </a:solidFill>
                <a:latin typeface="Barlow"/>
              </a:rPr>
              <a:t>All Respondents </a:t>
            </a:r>
          </a:p>
          <a:p>
            <a:r>
              <a:rPr lang="en-IN" sz="800" dirty="0">
                <a:solidFill>
                  <a:srgbClr val="000000"/>
                </a:solidFill>
                <a:latin typeface="Barlow"/>
              </a:rPr>
              <a:t>Q34. </a:t>
            </a:r>
            <a:r>
              <a:rPr lang="en-US" sz="800" dirty="0">
                <a:solidFill>
                  <a:srgbClr val="000000"/>
                </a:solidFill>
                <a:latin typeface="Barlow"/>
              </a:rPr>
              <a:t>Which ethnic group or groups do/ does you/ your child identify with or belong to?</a:t>
            </a:r>
            <a:endParaRPr lang="en-NZ" sz="800" dirty="0">
              <a:solidFill>
                <a:srgbClr val="000000"/>
              </a:solidFill>
              <a:latin typeface="Barlow"/>
            </a:endParaRPr>
          </a:p>
        </p:txBody>
      </p:sp>
    </p:spTree>
    <p:extLst>
      <p:ext uri="{BB962C8B-B14F-4D97-AF65-F5344CB8AC3E}">
        <p14:creationId xmlns:p14="http://schemas.microsoft.com/office/powerpoint/2010/main" val="3690769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8212938"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7200" b="1" i="0" u="none" strike="noStrike" kern="1200" cap="none" spc="0" normalizeH="0" baseline="0" noProof="0" dirty="0">
                <a:ln>
                  <a:noFill/>
                </a:ln>
                <a:solidFill>
                  <a:srgbClr val="FFFFFF"/>
                </a:solidFill>
                <a:effectLst/>
                <a:uLnTx/>
                <a:uFillTx/>
                <a:latin typeface="Barlow"/>
                <a:ea typeface="Barlow Black" charset="0"/>
                <a:cs typeface="Arial" panose="020B0604020202020204" pitchFamily="34" charset="0"/>
              </a:rPr>
              <a:t>The joining process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1030180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Placeholder 10"/>
          <p:cNvGraphicFramePr>
            <a:graphicFrameLocks/>
          </p:cNvGraphicFramePr>
          <p:nvPr>
            <p:extLst>
              <p:ext uri="{D42A27DB-BD31-4B8C-83A1-F6EECF244321}">
                <p14:modId xmlns:p14="http://schemas.microsoft.com/office/powerpoint/2010/main" val="3422501751"/>
              </p:ext>
            </p:extLst>
          </p:nvPr>
        </p:nvGraphicFramePr>
        <p:xfrm>
          <a:off x="609600" y="2594690"/>
          <a:ext cx="8502502" cy="242387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ctrTitle"/>
          </p:nvPr>
        </p:nvSpPr>
        <p:spPr>
          <a:xfrm>
            <a:off x="565785" y="123614"/>
            <a:ext cx="9144000" cy="904553"/>
          </a:xfrm>
        </p:spPr>
        <p:txBody>
          <a:bodyPr>
            <a:normAutofit/>
          </a:bodyPr>
          <a:lstStyle/>
          <a:p>
            <a:pPr algn="l"/>
            <a:r>
              <a:rPr lang="en-NZ" sz="2800" dirty="0">
                <a:solidFill>
                  <a:schemeClr val="tx2"/>
                </a:solidFill>
              </a:rPr>
              <a:t>The joining process</a:t>
            </a:r>
          </a:p>
        </p:txBody>
      </p:sp>
      <p:sp>
        <p:nvSpPr>
          <p:cNvPr id="7" name="Text Placeholder 4"/>
          <p:cNvSpPr txBox="1">
            <a:spLocks/>
          </p:cNvSpPr>
          <p:nvPr/>
        </p:nvSpPr>
        <p:spPr bwMode="auto">
          <a:xfrm>
            <a:off x="9112101" y="2311603"/>
            <a:ext cx="2424223" cy="25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b" anchorCtr="0" compatLnSpc="1">
            <a:prstTxWarp prst="textNoShape">
              <a:avLst/>
            </a:prstTxWarp>
          </a:bodyPr>
          <a:lstStyle>
            <a:lvl1pPr marL="0" indent="0" algn="l" defTabSz="457200" rtl="0" eaLnBrk="1" fontAlgn="base" hangingPunct="1">
              <a:spcBef>
                <a:spcPts val="0"/>
              </a:spcBef>
              <a:spcAft>
                <a:spcPct val="0"/>
              </a:spcAft>
              <a:buClr>
                <a:schemeClr val="tx2"/>
              </a:buClr>
              <a:buFont typeface="Arial" charset="0"/>
              <a:buNone/>
              <a:defRPr sz="1800" b="0" kern="1200" baseline="0">
                <a:solidFill>
                  <a:schemeClr val="tx2"/>
                </a:solidFill>
                <a:latin typeface="+mn-lt"/>
                <a:ea typeface="ＭＳ Ｐゴシック" charset="0"/>
                <a:cs typeface="ＭＳ Ｐゴシック" charset="0"/>
              </a:defRPr>
            </a:lvl1pPr>
            <a:lvl2pPr marL="457200" indent="0" algn="l" defTabSz="569913" rtl="0" eaLnBrk="1" fontAlgn="base" hangingPunct="1">
              <a:spcBef>
                <a:spcPts val="800"/>
              </a:spcBef>
              <a:spcAft>
                <a:spcPct val="0"/>
              </a:spcAft>
              <a:buClr>
                <a:schemeClr val="tx2"/>
              </a:buClr>
              <a:buFont typeface="Arial" charset="0"/>
              <a:buNone/>
              <a:defRPr sz="2000" b="1" kern="1200">
                <a:solidFill>
                  <a:schemeClr val="tx2"/>
                </a:solidFill>
                <a:latin typeface="+mn-lt"/>
                <a:ea typeface="ＭＳ Ｐゴシック" charset="0"/>
                <a:cs typeface="+mn-cs"/>
              </a:defRPr>
            </a:lvl2pPr>
            <a:lvl3pPr marL="914400" indent="0" algn="l" defTabSz="457200" rtl="0" eaLnBrk="1" fontAlgn="base" hangingPunct="1">
              <a:spcBef>
                <a:spcPts val="700"/>
              </a:spcBef>
              <a:spcAft>
                <a:spcPct val="0"/>
              </a:spcAft>
              <a:buClr>
                <a:schemeClr val="tx2"/>
              </a:buClr>
              <a:buFont typeface="Arial" charset="0"/>
              <a:buNone/>
              <a:defRPr sz="1800" b="1" kern="1200">
                <a:solidFill>
                  <a:schemeClr val="tx2"/>
                </a:solidFill>
                <a:latin typeface="+mn-lt"/>
                <a:ea typeface="ＭＳ Ｐゴシック" charset="0"/>
                <a:cs typeface="+mn-cs"/>
              </a:defRPr>
            </a:lvl3pPr>
            <a:lvl4pPr marL="1371600" indent="0" algn="l" defTabSz="211138"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4pPr>
            <a:lvl5pPr marL="1828800" indent="0" algn="l" defTabSz="457200"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buClr>
                <a:srgbClr val="000000"/>
              </a:buClr>
            </a:pPr>
            <a:r>
              <a:rPr lang="en-US" sz="1200" b="1" dirty="0">
                <a:latin typeface="Barlow"/>
                <a:cs typeface="Calibri" panose="020F0502020204030204" pitchFamily="34" charset="0"/>
              </a:rPr>
              <a:t>% More than satisfied</a:t>
            </a:r>
          </a:p>
        </p:txBody>
      </p:sp>
      <p:graphicFrame>
        <p:nvGraphicFramePr>
          <p:cNvPr id="8" name="Table 7"/>
          <p:cNvGraphicFramePr>
            <a:graphicFrameLocks noGrp="1"/>
          </p:cNvGraphicFramePr>
          <p:nvPr>
            <p:extLst>
              <p:ext uri="{D42A27DB-BD31-4B8C-83A1-F6EECF244321}">
                <p14:modId xmlns:p14="http://schemas.microsoft.com/office/powerpoint/2010/main" val="3994652598"/>
              </p:ext>
            </p:extLst>
          </p:nvPr>
        </p:nvGraphicFramePr>
        <p:xfrm>
          <a:off x="9112101" y="2625908"/>
          <a:ext cx="2370171" cy="1527928"/>
        </p:xfrm>
        <a:graphic>
          <a:graphicData uri="http://schemas.openxmlformats.org/drawingml/2006/table">
            <a:tbl>
              <a:tblPr>
                <a:tableStyleId>{5C22544A-7EE6-4342-B048-85BDC9FD1C3A}</a:tableStyleId>
              </a:tblPr>
              <a:tblGrid>
                <a:gridCol w="850678">
                  <a:extLst>
                    <a:ext uri="{9D8B030D-6E8A-4147-A177-3AD203B41FA5}">
                      <a16:colId xmlns:a16="http://schemas.microsoft.com/office/drawing/2014/main" val="2224070803"/>
                    </a:ext>
                  </a:extLst>
                </a:gridCol>
                <a:gridCol w="850678">
                  <a:extLst>
                    <a:ext uri="{9D8B030D-6E8A-4147-A177-3AD203B41FA5}">
                      <a16:colId xmlns:a16="http://schemas.microsoft.com/office/drawing/2014/main" val="1778251548"/>
                    </a:ext>
                  </a:extLst>
                </a:gridCol>
                <a:gridCol w="668815">
                  <a:extLst>
                    <a:ext uri="{9D8B030D-6E8A-4147-A177-3AD203B41FA5}">
                      <a16:colId xmlns:a16="http://schemas.microsoft.com/office/drawing/2014/main" val="3427927355"/>
                    </a:ext>
                  </a:extLst>
                </a:gridCol>
              </a:tblGrid>
              <a:tr h="669742">
                <a:tc>
                  <a:txBody>
                    <a:bodyPr/>
                    <a:lstStyle/>
                    <a:p>
                      <a:pPr algn="ctr"/>
                      <a:r>
                        <a:rPr lang="en-NZ" sz="1200" b="1" dirty="0">
                          <a:solidFill>
                            <a:schemeClr val="tx2"/>
                          </a:solidFill>
                          <a:latin typeface="Barlow"/>
                          <a:cs typeface="Calibri" panose="020F0502020204030204" pitchFamily="34" charset="0"/>
                        </a:rPr>
                        <a:t>Total</a:t>
                      </a:r>
                    </a:p>
                    <a:p>
                      <a:pPr algn="ctr"/>
                      <a:r>
                        <a:rPr lang="en-NZ" sz="1200" b="1" dirty="0">
                          <a:solidFill>
                            <a:schemeClr val="tx2"/>
                          </a:solidFill>
                          <a:latin typeface="Barlow"/>
                          <a:cs typeface="Calibri" panose="020F0502020204030204" pitchFamily="34" charset="0"/>
                        </a:rPr>
                        <a:t>Waka Ama</a:t>
                      </a:r>
                    </a:p>
                    <a:p>
                      <a:pPr algn="ctr"/>
                      <a:r>
                        <a:rPr lang="en-NZ" sz="1200" b="1" dirty="0">
                          <a:solidFill>
                            <a:schemeClr val="tx2"/>
                          </a:solidFill>
                          <a:latin typeface="Barlow"/>
                          <a:cs typeface="Calibri" panose="020F0502020204030204" pitchFamily="34" charset="0"/>
                        </a:rPr>
                        <a:t>2020</a:t>
                      </a:r>
                    </a:p>
                  </a:txBody>
                  <a:tcPr marL="9525" marR="9525" marT="9525" marB="0" anchor="b">
                    <a:noFill/>
                  </a:tcPr>
                </a:tc>
                <a:tc>
                  <a:txBody>
                    <a:bodyPr/>
                    <a:lstStyle/>
                    <a:p>
                      <a:pPr algn="ctr"/>
                      <a:r>
                        <a:rPr lang="en-NZ" sz="1200" b="1" dirty="0">
                          <a:solidFill>
                            <a:schemeClr val="tx1">
                              <a:lumMod val="65000"/>
                              <a:lumOff val="35000"/>
                            </a:schemeClr>
                          </a:solidFill>
                          <a:latin typeface="Barlow"/>
                          <a:cs typeface="Calibri" panose="020F0502020204030204" pitchFamily="34" charset="0"/>
                        </a:rPr>
                        <a:t>Total</a:t>
                      </a:r>
                    </a:p>
                    <a:p>
                      <a:pPr algn="ctr"/>
                      <a:r>
                        <a:rPr lang="en-NZ" sz="1200" b="1" dirty="0">
                          <a:solidFill>
                            <a:schemeClr val="tx1">
                              <a:lumMod val="65000"/>
                              <a:lumOff val="35000"/>
                            </a:schemeClr>
                          </a:solidFill>
                          <a:latin typeface="Barlow"/>
                          <a:cs typeface="Calibri" panose="020F0502020204030204" pitchFamily="34" charset="0"/>
                        </a:rPr>
                        <a:t>Waka Ama</a:t>
                      </a:r>
                    </a:p>
                    <a:p>
                      <a:pPr algn="ctr"/>
                      <a:r>
                        <a:rPr lang="en-NZ" sz="1200" b="1" dirty="0">
                          <a:solidFill>
                            <a:schemeClr val="tx1">
                              <a:lumMod val="65000"/>
                              <a:lumOff val="35000"/>
                            </a:schemeClr>
                          </a:solidFill>
                          <a:latin typeface="Barlow"/>
                          <a:cs typeface="Calibri" panose="020F0502020204030204" pitchFamily="34" charset="0"/>
                        </a:rPr>
                        <a:t>2018</a:t>
                      </a:r>
                    </a:p>
                  </a:txBody>
                  <a:tcPr marL="9525" marR="9525" marT="9525" marB="0" anchor="b">
                    <a:noFill/>
                  </a:tcPr>
                </a:tc>
                <a:tc>
                  <a:txBody>
                    <a:bodyPr/>
                    <a:lstStyle/>
                    <a:p>
                      <a:pPr algn="ctr"/>
                      <a:r>
                        <a:rPr lang="en-NZ" sz="1200" dirty="0">
                          <a:solidFill>
                            <a:schemeClr val="tx1">
                              <a:lumMod val="65000"/>
                              <a:lumOff val="35000"/>
                            </a:schemeClr>
                          </a:solidFill>
                          <a:latin typeface="Barlow"/>
                          <a:cs typeface="Calibri" panose="020F0502020204030204" pitchFamily="34" charset="0"/>
                        </a:rPr>
                        <a:t>All Sports</a:t>
                      </a:r>
                    </a:p>
                    <a:p>
                      <a:pPr algn="ctr"/>
                      <a:r>
                        <a:rPr lang="en-NZ" sz="1200" dirty="0">
                          <a:solidFill>
                            <a:schemeClr val="tx1">
                              <a:lumMod val="65000"/>
                              <a:lumOff val="35000"/>
                            </a:schemeClr>
                          </a:solidFill>
                          <a:latin typeface="Barlow"/>
                          <a:cs typeface="Calibri" panose="020F0502020204030204" pitchFamily="34" charset="0"/>
                        </a:rPr>
                        <a:t>2019/20</a:t>
                      </a:r>
                    </a:p>
                  </a:txBody>
                  <a:tcPr marL="9525" marR="9525" marT="9525" marB="0" anchor="b">
                    <a:noFill/>
                  </a:tcPr>
                </a:tc>
                <a:extLst>
                  <a:ext uri="{0D108BD9-81ED-4DB2-BD59-A6C34878D82A}">
                    <a16:rowId xmlns:a16="http://schemas.microsoft.com/office/drawing/2014/main" val="980556576"/>
                  </a:ext>
                </a:extLst>
              </a:tr>
              <a:tr h="858186">
                <a:tc>
                  <a:txBody>
                    <a:bodyPr/>
                    <a:lstStyle/>
                    <a:p>
                      <a:pPr algn="ctr" fontAlgn="b"/>
                      <a:r>
                        <a:rPr lang="en-IN" sz="1400" b="1" kern="1200" dirty="0">
                          <a:solidFill>
                            <a:schemeClr val="accent3">
                              <a:lumMod val="75000"/>
                            </a:schemeClr>
                          </a:solidFill>
                          <a:latin typeface="Barlow"/>
                          <a:ea typeface="ＭＳ Ｐゴシック" charset="0"/>
                          <a:cs typeface="ＭＳ Ｐゴシック" charset="0"/>
                        </a:rPr>
                        <a:t>62%</a:t>
                      </a:r>
                    </a:p>
                  </a:txBody>
                  <a:tcPr marL="9525" marR="9525" marT="9525" marB="0" anchor="ctr">
                    <a:noFill/>
                  </a:tcPr>
                </a:tc>
                <a:tc>
                  <a:txBody>
                    <a:bodyPr/>
                    <a:lstStyle/>
                    <a:p>
                      <a:pPr algn="ctr" fontAlgn="b"/>
                      <a:r>
                        <a:rPr lang="en-IN" sz="1400" b="1" i="0" u="none" strike="noStrike" kern="1200" dirty="0">
                          <a:solidFill>
                            <a:schemeClr val="tx1">
                              <a:lumMod val="65000"/>
                              <a:lumOff val="35000"/>
                            </a:schemeClr>
                          </a:solidFill>
                          <a:effectLst/>
                          <a:latin typeface="Barlow"/>
                          <a:ea typeface="+mn-ea"/>
                          <a:cs typeface="+mn-cs"/>
                        </a:rPr>
                        <a:t>-</a:t>
                      </a:r>
                    </a:p>
                  </a:txBody>
                  <a:tcPr marL="9525" marR="9525" marT="9525" marB="0" anchor="ctr">
                    <a:noFill/>
                  </a:tcPr>
                </a:tc>
                <a:tc>
                  <a:txBody>
                    <a:bodyPr/>
                    <a:lstStyle/>
                    <a:p>
                      <a:pPr algn="ctr" fontAlgn="b"/>
                      <a:r>
                        <a:rPr lang="en-IN" sz="1400" kern="1200" dirty="0">
                          <a:solidFill>
                            <a:schemeClr val="tx1">
                              <a:lumMod val="65000"/>
                              <a:lumOff val="35000"/>
                            </a:schemeClr>
                          </a:solidFill>
                          <a:latin typeface="Barlow"/>
                          <a:ea typeface="ＭＳ Ｐゴシック" charset="0"/>
                          <a:cs typeface="ＭＳ Ｐゴシック" charset="0"/>
                        </a:rPr>
                        <a:t>61%</a:t>
                      </a:r>
                    </a:p>
                  </a:txBody>
                  <a:tcPr marL="9525" marR="9525" marT="9525" marB="0" anchor="ctr">
                    <a:noFill/>
                  </a:tcPr>
                </a:tc>
                <a:extLst>
                  <a:ext uri="{0D108BD9-81ED-4DB2-BD59-A6C34878D82A}">
                    <a16:rowId xmlns:a16="http://schemas.microsoft.com/office/drawing/2014/main" val="1942902542"/>
                  </a:ext>
                </a:extLst>
              </a:tr>
            </a:tbl>
          </a:graphicData>
        </a:graphic>
      </p:graphicFrame>
      <p:sp>
        <p:nvSpPr>
          <p:cNvPr id="9" name="Footer Placeholder 1"/>
          <p:cNvSpPr txBox="1">
            <a:spLocks/>
          </p:cNvSpPr>
          <p:nvPr/>
        </p:nvSpPr>
        <p:spPr>
          <a:xfrm>
            <a:off x="399576" y="6297586"/>
            <a:ext cx="7064479" cy="464722"/>
          </a:xfrm>
          <a:prstGeom prst="rect">
            <a:avLst/>
          </a:prstGeom>
          <a:solidFill>
            <a:schemeClr val="bg1"/>
          </a:solidFill>
        </p:spPr>
        <p:txBody>
          <a:bodyPr anchor="b"/>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NZ" sz="800" dirty="0">
                <a:solidFill>
                  <a:srgbClr val="000000"/>
                </a:solidFill>
                <a:latin typeface="+mn-lt"/>
              </a:rPr>
              <a:t>Base: </a:t>
            </a:r>
            <a:r>
              <a:rPr lang="en-US" sz="800" dirty="0">
                <a:solidFill>
                  <a:srgbClr val="000000"/>
                </a:solidFill>
                <a:latin typeface="+mn-lt"/>
              </a:rPr>
              <a:t>All respondents who have been members for less than one year (Excluding Don't know/not applicable) (n=58)</a:t>
            </a:r>
          </a:p>
          <a:p>
            <a:r>
              <a:rPr lang="en-US" sz="800" dirty="0">
                <a:solidFill>
                  <a:srgbClr val="000000"/>
                </a:solidFill>
                <a:latin typeface="+mn-lt"/>
              </a:rPr>
              <a:t>Q20. Thinking about the process you/ you and your child went through when you/ your child joined your/ their Waka Ama</a:t>
            </a:r>
            <a:r>
              <a:rPr lang="en-NZ" sz="800" dirty="0">
                <a:solidFill>
                  <a:srgbClr val="000000"/>
                </a:solidFill>
                <a:latin typeface="+mn-lt"/>
              </a:rPr>
              <a:t> club</a:t>
            </a:r>
            <a:r>
              <a:rPr lang="en-US" sz="800" dirty="0">
                <a:solidFill>
                  <a:srgbClr val="000000"/>
                </a:solidFill>
                <a:latin typeface="+mn-lt"/>
              </a:rPr>
              <a:t>. How satisfied are you with your/ their </a:t>
            </a:r>
            <a:r>
              <a:rPr lang="en-NZ" sz="800" dirty="0">
                <a:solidFill>
                  <a:srgbClr val="000000"/>
                </a:solidFill>
                <a:latin typeface="+mn-lt"/>
                <a:sym typeface="Wingdings 3"/>
              </a:rPr>
              <a:t>Waka Ama club </a:t>
            </a:r>
            <a:r>
              <a:rPr lang="en-US" sz="800" dirty="0">
                <a:solidFill>
                  <a:srgbClr val="000000"/>
                </a:solidFill>
                <a:latin typeface="+mn-lt"/>
              </a:rPr>
              <a:t>on the following…</a:t>
            </a:r>
          </a:p>
        </p:txBody>
      </p:sp>
      <p:sp>
        <p:nvSpPr>
          <p:cNvPr id="10" name="TextBox 9"/>
          <p:cNvSpPr txBox="1"/>
          <p:nvPr/>
        </p:nvSpPr>
        <p:spPr>
          <a:xfrm>
            <a:off x="8687810" y="6297586"/>
            <a:ext cx="2794462" cy="30777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ym typeface="Wingdings 3"/>
              </a:rPr>
              <a:t> </a:t>
            </a:r>
            <a:r>
              <a:rPr lang="en-NZ" sz="1400" b="1" dirty="0">
                <a:solidFill>
                  <a:srgbClr val="218535"/>
                </a:solidFill>
                <a:cs typeface="Arial"/>
                <a:sym typeface="Wingdings 3"/>
              </a:rPr>
              <a:t>□</a:t>
            </a:r>
            <a:r>
              <a:rPr lang="en-NZ" sz="1400" b="1" dirty="0">
                <a:solidFill>
                  <a:schemeClr val="accent5"/>
                </a:solidFill>
                <a:cs typeface="Arial"/>
                <a:sym typeface="Wingdings 3"/>
              </a:rPr>
              <a:t>□ </a:t>
            </a:r>
            <a:r>
              <a:rPr lang="en-NZ" sz="800" dirty="0">
                <a:sym typeface="Wingdings 3"/>
              </a:rPr>
              <a:t>Significantly higher/lower than All Sports 2019/20</a:t>
            </a:r>
            <a:endParaRPr lang="en-NZ" sz="800" dirty="0"/>
          </a:p>
        </p:txBody>
      </p:sp>
      <p:sp>
        <p:nvSpPr>
          <p:cNvPr id="11" name="Text Placeholder 3"/>
          <p:cNvSpPr txBox="1">
            <a:spLocks/>
          </p:cNvSpPr>
          <p:nvPr/>
        </p:nvSpPr>
        <p:spPr>
          <a:xfrm>
            <a:off x="609600" y="1087292"/>
            <a:ext cx="10991850" cy="6738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eaLnBrk="0" hangingPunct="0">
              <a:spcBef>
                <a:spcPct val="0"/>
              </a:spcBef>
              <a:buFont typeface="Arial"/>
              <a:buNone/>
            </a:pPr>
            <a:r>
              <a:rPr lang="en-NZ" sz="1400" b="0" dirty="0">
                <a:solidFill>
                  <a:schemeClr val="tx1">
                    <a:lumMod val="65000"/>
                    <a:lumOff val="35000"/>
                  </a:schemeClr>
                </a:solidFill>
                <a:latin typeface="Barlow"/>
                <a:cs typeface="Calibri" panose="020F0502020204030204" pitchFamily="34" charset="0"/>
              </a:rPr>
              <a:t>Three in five (62%) are more than satisfied with their overall process of joining their Waka Ama club. This is similar to the All Sports 2019/20 average (61%).</a:t>
            </a:r>
          </a:p>
        </p:txBody>
      </p:sp>
    </p:spTree>
    <p:extLst>
      <p:ext uri="{BB962C8B-B14F-4D97-AF65-F5344CB8AC3E}">
        <p14:creationId xmlns:p14="http://schemas.microsoft.com/office/powerpoint/2010/main" val="1668894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399" y="265113"/>
            <a:ext cx="10813869" cy="677862"/>
          </a:xfrm>
        </p:spPr>
        <p:txBody>
          <a:bodyPr>
            <a:noAutofit/>
          </a:bodyPr>
          <a:lstStyle/>
          <a:p>
            <a:pPr algn="l"/>
            <a:r>
              <a:rPr lang="en-NZ" sz="2800" dirty="0">
                <a:solidFill>
                  <a:schemeClr val="tx2"/>
                </a:solidFill>
              </a:rPr>
              <a:t>How people heard about Waka Ama before joining a club</a:t>
            </a:r>
          </a:p>
        </p:txBody>
      </p:sp>
      <p:sp>
        <p:nvSpPr>
          <p:cNvPr id="8" name="Footer Placeholder 1"/>
          <p:cNvSpPr txBox="1">
            <a:spLocks/>
          </p:cNvSpPr>
          <p:nvPr/>
        </p:nvSpPr>
        <p:spPr>
          <a:xfrm>
            <a:off x="399576" y="6368959"/>
            <a:ext cx="9432401" cy="460332"/>
          </a:xfrm>
          <a:prstGeom prst="rect">
            <a:avLst/>
          </a:prstGeom>
          <a:solidFill>
            <a:schemeClr val="bg1"/>
          </a:solidFill>
        </p:spPr>
        <p:txBody>
          <a:bodyPr anchor="b"/>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NZ" sz="800" dirty="0">
                <a:solidFill>
                  <a:srgbClr val="000000"/>
                </a:solidFill>
                <a:latin typeface="Barlow"/>
              </a:rPr>
              <a:t>Base: Q93. School paddlers </a:t>
            </a:r>
            <a:r>
              <a:rPr lang="en-US" sz="800" dirty="0">
                <a:solidFill>
                  <a:srgbClr val="000000"/>
                </a:solidFill>
                <a:latin typeface="Barlow"/>
              </a:rPr>
              <a:t>(Excluding Don't know) (n=2**) Q94. Those who plan on paddling for their school next year (n=2**) Q95. Club members (excluding Don’t know) (n=447)</a:t>
            </a:r>
          </a:p>
          <a:p>
            <a:r>
              <a:rPr lang="en-US" sz="800" dirty="0">
                <a:solidFill>
                  <a:srgbClr val="000000"/>
                </a:solidFill>
                <a:latin typeface="Barlow"/>
              </a:rPr>
              <a:t>Q93. </a:t>
            </a:r>
            <a:r>
              <a:rPr lang="en-NZ" sz="800" dirty="0">
                <a:solidFill>
                  <a:srgbClr val="000000"/>
                </a:solidFill>
                <a:latin typeface="Barlow"/>
              </a:rPr>
              <a:t>Do/ Does you/ your child plan on paddling for your/ their school or for a club next season?</a:t>
            </a:r>
          </a:p>
          <a:p>
            <a:r>
              <a:rPr lang="en-NZ" sz="800" dirty="0">
                <a:solidFill>
                  <a:srgbClr val="000000"/>
                </a:solidFill>
                <a:latin typeface="Barlow"/>
              </a:rPr>
              <a:t>Q94. When you leave/ your child leaves school, how likely are you/ is your child to join a Waka Ama club?</a:t>
            </a:r>
          </a:p>
          <a:p>
            <a:r>
              <a:rPr lang="en-NZ" sz="800" dirty="0">
                <a:solidFill>
                  <a:srgbClr val="000000"/>
                </a:solidFill>
                <a:latin typeface="Barlow"/>
              </a:rPr>
              <a:t>Q95. How did you/ your child hear about Waka Ama when you/ they first joined your/ their club?</a:t>
            </a:r>
          </a:p>
        </p:txBody>
      </p:sp>
      <p:sp>
        <p:nvSpPr>
          <p:cNvPr id="11" name="TextBox 10"/>
          <p:cNvSpPr txBox="1"/>
          <p:nvPr/>
        </p:nvSpPr>
        <p:spPr>
          <a:xfrm>
            <a:off x="6553841" y="3984085"/>
            <a:ext cx="4876800" cy="1169551"/>
          </a:xfrm>
          <a:prstGeom prst="rect">
            <a:avLst/>
          </a:prstGeom>
          <a:solidFill>
            <a:schemeClr val="accent4">
              <a:lumMod val="40000"/>
              <a:lumOff val="60000"/>
            </a:schemeClr>
          </a:solidFill>
          <a:ln>
            <a:solidFill>
              <a:schemeClr val="tx2"/>
            </a:solidFill>
            <a:prstDash val="dash"/>
          </a:ln>
        </p:spPr>
        <p:txBody>
          <a:bodyPr wrap="square" rtlCol="0">
            <a:spAutoFit/>
          </a:bodyPr>
          <a:lstStyle/>
          <a:p>
            <a:r>
              <a:rPr lang="en-NZ" sz="1400" dirty="0">
                <a:solidFill>
                  <a:schemeClr val="tx1">
                    <a:lumMod val="65000"/>
                    <a:lumOff val="35000"/>
                  </a:schemeClr>
                </a:solidFill>
                <a:latin typeface="Barlow"/>
              </a:rPr>
              <a:t>There were only two school paddlers who responded to the survey. Both indicated they were planning on paddling for their school next year. One of them was unsure if they would join a club when they left school and the other was somewhat likely.</a:t>
            </a:r>
          </a:p>
        </p:txBody>
      </p:sp>
      <p:graphicFrame>
        <p:nvGraphicFramePr>
          <p:cNvPr id="15" name="Chart 14"/>
          <p:cNvGraphicFramePr/>
          <p:nvPr>
            <p:extLst>
              <p:ext uri="{D42A27DB-BD31-4B8C-83A1-F6EECF244321}">
                <p14:modId xmlns:p14="http://schemas.microsoft.com/office/powerpoint/2010/main" val="1930385547"/>
              </p:ext>
            </p:extLst>
          </p:nvPr>
        </p:nvGraphicFramePr>
        <p:xfrm>
          <a:off x="1103895" y="1263334"/>
          <a:ext cx="4523695" cy="4771707"/>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16"/>
          <p:cNvCxnSpPr/>
          <p:nvPr/>
        </p:nvCxnSpPr>
        <p:spPr>
          <a:xfrm>
            <a:off x="5908765" y="1235839"/>
            <a:ext cx="0" cy="4702629"/>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08765" y="6599125"/>
            <a:ext cx="1454331" cy="215444"/>
          </a:xfrm>
          <a:prstGeom prst="rect">
            <a:avLst/>
          </a:prstGeom>
          <a:noFill/>
        </p:spPr>
        <p:txBody>
          <a:bodyPr wrap="square" rtlCol="0">
            <a:spAutoFit/>
          </a:bodyPr>
          <a:lstStyle/>
          <a:p>
            <a:r>
              <a:rPr lang="en-NZ" sz="800" dirty="0">
                <a:latin typeface="Barlow"/>
              </a:rPr>
              <a:t>**Very small sample size</a:t>
            </a:r>
          </a:p>
        </p:txBody>
      </p:sp>
      <p:sp>
        <p:nvSpPr>
          <p:cNvPr id="20" name="Text Placeholder 3"/>
          <p:cNvSpPr txBox="1">
            <a:spLocks/>
          </p:cNvSpPr>
          <p:nvPr/>
        </p:nvSpPr>
        <p:spPr>
          <a:xfrm>
            <a:off x="6357257" y="1353303"/>
            <a:ext cx="5164184" cy="1842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eaLnBrk="0" hangingPunct="0">
              <a:spcBef>
                <a:spcPct val="0"/>
              </a:spcBef>
              <a:buNone/>
            </a:pPr>
            <a:r>
              <a:rPr lang="en-NZ" sz="1400" b="0" dirty="0">
                <a:solidFill>
                  <a:schemeClr val="tx1">
                    <a:lumMod val="65000"/>
                    <a:lumOff val="35000"/>
                  </a:schemeClr>
                </a:solidFill>
                <a:latin typeface="Barlow"/>
                <a:cs typeface="Calibri" panose="020F0502020204030204" pitchFamily="34" charset="0"/>
              </a:rPr>
              <a:t>More than half (55%) heard about Waka Ama because their </a:t>
            </a:r>
            <a:r>
              <a:rPr lang="en-NZ" sz="1400" b="0" i="1" dirty="0">
                <a:solidFill>
                  <a:schemeClr val="tx1">
                    <a:lumMod val="65000"/>
                    <a:lumOff val="35000"/>
                  </a:schemeClr>
                </a:solidFill>
                <a:latin typeface="Barlow"/>
                <a:cs typeface="Calibri" panose="020F0502020204030204" pitchFamily="34" charset="0"/>
              </a:rPr>
              <a:t>friends and family do it. </a:t>
            </a:r>
            <a:r>
              <a:rPr lang="en-NZ" sz="1400" b="0" dirty="0">
                <a:solidFill>
                  <a:schemeClr val="tx1">
                    <a:lumMod val="65000"/>
                    <a:lumOff val="35000"/>
                  </a:schemeClr>
                </a:solidFill>
                <a:latin typeface="Barlow"/>
                <a:cs typeface="Calibri" panose="020F0502020204030204" pitchFamily="34" charset="0"/>
              </a:rPr>
              <a:t>Those aged </a:t>
            </a:r>
            <a:r>
              <a:rPr lang="en-NZ" sz="1400" dirty="0">
                <a:solidFill>
                  <a:schemeClr val="tx1">
                    <a:lumMod val="65000"/>
                    <a:lumOff val="35000"/>
                  </a:schemeClr>
                </a:solidFill>
                <a:latin typeface="Barlow"/>
                <a:cs typeface="Calibri" panose="020F0502020204030204" pitchFamily="34" charset="0"/>
              </a:rPr>
              <a:t>5-12 years </a:t>
            </a:r>
            <a:r>
              <a:rPr lang="en-NZ" sz="1400" b="0" dirty="0">
                <a:solidFill>
                  <a:schemeClr val="tx1">
                    <a:lumMod val="65000"/>
                    <a:lumOff val="35000"/>
                  </a:schemeClr>
                </a:solidFill>
                <a:latin typeface="Barlow"/>
                <a:cs typeface="Calibri" panose="020F0502020204030204" pitchFamily="34" charset="0"/>
              </a:rPr>
              <a:t>(80% vs. 55%), of </a:t>
            </a:r>
            <a:r>
              <a:rPr lang="en-NZ" sz="1400" dirty="0">
                <a:solidFill>
                  <a:schemeClr val="tx1">
                    <a:lumMod val="65000"/>
                    <a:lumOff val="35000"/>
                  </a:schemeClr>
                </a:solidFill>
                <a:latin typeface="Barlow"/>
                <a:cs typeface="Calibri" panose="020F0502020204030204" pitchFamily="34" charset="0"/>
              </a:rPr>
              <a:t>Pasifika </a:t>
            </a:r>
            <a:r>
              <a:rPr lang="en-NZ" sz="1400" b="0" dirty="0">
                <a:solidFill>
                  <a:schemeClr val="tx1">
                    <a:lumMod val="65000"/>
                    <a:lumOff val="35000"/>
                  </a:schemeClr>
                </a:solidFill>
                <a:latin typeface="Barlow"/>
                <a:cs typeface="Calibri" panose="020F0502020204030204" pitchFamily="34" charset="0"/>
              </a:rPr>
              <a:t>(68%) or </a:t>
            </a:r>
            <a:r>
              <a:rPr lang="en-NZ" sz="1400" dirty="0">
                <a:solidFill>
                  <a:schemeClr val="tx1">
                    <a:lumMod val="65000"/>
                    <a:lumOff val="35000"/>
                  </a:schemeClr>
                </a:solidFill>
                <a:latin typeface="Barlow"/>
                <a:cs typeface="Calibri" panose="020F0502020204030204" pitchFamily="34" charset="0"/>
              </a:rPr>
              <a:t>Māori</a:t>
            </a:r>
            <a:r>
              <a:rPr lang="en-NZ" sz="1400" b="0" dirty="0">
                <a:solidFill>
                  <a:schemeClr val="tx1">
                    <a:lumMod val="65000"/>
                    <a:lumOff val="35000"/>
                  </a:schemeClr>
                </a:solidFill>
                <a:latin typeface="Barlow"/>
                <a:cs typeface="Calibri" panose="020F0502020204030204" pitchFamily="34" charset="0"/>
              </a:rPr>
              <a:t> (61%) ethnicity are more likely to say this is how they heard about Waka Ama.</a:t>
            </a:r>
          </a:p>
          <a:p>
            <a:pPr marL="0" indent="0" eaLnBrk="0" hangingPunct="0">
              <a:spcBef>
                <a:spcPct val="0"/>
              </a:spcBef>
              <a:buFont typeface="Arial"/>
              <a:buNone/>
            </a:pPr>
            <a:endParaRPr lang="en-NZ" sz="1400" b="0" dirty="0">
              <a:solidFill>
                <a:schemeClr val="tx1">
                  <a:lumMod val="65000"/>
                  <a:lumOff val="35000"/>
                </a:schemeClr>
              </a:solidFill>
              <a:latin typeface="Barlow"/>
              <a:cs typeface="Calibri" panose="020F0502020204030204" pitchFamily="34" charset="0"/>
            </a:endParaRPr>
          </a:p>
          <a:p>
            <a:pPr marL="0" indent="0" eaLnBrk="0" hangingPunct="0">
              <a:spcBef>
                <a:spcPct val="0"/>
              </a:spcBef>
              <a:buFont typeface="Arial"/>
              <a:buNone/>
            </a:pPr>
            <a:r>
              <a:rPr lang="en-NZ" sz="1400" b="0" dirty="0">
                <a:solidFill>
                  <a:schemeClr val="tx1">
                    <a:lumMod val="65000"/>
                    <a:lumOff val="35000"/>
                  </a:schemeClr>
                </a:solidFill>
                <a:latin typeface="Barlow"/>
                <a:cs typeface="Calibri" panose="020F0502020204030204" pitchFamily="34" charset="0"/>
              </a:rPr>
              <a:t>Those aged </a:t>
            </a:r>
            <a:r>
              <a:rPr lang="en-NZ" sz="1400" dirty="0">
                <a:solidFill>
                  <a:schemeClr val="tx1">
                    <a:lumMod val="65000"/>
                    <a:lumOff val="35000"/>
                  </a:schemeClr>
                </a:solidFill>
                <a:latin typeface="Barlow"/>
                <a:cs typeface="Calibri" panose="020F0502020204030204" pitchFamily="34" charset="0"/>
              </a:rPr>
              <a:t>13-18 </a:t>
            </a:r>
            <a:r>
              <a:rPr lang="en-NZ" sz="1400" b="0" dirty="0">
                <a:solidFill>
                  <a:schemeClr val="tx1">
                    <a:lumMod val="65000"/>
                    <a:lumOff val="35000"/>
                  </a:schemeClr>
                </a:solidFill>
                <a:latin typeface="Barlow"/>
                <a:cs typeface="Calibri" panose="020F0502020204030204" pitchFamily="34" charset="0"/>
              </a:rPr>
              <a:t>(34% vs. 7%) and </a:t>
            </a:r>
            <a:r>
              <a:rPr lang="en-NZ" sz="1400" dirty="0">
                <a:solidFill>
                  <a:schemeClr val="tx1">
                    <a:lumMod val="65000"/>
                    <a:lumOff val="35000"/>
                  </a:schemeClr>
                </a:solidFill>
                <a:latin typeface="Barlow"/>
                <a:cs typeface="Calibri" panose="020F0502020204030204" pitchFamily="34" charset="0"/>
              </a:rPr>
              <a:t>19-34 </a:t>
            </a:r>
            <a:r>
              <a:rPr lang="en-NZ" sz="1400" b="0" dirty="0">
                <a:solidFill>
                  <a:schemeClr val="tx1">
                    <a:lumMod val="65000"/>
                    <a:lumOff val="35000"/>
                  </a:schemeClr>
                </a:solidFill>
                <a:latin typeface="Barlow"/>
                <a:cs typeface="Calibri" panose="020F0502020204030204" pitchFamily="34" charset="0"/>
              </a:rPr>
              <a:t>(21%) are more likely to say they heard about Waka Ama because they </a:t>
            </a:r>
            <a:r>
              <a:rPr lang="en-NZ" sz="1400" b="0" i="1" dirty="0">
                <a:solidFill>
                  <a:schemeClr val="tx1">
                    <a:lumMod val="65000"/>
                    <a:lumOff val="35000"/>
                  </a:schemeClr>
                </a:solidFill>
                <a:latin typeface="Barlow"/>
                <a:cs typeface="Calibri" panose="020F0502020204030204" pitchFamily="34" charset="0"/>
              </a:rPr>
              <a:t>did it at school. </a:t>
            </a:r>
            <a:endParaRPr lang="en-NZ" sz="1400" b="0" dirty="0">
              <a:solidFill>
                <a:schemeClr val="tx1">
                  <a:lumMod val="65000"/>
                  <a:lumOff val="35000"/>
                </a:schemeClr>
              </a:solidFill>
              <a:latin typeface="Barlow"/>
              <a:cs typeface="Calibri" panose="020F0502020204030204" pitchFamily="34" charset="0"/>
            </a:endParaRPr>
          </a:p>
        </p:txBody>
      </p:sp>
    </p:spTree>
    <p:extLst>
      <p:ext uri="{BB962C8B-B14F-4D97-AF65-F5344CB8AC3E}">
        <p14:creationId xmlns:p14="http://schemas.microsoft.com/office/powerpoint/2010/main" val="2962824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9913954"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7200" b="1" dirty="0">
                <a:solidFill>
                  <a:srgbClr val="FFFFFF"/>
                </a:solidFill>
                <a:latin typeface="Barlow"/>
                <a:ea typeface="Barlow Black" charset="0"/>
                <a:cs typeface="Arial" panose="020B0604020202020204" pitchFamily="34" charset="0"/>
              </a:rPr>
              <a:t>Inappropriate</a:t>
            </a:r>
            <a:r>
              <a:rPr kumimoji="0" lang="en-GB" sz="7200" b="1" i="0" u="none" strike="noStrike" kern="1200" cap="none" spc="0" normalizeH="0" noProof="0" dirty="0">
                <a:ln>
                  <a:noFill/>
                </a:ln>
                <a:solidFill>
                  <a:srgbClr val="FFFFFF"/>
                </a:solidFill>
                <a:effectLst/>
                <a:uLnTx/>
                <a:uFillTx/>
                <a:latin typeface="Barlow"/>
                <a:ea typeface="Barlow Black" charset="0"/>
                <a:cs typeface="Arial" panose="020B0604020202020204" pitchFamily="34" charset="0"/>
              </a:rPr>
              <a:t> behaviour &amp; club environment</a:t>
            </a:r>
            <a:endParaRPr kumimoji="0" lang="en-GB" sz="7200" b="1" i="0" u="none" strike="noStrike" kern="1200" cap="none" spc="0" normalizeH="0" baseline="0" noProof="0" dirty="0">
              <a:ln>
                <a:noFill/>
              </a:ln>
              <a:solidFill>
                <a:srgbClr val="FFFFFF"/>
              </a:solidFill>
              <a:effectLst/>
              <a:uLnTx/>
              <a:uFillTx/>
              <a:latin typeface="Barlow"/>
              <a:ea typeface="Barlow Black"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1366456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101037-2DDA-4F6C-9A7A-6BAF8A627657}"/>
              </a:ext>
            </a:extLst>
          </p:cNvPr>
          <p:cNvSpPr txBox="1">
            <a:spLocks/>
          </p:cNvSpPr>
          <p:nvPr/>
        </p:nvSpPr>
        <p:spPr>
          <a:xfrm>
            <a:off x="445625" y="305884"/>
            <a:ext cx="11051913" cy="723698"/>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Barlow Bold" charset="0"/>
                <a:ea typeface="+mj-ea"/>
                <a:cs typeface="+mj-cs"/>
              </a:defRPr>
            </a:lvl1pPr>
          </a:lstStyle>
          <a:p>
            <a:r>
              <a:rPr lang="en-US" sz="2800" dirty="0">
                <a:solidFill>
                  <a:schemeClr val="tx2"/>
                </a:solidFill>
                <a:latin typeface="Barlow"/>
              </a:rPr>
              <a:t>Frequency of inappropriate behaviour while paddling</a:t>
            </a:r>
            <a:endParaRPr lang="en-NZ" sz="2800" dirty="0">
              <a:solidFill>
                <a:schemeClr val="tx2"/>
              </a:solidFill>
              <a:latin typeface="Barlow"/>
            </a:endParaRPr>
          </a:p>
        </p:txBody>
      </p:sp>
      <p:graphicFrame>
        <p:nvGraphicFramePr>
          <p:cNvPr id="9" name="Chart Placeholder 10"/>
          <p:cNvGraphicFramePr>
            <a:graphicFrameLocks/>
          </p:cNvGraphicFramePr>
          <p:nvPr>
            <p:extLst>
              <p:ext uri="{D42A27DB-BD31-4B8C-83A1-F6EECF244321}">
                <p14:modId xmlns:p14="http://schemas.microsoft.com/office/powerpoint/2010/main" val="3448095007"/>
              </p:ext>
            </p:extLst>
          </p:nvPr>
        </p:nvGraphicFramePr>
        <p:xfrm>
          <a:off x="503855" y="2550742"/>
          <a:ext cx="6438122" cy="3031359"/>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445625" y="6274453"/>
            <a:ext cx="7273612" cy="584775"/>
          </a:xfrm>
          <a:prstGeom prst="rect">
            <a:avLst/>
          </a:prstGeom>
          <a:solidFill>
            <a:schemeClr val="bg1"/>
          </a:solidFill>
        </p:spPr>
        <p:txBody>
          <a:bodyPr wrap="square" anchor="b">
            <a:spAutoFit/>
          </a:bodyPr>
          <a:lstStyle/>
          <a:p>
            <a:r>
              <a:rPr lang="en-NZ" sz="800" dirty="0">
                <a:solidFill>
                  <a:srgbClr val="000000"/>
                </a:solidFill>
                <a:latin typeface="Barlow"/>
              </a:rPr>
              <a:t>Base: </a:t>
            </a:r>
            <a:r>
              <a:rPr lang="en-US" sz="800" dirty="0">
                <a:solidFill>
                  <a:srgbClr val="000000"/>
                </a:solidFill>
                <a:latin typeface="Barlow"/>
              </a:rPr>
              <a:t>All respondents excluding school paddlers (Excluding Don't know/not applicable) (n=469)/ (n=31,715)</a:t>
            </a:r>
          </a:p>
          <a:p>
            <a:r>
              <a:rPr lang="en-US" sz="800" dirty="0">
                <a:solidFill>
                  <a:srgbClr val="000000"/>
                </a:solidFill>
                <a:latin typeface="Barlow"/>
              </a:rPr>
              <a:t>Q51. </a:t>
            </a:r>
            <a:r>
              <a:rPr lang="en-NZ" sz="800" dirty="0">
                <a:solidFill>
                  <a:srgbClr val="000000"/>
                </a:solidFill>
                <a:latin typeface="Barlow"/>
              </a:rPr>
              <a:t>In </a:t>
            </a:r>
            <a:r>
              <a:rPr lang="en-US" sz="800" dirty="0">
                <a:solidFill>
                  <a:srgbClr val="000000"/>
                </a:solidFill>
                <a:latin typeface="Barlow"/>
              </a:rPr>
              <a:t>the last 12 months, how frequently have you/you or your child witnessed or experienced inappropriate behaviour by a spectator, coach or official while you/your child paddled?</a:t>
            </a:r>
          </a:p>
          <a:p>
            <a:r>
              <a:rPr lang="en-US" sz="800" dirty="0">
                <a:solidFill>
                  <a:srgbClr val="000000"/>
                </a:solidFill>
                <a:latin typeface="Barlow"/>
              </a:rPr>
              <a:t>NOTE: ‘All Sports 2019/20’ refers to average across other sports who included this question. This is not asked of all sports.</a:t>
            </a:r>
          </a:p>
        </p:txBody>
      </p:sp>
      <p:sp>
        <p:nvSpPr>
          <p:cNvPr id="11" name="TextBox 10"/>
          <p:cNvSpPr txBox="1"/>
          <p:nvPr/>
        </p:nvSpPr>
        <p:spPr>
          <a:xfrm>
            <a:off x="8764010" y="6297586"/>
            <a:ext cx="2794462" cy="30777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ym typeface="Wingdings 3"/>
              </a:rPr>
              <a:t> </a:t>
            </a:r>
            <a:r>
              <a:rPr lang="en-NZ" sz="1400" b="1" dirty="0">
                <a:solidFill>
                  <a:srgbClr val="218535"/>
                </a:solidFill>
                <a:cs typeface="Arial"/>
                <a:sym typeface="Wingdings 3"/>
              </a:rPr>
              <a:t>□</a:t>
            </a:r>
            <a:r>
              <a:rPr lang="en-NZ" sz="1400" b="1" dirty="0">
                <a:solidFill>
                  <a:schemeClr val="accent5"/>
                </a:solidFill>
                <a:cs typeface="Arial"/>
                <a:sym typeface="Wingdings 3"/>
              </a:rPr>
              <a:t>□ </a:t>
            </a:r>
            <a:r>
              <a:rPr lang="en-NZ" sz="800" dirty="0">
                <a:sym typeface="Wingdings 3"/>
              </a:rPr>
              <a:t>Significantly higher/lower than All Sports 2019/20</a:t>
            </a:r>
            <a:endParaRPr lang="en-NZ" sz="800" dirty="0"/>
          </a:p>
        </p:txBody>
      </p:sp>
      <p:sp>
        <p:nvSpPr>
          <p:cNvPr id="12" name="Text Placeholder 4"/>
          <p:cNvSpPr txBox="1">
            <a:spLocks/>
          </p:cNvSpPr>
          <p:nvPr/>
        </p:nvSpPr>
        <p:spPr bwMode="auto">
          <a:xfrm>
            <a:off x="5816842" y="2508863"/>
            <a:ext cx="2250270" cy="19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t" anchorCtr="0" compatLnSpc="1">
            <a:prstTxWarp prst="textNoShape">
              <a:avLst/>
            </a:prstTxWarp>
          </a:bodyPr>
          <a:lstStyle>
            <a:lvl1pPr marL="0" indent="0" algn="l" defTabSz="457200" rtl="0" eaLnBrk="1" fontAlgn="base" hangingPunct="1">
              <a:spcBef>
                <a:spcPts val="0"/>
              </a:spcBef>
              <a:spcAft>
                <a:spcPct val="0"/>
              </a:spcAft>
              <a:buClr>
                <a:schemeClr val="tx2"/>
              </a:buClr>
              <a:buFont typeface="Arial" charset="0"/>
              <a:buNone/>
              <a:defRPr sz="1800" b="0" kern="1200" baseline="0">
                <a:solidFill>
                  <a:schemeClr val="tx2"/>
                </a:solidFill>
                <a:latin typeface="+mn-lt"/>
                <a:ea typeface="ＭＳ Ｐゴシック" charset="0"/>
                <a:cs typeface="ＭＳ Ｐゴシック" charset="0"/>
              </a:defRPr>
            </a:lvl1pPr>
            <a:lvl2pPr marL="457200" indent="0" algn="l" defTabSz="569913" rtl="0" eaLnBrk="1" fontAlgn="base" hangingPunct="1">
              <a:spcBef>
                <a:spcPts val="800"/>
              </a:spcBef>
              <a:spcAft>
                <a:spcPct val="0"/>
              </a:spcAft>
              <a:buClr>
                <a:schemeClr val="tx2"/>
              </a:buClr>
              <a:buFont typeface="Arial" charset="0"/>
              <a:buNone/>
              <a:defRPr sz="2000" b="1" kern="1200">
                <a:solidFill>
                  <a:schemeClr val="tx2"/>
                </a:solidFill>
                <a:latin typeface="+mn-lt"/>
                <a:ea typeface="ＭＳ Ｐゴシック" charset="0"/>
                <a:cs typeface="+mn-cs"/>
              </a:defRPr>
            </a:lvl2pPr>
            <a:lvl3pPr marL="914400" indent="0" algn="l" defTabSz="457200" rtl="0" eaLnBrk="1" fontAlgn="base" hangingPunct="1">
              <a:spcBef>
                <a:spcPts val="700"/>
              </a:spcBef>
              <a:spcAft>
                <a:spcPct val="0"/>
              </a:spcAft>
              <a:buClr>
                <a:schemeClr val="tx2"/>
              </a:buClr>
              <a:buFont typeface="Arial" charset="0"/>
              <a:buNone/>
              <a:defRPr sz="1800" b="1" kern="1200">
                <a:solidFill>
                  <a:schemeClr val="tx2"/>
                </a:solidFill>
                <a:latin typeface="+mn-lt"/>
                <a:ea typeface="ＭＳ Ｐゴシック" charset="0"/>
                <a:cs typeface="+mn-cs"/>
              </a:defRPr>
            </a:lvl3pPr>
            <a:lvl4pPr marL="1371600" indent="0" algn="l" defTabSz="211138"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4pPr>
            <a:lvl5pPr marL="1828800" indent="0" algn="l" defTabSz="457200"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1050" b="1" dirty="0">
                <a:latin typeface="Barlow"/>
              </a:rPr>
              <a:t>% At least occasionally</a:t>
            </a:r>
          </a:p>
        </p:txBody>
      </p:sp>
      <p:grpSp>
        <p:nvGrpSpPr>
          <p:cNvPr id="13" name="Group 12"/>
          <p:cNvGrpSpPr>
            <a:grpSpLocks noChangeAspect="1"/>
          </p:cNvGrpSpPr>
          <p:nvPr/>
        </p:nvGrpSpPr>
        <p:grpSpPr>
          <a:xfrm>
            <a:off x="6251526" y="2836778"/>
            <a:ext cx="147547" cy="2064831"/>
            <a:chOff x="3583749" y="1961170"/>
            <a:chExt cx="239058" cy="3659682"/>
          </a:xfrm>
          <a:solidFill>
            <a:schemeClr val="accent5"/>
          </a:solidFill>
        </p:grpSpPr>
        <p:cxnSp>
          <p:nvCxnSpPr>
            <p:cNvPr id="14" name="Straight Connector 13"/>
            <p:cNvCxnSpPr/>
            <p:nvPr/>
          </p:nvCxnSpPr>
          <p:spPr>
            <a:xfrm>
              <a:off x="3598759" y="4127346"/>
              <a:ext cx="0" cy="1493506"/>
            </a:xfrm>
            <a:prstGeom prst="line">
              <a:avLst/>
            </a:prstGeom>
            <a:grpFill/>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15" name="Isosceles Triangle 14"/>
            <p:cNvSpPr/>
            <p:nvPr/>
          </p:nvSpPr>
          <p:spPr>
            <a:xfrm rot="5400000">
              <a:off x="3564624" y="3671482"/>
              <a:ext cx="277307" cy="23905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5"/>
                </a:solidFill>
              </a:endParaRPr>
            </a:p>
          </p:txBody>
        </p:sp>
        <p:cxnSp>
          <p:nvCxnSpPr>
            <p:cNvPr id="16" name="Straight Connector 15"/>
            <p:cNvCxnSpPr/>
            <p:nvPr/>
          </p:nvCxnSpPr>
          <p:spPr>
            <a:xfrm>
              <a:off x="3598759" y="1961170"/>
              <a:ext cx="0" cy="1493506"/>
            </a:xfrm>
            <a:prstGeom prst="line">
              <a:avLst/>
            </a:prstGeom>
            <a:grpFill/>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graphicFrame>
        <p:nvGraphicFramePr>
          <p:cNvPr id="17" name="Table 16"/>
          <p:cNvGraphicFramePr>
            <a:graphicFrameLocks noGrp="1"/>
          </p:cNvGraphicFramePr>
          <p:nvPr>
            <p:extLst>
              <p:ext uri="{D42A27DB-BD31-4B8C-83A1-F6EECF244321}">
                <p14:modId xmlns:p14="http://schemas.microsoft.com/office/powerpoint/2010/main" val="194200516"/>
              </p:ext>
            </p:extLst>
          </p:nvPr>
        </p:nvGraphicFramePr>
        <p:xfrm>
          <a:off x="6399073" y="2924735"/>
          <a:ext cx="1012226" cy="1829680"/>
        </p:xfrm>
        <a:graphic>
          <a:graphicData uri="http://schemas.openxmlformats.org/drawingml/2006/table">
            <a:tbl>
              <a:tblPr>
                <a:tableStyleId>{5C22544A-7EE6-4342-B048-85BDC9FD1C3A}</a:tableStyleId>
              </a:tblPr>
              <a:tblGrid>
                <a:gridCol w="1012226">
                  <a:extLst>
                    <a:ext uri="{9D8B030D-6E8A-4147-A177-3AD203B41FA5}">
                      <a16:colId xmlns:a16="http://schemas.microsoft.com/office/drawing/2014/main" val="20000"/>
                    </a:ext>
                  </a:extLst>
                </a:gridCol>
              </a:tblGrid>
              <a:tr h="577697">
                <a:tc>
                  <a:txBody>
                    <a:bodyPr/>
                    <a:lstStyle/>
                    <a:p>
                      <a:pPr algn="ctr" fontAlgn="b"/>
                      <a:r>
                        <a:rPr lang="en-US" sz="1200" b="1" i="0" u="none" strike="noStrike" dirty="0">
                          <a:solidFill>
                            <a:schemeClr val="tx1"/>
                          </a:solidFill>
                          <a:effectLst/>
                          <a:latin typeface="Barlow"/>
                        </a:rPr>
                        <a:t>24%</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82543">
                <a:tc>
                  <a:txBody>
                    <a:bodyPr/>
                    <a:lstStyle/>
                    <a:p>
                      <a:pPr algn="ctr" fontAlgn="b"/>
                      <a:endParaRPr lang="en-US" sz="1200" b="1" i="0" u="none" strike="noStrike" dirty="0">
                        <a:solidFill>
                          <a:schemeClr val="tx1"/>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9440">
                <a:tc>
                  <a:txBody>
                    <a:bodyPr/>
                    <a:lstStyle/>
                    <a:p>
                      <a:pPr algn="ctr" fontAlgn="b"/>
                      <a:r>
                        <a:rPr lang="en-US" sz="1200" b="1" i="0" u="none" strike="noStrike" dirty="0">
                          <a:solidFill>
                            <a:schemeClr val="tx1"/>
                          </a:solidFill>
                          <a:effectLst/>
                          <a:latin typeface="Barlow"/>
                        </a:rPr>
                        <a:t>32%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9" name="Text Placeholder 4"/>
          <p:cNvSpPr txBox="1">
            <a:spLocks/>
          </p:cNvSpPr>
          <p:nvPr/>
        </p:nvSpPr>
        <p:spPr>
          <a:xfrm>
            <a:off x="445625" y="878639"/>
            <a:ext cx="11183425" cy="81835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NZ" sz="1400" b="0" dirty="0">
                <a:solidFill>
                  <a:schemeClr val="tx1">
                    <a:lumMod val="65000"/>
                    <a:lumOff val="35000"/>
                  </a:schemeClr>
                </a:solidFill>
                <a:latin typeface="Barlow"/>
                <a:cs typeface="Calibri" panose="020F0502020204030204" pitchFamily="34" charset="0"/>
              </a:rPr>
              <a:t>A quarter (24%) of paddlers have experienced inappropriate behaviour by a spectator, coach or official while they paddled. This is a significantly lower score than the All Sports 2019/20 average (32%).</a:t>
            </a:r>
          </a:p>
        </p:txBody>
      </p:sp>
      <p:grpSp>
        <p:nvGrpSpPr>
          <p:cNvPr id="20" name="Group 19"/>
          <p:cNvGrpSpPr/>
          <p:nvPr/>
        </p:nvGrpSpPr>
        <p:grpSpPr>
          <a:xfrm>
            <a:off x="8309779" y="2973175"/>
            <a:ext cx="3097995" cy="1574456"/>
            <a:chOff x="393698" y="1376357"/>
            <a:chExt cx="3997326" cy="2706012"/>
          </a:xfrm>
        </p:grpSpPr>
        <p:sp>
          <p:nvSpPr>
            <p:cNvPr id="21" name="Text Box 10"/>
            <p:cNvSpPr txBox="1">
              <a:spLocks noChangeArrowheads="1"/>
            </p:cNvSpPr>
            <p:nvPr/>
          </p:nvSpPr>
          <p:spPr bwMode="auto">
            <a:xfrm>
              <a:off x="393699" y="1376357"/>
              <a:ext cx="3997325" cy="1230841"/>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a:t>
              </a:r>
              <a:r>
                <a:rPr lang="en-US" sz="1000" b="1" dirty="0">
                  <a:solidFill>
                    <a:schemeClr val="bg1"/>
                  </a:solidFill>
                  <a:latin typeface="Barlow"/>
                  <a:ea typeface="Barlow" charset="0"/>
                  <a:cs typeface="Arial" panose="020B0604020202020204" pitchFamily="34" charset="0"/>
                </a:rPr>
                <a:t> likely to have experienced inappropriate behaviour </a:t>
              </a:r>
              <a:r>
                <a:rPr lang="en-US" sz="1000" b="1" u="sng" dirty="0">
                  <a:solidFill>
                    <a:schemeClr val="bg1"/>
                  </a:solidFill>
                  <a:latin typeface="Barlow"/>
                  <a:ea typeface="Barlow" charset="0"/>
                  <a:cs typeface="Arial" panose="020B0604020202020204" pitchFamily="34" charset="0"/>
                </a:rPr>
                <a:t>almost every time/ every time</a:t>
              </a:r>
              <a:r>
                <a:rPr lang="en-US" sz="1000" b="1" dirty="0">
                  <a:solidFill>
                    <a:schemeClr val="bg1"/>
                  </a:solidFill>
                  <a:latin typeface="Barlow"/>
                  <a:ea typeface="Barlow" charset="0"/>
                  <a:cs typeface="Arial" panose="020B0604020202020204" pitchFamily="34" charset="0"/>
                </a:rPr>
                <a:t> are:</a:t>
              </a:r>
            </a:p>
          </p:txBody>
        </p:sp>
        <p:sp>
          <p:nvSpPr>
            <p:cNvPr id="22" name="Text Placeholder 5"/>
            <p:cNvSpPr txBox="1">
              <a:spLocks/>
            </p:cNvSpPr>
            <p:nvPr/>
          </p:nvSpPr>
          <p:spPr>
            <a:xfrm>
              <a:off x="393698" y="2607198"/>
              <a:ext cx="3997325" cy="1475171"/>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900" dirty="0">
                  <a:solidFill>
                    <a:srgbClr val="313131"/>
                  </a:solidFill>
                  <a:latin typeface="Barlow"/>
                  <a:cs typeface="Arial" panose="020B0604020202020204" pitchFamily="34" charset="0"/>
                </a:rPr>
                <a:t>Aged </a:t>
              </a:r>
              <a:r>
                <a:rPr lang="en-US" sz="900" b="1" dirty="0">
                  <a:solidFill>
                    <a:srgbClr val="313131"/>
                  </a:solidFill>
                  <a:latin typeface="Barlow"/>
                  <a:cs typeface="Arial" panose="020B0604020202020204" pitchFamily="34" charset="0"/>
                </a:rPr>
                <a:t>5-12 years </a:t>
              </a:r>
              <a:r>
                <a:rPr lang="en-US" sz="900" dirty="0">
                  <a:solidFill>
                    <a:srgbClr val="313131"/>
                  </a:solidFill>
                  <a:latin typeface="Barlow"/>
                  <a:cs typeface="Arial" panose="020B0604020202020204" pitchFamily="34" charset="0"/>
                </a:rPr>
                <a:t>(7% vs. 2%).</a:t>
              </a:r>
            </a:p>
          </p:txBody>
        </p:sp>
      </p:grpSp>
      <p:sp>
        <p:nvSpPr>
          <p:cNvPr id="18" name="Rectangle 17"/>
          <p:cNvSpPr/>
          <p:nvPr/>
        </p:nvSpPr>
        <p:spPr>
          <a:xfrm>
            <a:off x="6696971" y="3100928"/>
            <a:ext cx="413811" cy="243853"/>
          </a:xfrm>
          <a:prstGeom prst="rect">
            <a:avLst/>
          </a:prstGeom>
          <a:noFill/>
          <a:ln w="19050">
            <a:solidFill>
              <a:srgbClr val="DC00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Tree>
    <p:extLst>
      <p:ext uri="{BB962C8B-B14F-4D97-AF65-F5344CB8AC3E}">
        <p14:creationId xmlns:p14="http://schemas.microsoft.com/office/powerpoint/2010/main" val="1153485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0"/>
          <p:cNvGraphicFramePr>
            <a:graphicFrameLocks/>
          </p:cNvGraphicFramePr>
          <p:nvPr>
            <p:extLst>
              <p:ext uri="{D42A27DB-BD31-4B8C-83A1-F6EECF244321}">
                <p14:modId xmlns:p14="http://schemas.microsoft.com/office/powerpoint/2010/main" val="2083936094"/>
              </p:ext>
            </p:extLst>
          </p:nvPr>
        </p:nvGraphicFramePr>
        <p:xfrm>
          <a:off x="838201" y="2020187"/>
          <a:ext cx="8715374" cy="426365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D7101037-2DDA-4F6C-9A7A-6BAF8A627657}"/>
              </a:ext>
            </a:extLst>
          </p:cNvPr>
          <p:cNvSpPr txBox="1">
            <a:spLocks/>
          </p:cNvSpPr>
          <p:nvPr/>
        </p:nvSpPr>
        <p:spPr>
          <a:xfrm>
            <a:off x="492201" y="220971"/>
            <a:ext cx="11051913" cy="723698"/>
          </a:xfrm>
          <a:prstGeom prst="rect">
            <a:avLst/>
          </a:prstGeom>
        </p:spPr>
        <p:txBody>
          <a:bodyPr anchor="ctr">
            <a:noAutofit/>
          </a:bodyPr>
          <a:lstStyle>
            <a:lvl1pPr algn="l" defTabSz="914400" rtl="0" eaLnBrk="1" latinLnBrk="0" hangingPunct="1">
              <a:lnSpc>
                <a:spcPct val="90000"/>
              </a:lnSpc>
              <a:spcBef>
                <a:spcPct val="0"/>
              </a:spcBef>
              <a:buNone/>
              <a:defRPr sz="4400" b="1" i="0" kern="1200">
                <a:solidFill>
                  <a:schemeClr val="tx1"/>
                </a:solidFill>
                <a:latin typeface="Barlow Bold" charset="0"/>
                <a:ea typeface="+mj-ea"/>
                <a:cs typeface="+mj-cs"/>
              </a:defRPr>
            </a:lvl1pPr>
          </a:lstStyle>
          <a:p>
            <a:r>
              <a:rPr lang="en-US" sz="2800" dirty="0">
                <a:solidFill>
                  <a:schemeClr val="tx2"/>
                </a:solidFill>
                <a:latin typeface="Barlow"/>
              </a:rPr>
              <a:t>Club environment</a:t>
            </a:r>
            <a:endParaRPr lang="en-NZ" sz="2800" dirty="0">
              <a:solidFill>
                <a:schemeClr val="tx2"/>
              </a:solidFill>
              <a:latin typeface="Barlow"/>
            </a:endParaRPr>
          </a:p>
        </p:txBody>
      </p:sp>
      <p:cxnSp>
        <p:nvCxnSpPr>
          <p:cNvPr id="4" name="Straight Connector 3"/>
          <p:cNvCxnSpPr/>
          <p:nvPr/>
        </p:nvCxnSpPr>
        <p:spPr>
          <a:xfrm>
            <a:off x="976942" y="3495675"/>
            <a:ext cx="10759201" cy="0"/>
          </a:xfrm>
          <a:prstGeom prst="line">
            <a:avLst/>
          </a:prstGeom>
          <a:ln>
            <a:solidFill>
              <a:schemeClr val="bg2"/>
            </a:solidFill>
            <a:prstDash val="dash"/>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725D9EAB-0B9D-4647-B21C-0B225E4BF7B7}"/>
              </a:ext>
            </a:extLst>
          </p:cNvPr>
          <p:cNvSpPr/>
          <p:nvPr/>
        </p:nvSpPr>
        <p:spPr>
          <a:xfrm>
            <a:off x="499821" y="800896"/>
            <a:ext cx="11415954" cy="738664"/>
          </a:xfrm>
          <a:prstGeom prst="rect">
            <a:avLst/>
          </a:prstGeom>
        </p:spPr>
        <p:txBody>
          <a:bodyPr wrap="square">
            <a:spAutoFit/>
          </a:bodyPr>
          <a:lstStyle/>
          <a:p>
            <a:r>
              <a:rPr lang="en-NZ" sz="1400" dirty="0">
                <a:solidFill>
                  <a:schemeClr val="tx1">
                    <a:lumMod val="65000"/>
                    <a:lumOff val="35000"/>
                  </a:schemeClr>
                </a:solidFill>
                <a:latin typeface="Barlow"/>
              </a:rPr>
              <a:t>Compared with the All Sports 2019/20 average, Waka Ama respondents are less likely to agree that their </a:t>
            </a:r>
            <a:r>
              <a:rPr lang="en-NZ" sz="1400" i="1" dirty="0">
                <a:solidFill>
                  <a:schemeClr val="tx1">
                    <a:lumMod val="65000"/>
                    <a:lumOff val="35000"/>
                  </a:schemeClr>
                </a:solidFill>
                <a:latin typeface="Barlow"/>
              </a:rPr>
              <a:t>club has an emphasis on fun and enjoyment, has an inclusive environment </a:t>
            </a:r>
            <a:r>
              <a:rPr lang="en-NZ" sz="1400" dirty="0">
                <a:solidFill>
                  <a:schemeClr val="tx1">
                    <a:lumMod val="65000"/>
                    <a:lumOff val="35000"/>
                  </a:schemeClr>
                </a:solidFill>
                <a:latin typeface="Barlow"/>
              </a:rPr>
              <a:t>and </a:t>
            </a:r>
            <a:r>
              <a:rPr lang="en-NZ" sz="1400" i="1" dirty="0">
                <a:solidFill>
                  <a:schemeClr val="tx1">
                    <a:lumMod val="65000"/>
                    <a:lumOff val="35000"/>
                  </a:schemeClr>
                </a:solidFill>
                <a:latin typeface="Barlow"/>
              </a:rPr>
              <a:t>they feel pressure to train more than they would like to. </a:t>
            </a:r>
            <a:r>
              <a:rPr lang="en-NZ" sz="1400" dirty="0">
                <a:solidFill>
                  <a:schemeClr val="tx1">
                    <a:lumMod val="65000"/>
                    <a:lumOff val="35000"/>
                  </a:schemeClr>
                </a:solidFill>
                <a:latin typeface="Barlow"/>
              </a:rPr>
              <a:t>Those aged </a:t>
            </a:r>
            <a:r>
              <a:rPr lang="en-NZ" sz="1400" b="1" dirty="0">
                <a:solidFill>
                  <a:schemeClr val="tx1">
                    <a:lumMod val="65000"/>
                    <a:lumOff val="35000"/>
                  </a:schemeClr>
                </a:solidFill>
                <a:latin typeface="Barlow"/>
              </a:rPr>
              <a:t>13-18</a:t>
            </a:r>
            <a:r>
              <a:rPr lang="en-NZ" sz="1400" dirty="0">
                <a:solidFill>
                  <a:schemeClr val="tx1">
                    <a:lumMod val="65000"/>
                    <a:lumOff val="35000"/>
                  </a:schemeClr>
                </a:solidFill>
                <a:latin typeface="Barlow"/>
              </a:rPr>
              <a:t> (13% vs. 5%) and of </a:t>
            </a:r>
            <a:r>
              <a:rPr lang="en-NZ" sz="1400" b="1" dirty="0">
                <a:solidFill>
                  <a:schemeClr val="tx1">
                    <a:lumMod val="65000"/>
                    <a:lumOff val="35000"/>
                  </a:schemeClr>
                </a:solidFill>
                <a:latin typeface="Barlow"/>
              </a:rPr>
              <a:t>M</a:t>
            </a:r>
            <a:r>
              <a:rPr lang="en-NZ" sz="1400" b="1" dirty="0">
                <a:solidFill>
                  <a:schemeClr val="tx1">
                    <a:lumMod val="65000"/>
                    <a:lumOff val="35000"/>
                  </a:schemeClr>
                </a:solidFill>
                <a:latin typeface="Barlow"/>
                <a:cs typeface="Calibri" panose="020F0502020204030204" pitchFamily="34" charset="0"/>
              </a:rPr>
              <a:t>āori</a:t>
            </a:r>
            <a:r>
              <a:rPr lang="en-NZ" sz="1400" dirty="0">
                <a:solidFill>
                  <a:schemeClr val="tx1">
                    <a:lumMod val="65000"/>
                    <a:lumOff val="35000"/>
                  </a:schemeClr>
                </a:solidFill>
                <a:latin typeface="Barlow"/>
                <a:cs typeface="Calibri" panose="020F0502020204030204" pitchFamily="34" charset="0"/>
              </a:rPr>
              <a:t> ethnicity (8%) are more likely to agree they feel </a:t>
            </a:r>
            <a:r>
              <a:rPr lang="en-NZ" sz="1400" i="1" dirty="0">
                <a:solidFill>
                  <a:schemeClr val="tx1">
                    <a:lumMod val="65000"/>
                    <a:lumOff val="35000"/>
                  </a:schemeClr>
                </a:solidFill>
                <a:latin typeface="Barlow"/>
              </a:rPr>
              <a:t>pressure to train more than they would like to.</a:t>
            </a:r>
            <a:endParaRPr lang="en-NZ" sz="1400" dirty="0">
              <a:solidFill>
                <a:schemeClr val="tx1">
                  <a:lumMod val="65000"/>
                  <a:lumOff val="35000"/>
                </a:schemeClr>
              </a:solidFill>
              <a:latin typeface="Barlow"/>
            </a:endParaRPr>
          </a:p>
        </p:txBody>
      </p:sp>
      <p:sp>
        <p:nvSpPr>
          <p:cNvPr id="7" name="TextBox 6"/>
          <p:cNvSpPr txBox="1"/>
          <p:nvPr/>
        </p:nvSpPr>
        <p:spPr>
          <a:xfrm>
            <a:off x="8697335" y="6297586"/>
            <a:ext cx="2794462" cy="30777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1400" b="1" dirty="0">
                <a:solidFill>
                  <a:srgbClr val="218535"/>
                </a:solidFill>
                <a:cs typeface="Arial"/>
                <a:sym typeface="Wingdings 3"/>
              </a:rPr>
              <a:t>□</a:t>
            </a:r>
            <a:r>
              <a:rPr lang="en-NZ" sz="1400" b="1" dirty="0">
                <a:solidFill>
                  <a:schemeClr val="accent5"/>
                </a:solidFill>
                <a:cs typeface="Arial"/>
                <a:sym typeface="Wingdings 3"/>
              </a:rPr>
              <a:t>□ </a:t>
            </a:r>
            <a:r>
              <a:rPr lang="en-NZ" sz="800" dirty="0">
                <a:sym typeface="Wingdings 3"/>
              </a:rPr>
              <a:t>Significantly higher/lower than All Sports 2019/20</a:t>
            </a:r>
            <a:endParaRPr lang="en-NZ" sz="800" dirty="0"/>
          </a:p>
        </p:txBody>
      </p:sp>
      <p:sp>
        <p:nvSpPr>
          <p:cNvPr id="8" name="Footer Placeholder 5"/>
          <p:cNvSpPr txBox="1">
            <a:spLocks/>
          </p:cNvSpPr>
          <p:nvPr/>
        </p:nvSpPr>
        <p:spPr>
          <a:xfrm>
            <a:off x="499821" y="6280598"/>
            <a:ext cx="4662584" cy="447876"/>
          </a:xfrm>
          <a:prstGeom prst="rect">
            <a:avLst/>
          </a:prstGeom>
          <a:solidFill>
            <a:schemeClr val="bg1"/>
          </a:solidFill>
        </p:spPr>
        <p:txBody>
          <a:bodyPr anchor="b"/>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spcBef>
                <a:spcPts val="0"/>
              </a:spcBef>
            </a:pPr>
            <a:r>
              <a:rPr lang="en-NZ" sz="800" dirty="0">
                <a:solidFill>
                  <a:srgbClr val="000000"/>
                </a:solidFill>
              </a:rPr>
              <a:t>Base: </a:t>
            </a:r>
            <a:r>
              <a:rPr lang="en-US" sz="800" dirty="0">
                <a:solidFill>
                  <a:srgbClr val="000000"/>
                </a:solidFill>
              </a:rPr>
              <a:t>All respondents (Excluding Don't know/not applicable)</a:t>
            </a:r>
          </a:p>
          <a:p>
            <a:pPr>
              <a:spcBef>
                <a:spcPts val="0"/>
              </a:spcBef>
            </a:pPr>
            <a:r>
              <a:rPr lang="en-NZ" sz="800" dirty="0">
                <a:solidFill>
                  <a:srgbClr val="000000"/>
                </a:solidFill>
              </a:rPr>
              <a:t>Q54. To what extent do you agree or disagree on the following… </a:t>
            </a:r>
          </a:p>
          <a:p>
            <a:pPr>
              <a:spcBef>
                <a:spcPts val="0"/>
              </a:spcBef>
            </a:pPr>
            <a:r>
              <a:rPr lang="en-NZ" sz="800" dirty="0">
                <a:solidFill>
                  <a:srgbClr val="000000"/>
                </a:solidFill>
              </a:rPr>
              <a:t>^ Only asked of those aged 18 and under</a:t>
            </a:r>
            <a:endParaRPr lang="en-US" sz="800" dirty="0">
              <a:solidFill>
                <a:srgbClr val="000000"/>
              </a:solidFill>
            </a:endParaRPr>
          </a:p>
        </p:txBody>
      </p:sp>
      <p:sp>
        <p:nvSpPr>
          <p:cNvPr id="10" name="Text Placeholder 4"/>
          <p:cNvSpPr txBox="1">
            <a:spLocks/>
          </p:cNvSpPr>
          <p:nvPr/>
        </p:nvSpPr>
        <p:spPr bwMode="auto">
          <a:xfrm>
            <a:off x="9285922" y="1397169"/>
            <a:ext cx="2049779" cy="27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ctr" anchorCtr="0" compatLnSpc="1">
            <a:prstTxWarp prst="textNoShape">
              <a:avLst/>
            </a:prstTxWarp>
          </a:bodyPr>
          <a:lstStyle>
            <a:lvl1pPr marL="0" indent="0" algn="l" defTabSz="457200" rtl="0" eaLnBrk="1" fontAlgn="base" hangingPunct="1">
              <a:spcBef>
                <a:spcPts val="0"/>
              </a:spcBef>
              <a:spcAft>
                <a:spcPct val="0"/>
              </a:spcAft>
              <a:buClr>
                <a:schemeClr val="tx2"/>
              </a:buClr>
              <a:buFont typeface="Arial" charset="0"/>
              <a:buNone/>
              <a:defRPr sz="1800" b="0" kern="1200" baseline="0">
                <a:solidFill>
                  <a:schemeClr val="tx2"/>
                </a:solidFill>
                <a:latin typeface="+mn-lt"/>
                <a:ea typeface="ＭＳ Ｐゴシック" charset="0"/>
                <a:cs typeface="ＭＳ Ｐゴシック" charset="0"/>
              </a:defRPr>
            </a:lvl1pPr>
            <a:lvl2pPr marL="457200" indent="0" algn="l" defTabSz="569913" rtl="0" eaLnBrk="1" fontAlgn="base" hangingPunct="1">
              <a:spcBef>
                <a:spcPts val="800"/>
              </a:spcBef>
              <a:spcAft>
                <a:spcPct val="0"/>
              </a:spcAft>
              <a:buClr>
                <a:schemeClr val="tx2"/>
              </a:buClr>
              <a:buFont typeface="Arial" charset="0"/>
              <a:buNone/>
              <a:defRPr sz="2000" b="1" kern="1200">
                <a:solidFill>
                  <a:schemeClr val="tx2"/>
                </a:solidFill>
                <a:latin typeface="+mn-lt"/>
                <a:ea typeface="ＭＳ Ｐゴシック" charset="0"/>
                <a:cs typeface="+mn-cs"/>
              </a:defRPr>
            </a:lvl2pPr>
            <a:lvl3pPr marL="914400" indent="0" algn="l" defTabSz="457200" rtl="0" eaLnBrk="1" fontAlgn="base" hangingPunct="1">
              <a:spcBef>
                <a:spcPts val="700"/>
              </a:spcBef>
              <a:spcAft>
                <a:spcPct val="0"/>
              </a:spcAft>
              <a:buClr>
                <a:schemeClr val="tx2"/>
              </a:buClr>
              <a:buFont typeface="Arial" charset="0"/>
              <a:buNone/>
              <a:defRPr sz="1800" b="1" kern="1200">
                <a:solidFill>
                  <a:schemeClr val="tx2"/>
                </a:solidFill>
                <a:latin typeface="+mn-lt"/>
                <a:ea typeface="ＭＳ Ｐゴシック" charset="0"/>
                <a:cs typeface="+mn-cs"/>
              </a:defRPr>
            </a:lvl3pPr>
            <a:lvl4pPr marL="1371600" indent="0" algn="l" defTabSz="211138"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4pPr>
            <a:lvl5pPr marL="1828800" indent="0" algn="l" defTabSz="457200"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buClr>
                <a:srgbClr val="000000"/>
              </a:buClr>
            </a:pPr>
            <a:r>
              <a:rPr lang="en-US" sz="900" b="1" dirty="0">
                <a:latin typeface="Barlow"/>
              </a:rPr>
              <a:t>% Agree or strongly agree</a:t>
            </a:r>
          </a:p>
        </p:txBody>
      </p:sp>
      <p:sp>
        <p:nvSpPr>
          <p:cNvPr id="12" name="TextBox 11"/>
          <p:cNvSpPr txBox="1"/>
          <p:nvPr/>
        </p:nvSpPr>
        <p:spPr>
          <a:xfrm>
            <a:off x="976942" y="1838094"/>
            <a:ext cx="1175323" cy="230832"/>
          </a:xfrm>
          <a:prstGeom prst="rect">
            <a:avLst/>
          </a:prstGeom>
          <a:noFill/>
        </p:spPr>
        <p:txBody>
          <a:bodyPr wrap="none" rtlCol="0">
            <a:spAutoFit/>
          </a:bodyPr>
          <a:lstStyle/>
          <a:p>
            <a:r>
              <a:rPr lang="en-US" sz="900" b="1" dirty="0">
                <a:latin typeface="Barlow"/>
                <a:cs typeface="Arial"/>
              </a:rPr>
              <a:t>18 and under only</a:t>
            </a:r>
            <a:endParaRPr lang="en-US" sz="900" dirty="0">
              <a:latin typeface="Barlow"/>
              <a:cs typeface="Arial"/>
            </a:endParaRPr>
          </a:p>
        </p:txBody>
      </p:sp>
      <p:sp>
        <p:nvSpPr>
          <p:cNvPr id="13" name="TextBox 12"/>
          <p:cNvSpPr txBox="1"/>
          <p:nvPr/>
        </p:nvSpPr>
        <p:spPr>
          <a:xfrm>
            <a:off x="976942" y="3563653"/>
            <a:ext cx="1362874" cy="230832"/>
          </a:xfrm>
          <a:prstGeom prst="rect">
            <a:avLst/>
          </a:prstGeom>
          <a:noFill/>
        </p:spPr>
        <p:txBody>
          <a:bodyPr wrap="none" rtlCol="0">
            <a:spAutoFit/>
          </a:bodyPr>
          <a:lstStyle/>
          <a:p>
            <a:r>
              <a:rPr lang="en-US" sz="900" b="1" dirty="0">
                <a:latin typeface="Barlow"/>
                <a:cs typeface="Arial"/>
              </a:rPr>
              <a:t>Parents and paddlers</a:t>
            </a:r>
            <a:endParaRPr lang="en-US" sz="900" dirty="0">
              <a:latin typeface="Barlow"/>
              <a:cs typeface="Arial"/>
            </a:endParaRPr>
          </a:p>
        </p:txBody>
      </p:sp>
      <p:graphicFrame>
        <p:nvGraphicFramePr>
          <p:cNvPr id="14" name="Table 13"/>
          <p:cNvGraphicFramePr>
            <a:graphicFrameLocks noGrp="1"/>
          </p:cNvGraphicFramePr>
          <p:nvPr>
            <p:extLst>
              <p:ext uri="{D42A27DB-BD31-4B8C-83A1-F6EECF244321}">
                <p14:modId xmlns:p14="http://schemas.microsoft.com/office/powerpoint/2010/main" val="2327453314"/>
              </p:ext>
            </p:extLst>
          </p:nvPr>
        </p:nvGraphicFramePr>
        <p:xfrm>
          <a:off x="9553575" y="1645579"/>
          <a:ext cx="1514475" cy="4177371"/>
        </p:xfrm>
        <a:graphic>
          <a:graphicData uri="http://schemas.openxmlformats.org/drawingml/2006/table">
            <a:tbl>
              <a:tblPr>
                <a:tableStyleId>{5C22544A-7EE6-4342-B048-85BDC9FD1C3A}</a:tableStyleId>
              </a:tblPr>
              <a:tblGrid>
                <a:gridCol w="875419">
                  <a:extLst>
                    <a:ext uri="{9D8B030D-6E8A-4147-A177-3AD203B41FA5}">
                      <a16:colId xmlns:a16="http://schemas.microsoft.com/office/drawing/2014/main" val="20000"/>
                    </a:ext>
                  </a:extLst>
                </a:gridCol>
                <a:gridCol w="639056">
                  <a:extLst>
                    <a:ext uri="{9D8B030D-6E8A-4147-A177-3AD203B41FA5}">
                      <a16:colId xmlns:a16="http://schemas.microsoft.com/office/drawing/2014/main" val="20004"/>
                    </a:ext>
                  </a:extLst>
                </a:gridCol>
              </a:tblGrid>
              <a:tr h="470415">
                <a:tc>
                  <a:txBody>
                    <a:bodyPr/>
                    <a:lstStyle/>
                    <a:p>
                      <a:pPr algn="ctr"/>
                      <a:r>
                        <a:rPr lang="en-NZ" sz="1000" b="1" dirty="0">
                          <a:solidFill>
                            <a:schemeClr val="tx2"/>
                          </a:solidFill>
                          <a:latin typeface="Barlow"/>
                          <a:cs typeface="Calibri" panose="020F0502020204030204" pitchFamily="34" charset="0"/>
                        </a:rPr>
                        <a:t>Total</a:t>
                      </a:r>
                    </a:p>
                    <a:p>
                      <a:pPr algn="ctr"/>
                      <a:r>
                        <a:rPr lang="en-NZ" sz="1000" b="1" dirty="0">
                          <a:solidFill>
                            <a:schemeClr val="tx2"/>
                          </a:solidFill>
                          <a:latin typeface="Barlow"/>
                          <a:cs typeface="Calibri" panose="020F0502020204030204" pitchFamily="34" charset="0"/>
                        </a:rPr>
                        <a:t>Waka Ama</a:t>
                      </a:r>
                      <a:r>
                        <a:rPr lang="en-US" sz="1000" b="0" i="0" u="none" strike="noStrike" baseline="0" dirty="0">
                          <a:solidFill>
                            <a:schemeClr val="tx2"/>
                          </a:solidFill>
                          <a:effectLst/>
                          <a:latin typeface="Barlow"/>
                          <a:cs typeface="+mn-cs"/>
                        </a:rPr>
                        <a:t> </a:t>
                      </a:r>
                      <a:r>
                        <a:rPr lang="en-US" sz="1000" b="1" i="0" u="none" strike="noStrike" baseline="0" dirty="0">
                          <a:solidFill>
                            <a:schemeClr val="tx2"/>
                          </a:solidFill>
                          <a:effectLst/>
                          <a:latin typeface="Barlow"/>
                          <a:cs typeface="+mn-cs"/>
                        </a:rPr>
                        <a:t>2020</a:t>
                      </a:r>
                      <a:endParaRPr lang="en-NZ" sz="1000" b="1" dirty="0">
                        <a:solidFill>
                          <a:schemeClr val="tx2"/>
                        </a:solidFill>
                        <a:latin typeface="Barlow"/>
                        <a:cs typeface="Calibri" panose="020F0502020204030204" pitchFamily="34" charset="0"/>
                      </a:endParaRPr>
                    </a:p>
                  </a:txBody>
                  <a:tcPr marL="9525" marR="9525" marT="9525"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000" b="0" dirty="0">
                          <a:solidFill>
                            <a:schemeClr val="tx1">
                              <a:lumMod val="50000"/>
                              <a:lumOff val="50000"/>
                            </a:schemeClr>
                          </a:solidFill>
                          <a:latin typeface="Barlow"/>
                          <a:cs typeface="Calibri" panose="020F0502020204030204" pitchFamily="34" charset="0"/>
                        </a:rPr>
                        <a:t>ALL SPORTS</a:t>
                      </a:r>
                    </a:p>
                    <a:p>
                      <a:pPr algn="ctr"/>
                      <a:r>
                        <a:rPr lang="en-NZ" sz="1000" b="0" dirty="0">
                          <a:solidFill>
                            <a:schemeClr val="tx1">
                              <a:lumMod val="50000"/>
                              <a:lumOff val="50000"/>
                            </a:schemeClr>
                          </a:solidFill>
                          <a:latin typeface="Barlow"/>
                          <a:cs typeface="Calibri" panose="020F0502020204030204" pitchFamily="34" charset="0"/>
                        </a:rPr>
                        <a:t>2019/20</a:t>
                      </a:r>
                      <a:endParaRPr lang="en-US" sz="1000" b="0" i="0" u="none" strike="noStrike" dirty="0">
                        <a:solidFill>
                          <a:schemeClr val="tx1">
                            <a:lumMod val="50000"/>
                            <a:lumOff val="50000"/>
                          </a:schemeClr>
                        </a:solidFill>
                        <a:effectLst/>
                        <a:latin typeface="Barlow"/>
                      </a:endParaRPr>
                    </a:p>
                  </a:txBody>
                  <a:tcPr marL="9525" marR="9525" marT="9525"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7395">
                <a:tc>
                  <a:txBody>
                    <a:bodyPr/>
                    <a:lstStyle/>
                    <a:p>
                      <a:pPr algn="ctr" fontAlgn="b"/>
                      <a:r>
                        <a:rPr lang="en-US" sz="1050" b="1" i="0" u="none" strike="noStrike" dirty="0">
                          <a:solidFill>
                            <a:schemeClr val="tx2"/>
                          </a:solidFill>
                          <a:effectLst/>
                          <a:latin typeface="Barlow"/>
                        </a:rPr>
                        <a:t>89%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chemeClr val="tx1">
                              <a:lumMod val="50000"/>
                              <a:lumOff val="50000"/>
                            </a:schemeClr>
                          </a:solidFill>
                          <a:effectLst/>
                          <a:latin typeface="Barlow"/>
                        </a:rPr>
                        <a:t>88%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0885">
                <a:tc>
                  <a:txBody>
                    <a:bodyPr/>
                    <a:lstStyle/>
                    <a:p>
                      <a:pPr algn="ctr" fontAlgn="b"/>
                      <a:endParaRPr lang="en-US" sz="1050" b="1" i="0" u="none" strike="noStrike" dirty="0">
                        <a:solidFill>
                          <a:schemeClr val="tx2"/>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chemeClr val="tx1">
                            <a:lumMod val="50000"/>
                            <a:lumOff val="50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8145">
                <a:tc>
                  <a:txBody>
                    <a:bodyPr/>
                    <a:lstStyle/>
                    <a:p>
                      <a:pPr algn="ctr" fontAlgn="b"/>
                      <a:r>
                        <a:rPr lang="en-US" sz="1050" b="1" i="0" u="none" strike="noStrike" dirty="0">
                          <a:solidFill>
                            <a:schemeClr val="tx2"/>
                          </a:solidFill>
                          <a:effectLst/>
                          <a:latin typeface="Barlow"/>
                        </a:rPr>
                        <a:t>82%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chemeClr val="tx1">
                              <a:lumMod val="50000"/>
                              <a:lumOff val="50000"/>
                            </a:schemeClr>
                          </a:solidFill>
                          <a:effectLst/>
                          <a:latin typeface="Barlow"/>
                        </a:rPr>
                        <a:t>82%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0885">
                <a:tc>
                  <a:txBody>
                    <a:bodyPr/>
                    <a:lstStyle/>
                    <a:p>
                      <a:pPr algn="ctr" fontAlgn="b"/>
                      <a:endParaRPr lang="en-US" sz="1050" b="1" i="0" u="none" strike="noStrike" dirty="0">
                        <a:solidFill>
                          <a:schemeClr val="tx2"/>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chemeClr val="tx1">
                            <a:lumMod val="50000"/>
                            <a:lumOff val="50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2465">
                <a:tc>
                  <a:txBody>
                    <a:bodyPr/>
                    <a:lstStyle/>
                    <a:p>
                      <a:pPr algn="ctr" fontAlgn="b"/>
                      <a:r>
                        <a:rPr lang="en-US" sz="1050" b="1" i="0" u="none" strike="noStrike" kern="1200" dirty="0">
                          <a:solidFill>
                            <a:schemeClr val="tx2"/>
                          </a:solidFill>
                          <a:effectLst/>
                          <a:latin typeface="Barlow"/>
                          <a:ea typeface="+mn-ea"/>
                          <a:cs typeface="+mn-cs"/>
                        </a:rPr>
                        <a:t>74</a:t>
                      </a:r>
                      <a:r>
                        <a:rPr lang="en-US" sz="1050" b="1" i="0" u="none" strike="noStrike" dirty="0">
                          <a:solidFill>
                            <a:schemeClr val="tx2"/>
                          </a:solidFill>
                          <a:effectLst/>
                          <a:latin typeface="Barlow"/>
                        </a:rPr>
                        <a:t>%</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chemeClr val="tx1">
                              <a:lumMod val="50000"/>
                              <a:lumOff val="50000"/>
                            </a:schemeClr>
                          </a:solidFill>
                          <a:effectLst/>
                          <a:latin typeface="Barlow"/>
                        </a:rPr>
                        <a:t>82%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3933">
                <a:tc>
                  <a:txBody>
                    <a:bodyPr/>
                    <a:lstStyle/>
                    <a:p>
                      <a:pPr algn="ctr" fontAlgn="b"/>
                      <a:endParaRPr lang="en-US" sz="1050" b="1" i="0" u="none" strike="noStrike" dirty="0">
                        <a:solidFill>
                          <a:schemeClr val="tx2"/>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chemeClr val="tx1">
                            <a:lumMod val="50000"/>
                            <a:lumOff val="50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6726">
                <a:tc>
                  <a:txBody>
                    <a:bodyPr/>
                    <a:lstStyle/>
                    <a:p>
                      <a:pPr algn="ctr" fontAlgn="b"/>
                      <a:r>
                        <a:rPr lang="en-US" sz="1050" b="1" i="0" u="none" strike="noStrike" dirty="0">
                          <a:solidFill>
                            <a:schemeClr val="tx2"/>
                          </a:solidFill>
                          <a:effectLst/>
                          <a:latin typeface="Barlow"/>
                        </a:rPr>
                        <a:t>87%</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chemeClr val="tx1">
                              <a:lumMod val="50000"/>
                              <a:lumOff val="50000"/>
                            </a:schemeClr>
                          </a:solidFill>
                          <a:effectLst/>
                          <a:latin typeface="Barlow"/>
                        </a:rPr>
                        <a:t>87%</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0535">
                <a:tc>
                  <a:txBody>
                    <a:bodyPr/>
                    <a:lstStyle/>
                    <a:p>
                      <a:pPr algn="ctr" fontAlgn="b"/>
                      <a:endParaRPr lang="en-US" sz="1050" b="1" i="0" u="none" strike="noStrike" dirty="0">
                        <a:solidFill>
                          <a:schemeClr val="tx2"/>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chemeClr val="tx1">
                            <a:lumMod val="50000"/>
                            <a:lumOff val="50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8201">
                <a:tc>
                  <a:txBody>
                    <a:bodyPr/>
                    <a:lstStyle/>
                    <a:p>
                      <a:pPr algn="ctr" fontAlgn="b"/>
                      <a:r>
                        <a:rPr lang="en-US" sz="1050" b="1" i="0" u="none" strike="noStrike" dirty="0">
                          <a:solidFill>
                            <a:schemeClr val="tx2"/>
                          </a:solidFill>
                          <a:effectLst/>
                          <a:latin typeface="Barlow"/>
                        </a:rPr>
                        <a:t>78%</a:t>
                      </a:r>
                      <a:endParaRPr lang="en-US" sz="1000" b="1" i="0" u="none" strike="noStrike" dirty="0">
                        <a:solidFill>
                          <a:schemeClr val="tx2"/>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chemeClr val="tx1">
                              <a:lumMod val="50000"/>
                              <a:lumOff val="50000"/>
                            </a:schemeClr>
                          </a:solidFill>
                          <a:effectLst/>
                          <a:latin typeface="Barlow"/>
                        </a:rPr>
                        <a:t>83%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91954">
                <a:tc>
                  <a:txBody>
                    <a:bodyPr/>
                    <a:lstStyle/>
                    <a:p>
                      <a:pPr algn="ctr" fontAlgn="b"/>
                      <a:endParaRPr lang="en-US" sz="1050" b="1" i="0" u="none" strike="noStrike" dirty="0">
                        <a:solidFill>
                          <a:schemeClr val="tx2"/>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chemeClr val="tx1">
                            <a:lumMod val="50000"/>
                            <a:lumOff val="50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51972">
                <a:tc>
                  <a:txBody>
                    <a:bodyPr/>
                    <a:lstStyle/>
                    <a:p>
                      <a:pPr algn="ctr" fontAlgn="b"/>
                      <a:r>
                        <a:rPr lang="en-US" sz="1050" b="1" i="0" u="none" strike="noStrike" dirty="0">
                          <a:solidFill>
                            <a:schemeClr val="tx2"/>
                          </a:solidFill>
                          <a:effectLst/>
                          <a:latin typeface="Barlow"/>
                        </a:rPr>
                        <a:t>63%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chemeClr val="tx1">
                              <a:lumMod val="50000"/>
                              <a:lumOff val="50000"/>
                            </a:schemeClr>
                          </a:solidFill>
                          <a:effectLst/>
                          <a:latin typeface="Barlow"/>
                        </a:rPr>
                        <a:t>61%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70885">
                <a:tc>
                  <a:txBody>
                    <a:bodyPr/>
                    <a:lstStyle/>
                    <a:p>
                      <a:pPr algn="ctr" fontAlgn="b"/>
                      <a:endParaRPr lang="en-US" sz="1050" b="1" i="0" u="none" strike="noStrike" dirty="0">
                        <a:solidFill>
                          <a:schemeClr val="tx2"/>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chemeClr val="tx1">
                            <a:lumMod val="50000"/>
                            <a:lumOff val="50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9556850"/>
                  </a:ext>
                </a:extLst>
              </a:tr>
              <a:tr h="251972">
                <a:tc>
                  <a:txBody>
                    <a:bodyPr/>
                    <a:lstStyle/>
                    <a:p>
                      <a:pPr algn="ctr" fontAlgn="b"/>
                      <a:r>
                        <a:rPr lang="en-US" sz="1050" b="1" i="0" u="none" strike="noStrike" dirty="0">
                          <a:solidFill>
                            <a:schemeClr val="tx2"/>
                          </a:solidFill>
                          <a:effectLst/>
                          <a:latin typeface="Barlow"/>
                        </a:rPr>
                        <a:t>26%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chemeClr val="tx1">
                              <a:lumMod val="50000"/>
                              <a:lumOff val="50000"/>
                            </a:schemeClr>
                          </a:solidFill>
                          <a:effectLst/>
                          <a:latin typeface="Barlow"/>
                        </a:rPr>
                        <a:t>24%</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1348128"/>
                  </a:ext>
                </a:extLst>
              </a:tr>
              <a:tr h="179031">
                <a:tc>
                  <a:txBody>
                    <a:bodyPr/>
                    <a:lstStyle/>
                    <a:p>
                      <a:pPr algn="ctr" fontAlgn="b"/>
                      <a:endParaRPr lang="en-US" sz="1050" b="1" i="0" u="none" strike="noStrike" dirty="0">
                        <a:solidFill>
                          <a:schemeClr val="tx2"/>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chemeClr val="tx1">
                            <a:lumMod val="50000"/>
                            <a:lumOff val="50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661029"/>
                  </a:ext>
                </a:extLst>
              </a:tr>
              <a:tr h="251972">
                <a:tc>
                  <a:txBody>
                    <a:bodyPr/>
                    <a:lstStyle/>
                    <a:p>
                      <a:pPr algn="ctr" fontAlgn="b"/>
                      <a:r>
                        <a:rPr lang="en-US" sz="1050" b="1" i="0" u="none" strike="noStrike" dirty="0">
                          <a:solidFill>
                            <a:schemeClr val="tx2"/>
                          </a:solidFill>
                          <a:effectLst/>
                          <a:latin typeface="Barlow"/>
                        </a:rPr>
                        <a:t>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chemeClr val="tx1">
                              <a:lumMod val="50000"/>
                              <a:lumOff val="50000"/>
                            </a:schemeClr>
                          </a:solidFill>
                          <a:effectLst/>
                          <a:latin typeface="Barlow"/>
                        </a:rPr>
                        <a:t>7%</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3623342"/>
                  </a:ext>
                </a:extLst>
              </a:tr>
            </a:tbl>
          </a:graphicData>
        </a:graphic>
      </p:graphicFrame>
      <p:sp>
        <p:nvSpPr>
          <p:cNvPr id="15" name="Rectangle 14"/>
          <p:cNvSpPr/>
          <p:nvPr/>
        </p:nvSpPr>
        <p:spPr>
          <a:xfrm>
            <a:off x="9770727" y="3000556"/>
            <a:ext cx="413811" cy="243853"/>
          </a:xfrm>
          <a:prstGeom prst="rect">
            <a:avLst/>
          </a:prstGeom>
          <a:noFill/>
          <a:ln w="19050">
            <a:solidFill>
              <a:srgbClr val="DC00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16" name="Rectangle 15"/>
          <p:cNvSpPr/>
          <p:nvPr/>
        </p:nvSpPr>
        <p:spPr>
          <a:xfrm>
            <a:off x="9770727" y="4294056"/>
            <a:ext cx="413811" cy="243853"/>
          </a:xfrm>
          <a:prstGeom prst="rect">
            <a:avLst/>
          </a:prstGeom>
          <a:noFill/>
          <a:ln w="19050">
            <a:solidFill>
              <a:srgbClr val="DC00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17" name="Rectangle 16"/>
          <p:cNvSpPr/>
          <p:nvPr/>
        </p:nvSpPr>
        <p:spPr>
          <a:xfrm>
            <a:off x="9770727" y="5573278"/>
            <a:ext cx="413811" cy="243853"/>
          </a:xfrm>
          <a:prstGeom prst="rect">
            <a:avLst/>
          </a:prstGeom>
          <a:noFill/>
          <a:ln w="19050">
            <a:solidFill>
              <a:srgbClr val="DC00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Tree>
    <p:extLst>
      <p:ext uri="{BB962C8B-B14F-4D97-AF65-F5344CB8AC3E}">
        <p14:creationId xmlns:p14="http://schemas.microsoft.com/office/powerpoint/2010/main" val="1985447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9821" y="314167"/>
            <a:ext cx="11163444" cy="1020114"/>
          </a:xfrm>
        </p:spPr>
        <p:txBody>
          <a:bodyPr anchor="t">
            <a:noAutofit/>
          </a:bodyPr>
          <a:lstStyle/>
          <a:p>
            <a:pPr algn="l"/>
            <a:r>
              <a:rPr lang="en-NZ" sz="2800" dirty="0">
                <a:solidFill>
                  <a:schemeClr val="tx2"/>
                </a:solidFill>
                <a:latin typeface="Barlow"/>
              </a:rPr>
              <a:t>Emphasis on winning, developing skills and having fun at club</a:t>
            </a:r>
          </a:p>
        </p:txBody>
      </p:sp>
      <p:graphicFrame>
        <p:nvGraphicFramePr>
          <p:cNvPr id="6" name="Chart Placeholder 10"/>
          <p:cNvGraphicFramePr>
            <a:graphicFrameLocks/>
          </p:cNvGraphicFramePr>
          <p:nvPr>
            <p:extLst>
              <p:ext uri="{D42A27DB-BD31-4B8C-83A1-F6EECF244321}">
                <p14:modId xmlns:p14="http://schemas.microsoft.com/office/powerpoint/2010/main" val="2572588709"/>
              </p:ext>
            </p:extLst>
          </p:nvPr>
        </p:nvGraphicFramePr>
        <p:xfrm>
          <a:off x="0" y="2103223"/>
          <a:ext cx="9695904" cy="3463066"/>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5"/>
          <p:cNvSpPr txBox="1">
            <a:spLocks/>
          </p:cNvSpPr>
          <p:nvPr/>
        </p:nvSpPr>
        <p:spPr>
          <a:xfrm>
            <a:off x="499821" y="6335231"/>
            <a:ext cx="6598096" cy="300514"/>
          </a:xfrm>
          <a:prstGeom prst="rect">
            <a:avLst/>
          </a:prstGeom>
          <a:solidFill>
            <a:schemeClr val="bg1"/>
          </a:solidFill>
        </p:spPr>
        <p:txBody>
          <a:bodyPr anchor="b"/>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spcBef>
                <a:spcPts val="0"/>
              </a:spcBef>
            </a:pPr>
            <a:r>
              <a:rPr lang="en-NZ" sz="800" dirty="0">
                <a:solidFill>
                  <a:srgbClr val="000000"/>
                </a:solidFill>
                <a:latin typeface="Barlow"/>
              </a:rPr>
              <a:t>Base: </a:t>
            </a:r>
            <a:r>
              <a:rPr lang="en-US" sz="800" dirty="0">
                <a:solidFill>
                  <a:srgbClr val="000000"/>
                </a:solidFill>
                <a:latin typeface="Barlow"/>
              </a:rPr>
              <a:t>All respondents (Excluding Don't know/not applicable)</a:t>
            </a:r>
          </a:p>
          <a:p>
            <a:pPr>
              <a:spcBef>
                <a:spcPts val="0"/>
              </a:spcBef>
            </a:pPr>
            <a:r>
              <a:rPr lang="en-NZ" sz="800" dirty="0">
                <a:solidFill>
                  <a:srgbClr val="000000"/>
                </a:solidFill>
                <a:latin typeface="Barlow"/>
              </a:rPr>
              <a:t>Q97. Based on your/ your child’s experience… How much emphasis do you/ does your child feel there is on the following at your/ their club?</a:t>
            </a:r>
            <a:endParaRPr lang="en-US" sz="800" dirty="0">
              <a:solidFill>
                <a:srgbClr val="000000"/>
              </a:solidFill>
              <a:latin typeface="Barlow"/>
            </a:endParaRPr>
          </a:p>
        </p:txBody>
      </p:sp>
      <p:sp>
        <p:nvSpPr>
          <p:cNvPr id="9" name="Rectangle 8">
            <a:extLst>
              <a:ext uri="{FF2B5EF4-FFF2-40B4-BE49-F238E27FC236}">
                <a16:creationId xmlns:a16="http://schemas.microsoft.com/office/drawing/2014/main" id="{725D9EAB-0B9D-4647-B21C-0B225E4BF7B7}"/>
              </a:ext>
            </a:extLst>
          </p:cNvPr>
          <p:cNvSpPr/>
          <p:nvPr/>
        </p:nvSpPr>
        <p:spPr>
          <a:xfrm>
            <a:off x="496472" y="777941"/>
            <a:ext cx="11166793" cy="738664"/>
          </a:xfrm>
          <a:prstGeom prst="rect">
            <a:avLst/>
          </a:prstGeom>
        </p:spPr>
        <p:txBody>
          <a:bodyPr wrap="square">
            <a:spAutoFit/>
          </a:bodyPr>
          <a:lstStyle/>
          <a:p>
            <a:r>
              <a:rPr lang="en-NZ" sz="1400" dirty="0">
                <a:solidFill>
                  <a:schemeClr val="tx1">
                    <a:lumMod val="65000"/>
                    <a:lumOff val="35000"/>
                  </a:schemeClr>
                </a:solidFill>
                <a:latin typeface="Barlow"/>
              </a:rPr>
              <a:t>Around seven to eight in ten think there is the right amount of emphasis on developing skills, having fun and winning. A quarter of respondents (26%) think there is not enough emphasis on developing skills at their club, particularly for those over </a:t>
            </a:r>
            <a:r>
              <a:rPr lang="en-NZ" sz="1400" b="1" dirty="0">
                <a:solidFill>
                  <a:schemeClr val="tx1">
                    <a:lumMod val="65000"/>
                    <a:lumOff val="35000"/>
                  </a:schemeClr>
                </a:solidFill>
                <a:latin typeface="Barlow"/>
              </a:rPr>
              <a:t>35 years old </a:t>
            </a:r>
            <a:r>
              <a:rPr lang="en-NZ" sz="1400" dirty="0">
                <a:solidFill>
                  <a:schemeClr val="tx1">
                    <a:lumMod val="65000"/>
                    <a:lumOff val="35000"/>
                  </a:schemeClr>
                </a:solidFill>
                <a:latin typeface="Barlow"/>
              </a:rPr>
              <a:t>(29%). </a:t>
            </a:r>
            <a:r>
              <a:rPr lang="en-NZ" sz="1400" b="1" dirty="0">
                <a:solidFill>
                  <a:schemeClr val="tx1">
                    <a:lumMod val="65000"/>
                    <a:lumOff val="35000"/>
                  </a:schemeClr>
                </a:solidFill>
                <a:latin typeface="Barlow"/>
              </a:rPr>
              <a:t>Young adults (19-34 years) </a:t>
            </a:r>
            <a:r>
              <a:rPr lang="en-NZ" sz="1400" dirty="0">
                <a:solidFill>
                  <a:schemeClr val="tx1">
                    <a:lumMod val="65000"/>
                    <a:lumOff val="35000"/>
                  </a:schemeClr>
                </a:solidFill>
                <a:latin typeface="Barlow"/>
              </a:rPr>
              <a:t>are more likely to say there is not enough emphasis on winning (28% vs. 12% Total Waka Ama).</a:t>
            </a:r>
          </a:p>
        </p:txBody>
      </p:sp>
    </p:spTree>
    <p:extLst>
      <p:ext uri="{BB962C8B-B14F-4D97-AF65-F5344CB8AC3E}">
        <p14:creationId xmlns:p14="http://schemas.microsoft.com/office/powerpoint/2010/main" val="3456945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729" y="129778"/>
            <a:ext cx="11291413" cy="608500"/>
          </a:xfrm>
        </p:spPr>
        <p:txBody>
          <a:bodyPr>
            <a:normAutofit/>
          </a:bodyPr>
          <a:lstStyle/>
          <a:p>
            <a:pPr algn="l"/>
            <a:r>
              <a:rPr lang="en-NZ" sz="2800" dirty="0">
                <a:solidFill>
                  <a:schemeClr val="tx2"/>
                </a:solidFill>
              </a:rPr>
              <a:t>Gender equality at the club</a:t>
            </a:r>
          </a:p>
        </p:txBody>
      </p:sp>
      <p:sp>
        <p:nvSpPr>
          <p:cNvPr id="4" name="Footer Placeholder 3"/>
          <p:cNvSpPr>
            <a:spLocks noGrp="1"/>
          </p:cNvSpPr>
          <p:nvPr>
            <p:ph type="ftr" sz="quarter" idx="4294967295"/>
          </p:nvPr>
        </p:nvSpPr>
        <p:spPr>
          <a:xfrm>
            <a:off x="444730" y="6291263"/>
            <a:ext cx="6138863" cy="293687"/>
          </a:xfrm>
          <a:prstGeom prst="rect">
            <a:avLst/>
          </a:prstGeom>
          <a:solidFill>
            <a:schemeClr val="bg1"/>
          </a:solidFill>
        </p:spPr>
        <p:txBody>
          <a:bodyPr/>
          <a:lstStyle/>
          <a:p>
            <a:pPr algn="l"/>
            <a:r>
              <a:rPr lang="en-US" sz="800" b="0" dirty="0">
                <a:solidFill>
                  <a:schemeClr val="tx1"/>
                </a:solidFill>
                <a:latin typeface="Barlow"/>
              </a:rPr>
              <a:t>Base: All respondents excluding Don’t know (n=435-465)</a:t>
            </a:r>
          </a:p>
          <a:p>
            <a:pPr algn="l"/>
            <a:r>
              <a:rPr lang="en-US" sz="800" b="0" dirty="0">
                <a:solidFill>
                  <a:schemeClr val="tx1"/>
                </a:solidFill>
                <a:latin typeface="Barlow"/>
              </a:rPr>
              <a:t>Q81. To what extent do you agree or disagree on the following…</a:t>
            </a:r>
          </a:p>
        </p:txBody>
      </p:sp>
      <p:graphicFrame>
        <p:nvGraphicFramePr>
          <p:cNvPr id="5" name="Chart Placeholder 10"/>
          <p:cNvGraphicFramePr>
            <a:graphicFrameLocks/>
          </p:cNvGraphicFramePr>
          <p:nvPr>
            <p:extLst>
              <p:ext uri="{D42A27DB-BD31-4B8C-83A1-F6EECF244321}">
                <p14:modId xmlns:p14="http://schemas.microsoft.com/office/powerpoint/2010/main" val="415147085"/>
              </p:ext>
            </p:extLst>
          </p:nvPr>
        </p:nvGraphicFramePr>
        <p:xfrm>
          <a:off x="914401" y="2104957"/>
          <a:ext cx="8143874" cy="418610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4"/>
          <p:cNvSpPr txBox="1">
            <a:spLocks/>
          </p:cNvSpPr>
          <p:nvPr/>
        </p:nvSpPr>
        <p:spPr bwMode="auto">
          <a:xfrm>
            <a:off x="9442018" y="1405850"/>
            <a:ext cx="2049779" cy="26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ctr" anchorCtr="0" compatLnSpc="1">
            <a:prstTxWarp prst="textNoShape">
              <a:avLst/>
            </a:prstTxWarp>
          </a:bodyPr>
          <a:lstStyle>
            <a:lvl1pPr marL="0" indent="0" algn="l" defTabSz="457200" rtl="0" eaLnBrk="1" fontAlgn="base" hangingPunct="1">
              <a:spcBef>
                <a:spcPts val="0"/>
              </a:spcBef>
              <a:spcAft>
                <a:spcPct val="0"/>
              </a:spcAft>
              <a:buClr>
                <a:schemeClr val="tx2"/>
              </a:buClr>
              <a:buFont typeface="Arial" charset="0"/>
              <a:buNone/>
              <a:defRPr sz="1800" b="0" kern="1200" baseline="0">
                <a:solidFill>
                  <a:schemeClr val="tx2"/>
                </a:solidFill>
                <a:latin typeface="+mn-lt"/>
                <a:ea typeface="ＭＳ Ｐゴシック" charset="0"/>
                <a:cs typeface="ＭＳ Ｐゴシック" charset="0"/>
              </a:defRPr>
            </a:lvl1pPr>
            <a:lvl2pPr marL="457200" indent="0" algn="l" defTabSz="569913" rtl="0" eaLnBrk="1" fontAlgn="base" hangingPunct="1">
              <a:spcBef>
                <a:spcPts val="800"/>
              </a:spcBef>
              <a:spcAft>
                <a:spcPct val="0"/>
              </a:spcAft>
              <a:buClr>
                <a:schemeClr val="tx2"/>
              </a:buClr>
              <a:buFont typeface="Arial" charset="0"/>
              <a:buNone/>
              <a:defRPr sz="2000" b="1" kern="1200">
                <a:solidFill>
                  <a:schemeClr val="tx2"/>
                </a:solidFill>
                <a:latin typeface="+mn-lt"/>
                <a:ea typeface="ＭＳ Ｐゴシック" charset="0"/>
                <a:cs typeface="+mn-cs"/>
              </a:defRPr>
            </a:lvl2pPr>
            <a:lvl3pPr marL="914400" indent="0" algn="l" defTabSz="457200" rtl="0" eaLnBrk="1" fontAlgn="base" hangingPunct="1">
              <a:spcBef>
                <a:spcPts val="700"/>
              </a:spcBef>
              <a:spcAft>
                <a:spcPct val="0"/>
              </a:spcAft>
              <a:buClr>
                <a:schemeClr val="tx2"/>
              </a:buClr>
              <a:buFont typeface="Arial" charset="0"/>
              <a:buNone/>
              <a:defRPr sz="1800" b="1" kern="1200">
                <a:solidFill>
                  <a:schemeClr val="tx2"/>
                </a:solidFill>
                <a:latin typeface="+mn-lt"/>
                <a:ea typeface="ＭＳ Ｐゴシック" charset="0"/>
                <a:cs typeface="+mn-cs"/>
              </a:defRPr>
            </a:lvl3pPr>
            <a:lvl4pPr marL="1371600" indent="0" algn="l" defTabSz="211138"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4pPr>
            <a:lvl5pPr marL="1828800" indent="0" algn="l" defTabSz="457200"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buClr>
                <a:srgbClr val="000000"/>
              </a:buClr>
            </a:pPr>
            <a:r>
              <a:rPr lang="en-US" sz="900" b="1" dirty="0">
                <a:latin typeface="Barlow"/>
              </a:rPr>
              <a:t>% Agree or strongly agree</a:t>
            </a:r>
          </a:p>
        </p:txBody>
      </p:sp>
      <p:sp>
        <p:nvSpPr>
          <p:cNvPr id="12" name="Rectangle 11">
            <a:extLst>
              <a:ext uri="{FF2B5EF4-FFF2-40B4-BE49-F238E27FC236}">
                <a16:creationId xmlns:a16="http://schemas.microsoft.com/office/drawing/2014/main" id="{725D9EAB-0B9D-4647-B21C-0B225E4BF7B7}"/>
              </a:ext>
            </a:extLst>
          </p:cNvPr>
          <p:cNvSpPr/>
          <p:nvPr/>
        </p:nvSpPr>
        <p:spPr>
          <a:xfrm>
            <a:off x="444730" y="723427"/>
            <a:ext cx="11291412" cy="954107"/>
          </a:xfrm>
          <a:prstGeom prst="rect">
            <a:avLst/>
          </a:prstGeom>
        </p:spPr>
        <p:txBody>
          <a:bodyPr wrap="square">
            <a:spAutoFit/>
          </a:bodyPr>
          <a:lstStyle/>
          <a:p>
            <a:r>
              <a:rPr lang="en-NZ" sz="1400" dirty="0">
                <a:solidFill>
                  <a:schemeClr val="tx1">
                    <a:lumMod val="65000"/>
                    <a:lumOff val="35000"/>
                  </a:schemeClr>
                </a:solidFill>
                <a:latin typeface="Barlow"/>
              </a:rPr>
              <a:t>While levels of agreement are high overall, Waka Ama respondents are less likely to agree that their </a:t>
            </a:r>
            <a:r>
              <a:rPr lang="en-NZ" sz="1400" i="1" dirty="0">
                <a:solidFill>
                  <a:schemeClr val="tx1">
                    <a:lumMod val="65000"/>
                    <a:lumOff val="35000"/>
                  </a:schemeClr>
                </a:solidFill>
                <a:latin typeface="Barlow"/>
              </a:rPr>
              <a:t>club treats all people equally regardless of gender </a:t>
            </a:r>
            <a:r>
              <a:rPr lang="en-NZ" sz="1400" dirty="0">
                <a:solidFill>
                  <a:schemeClr val="tx1">
                    <a:lumMod val="65000"/>
                    <a:lumOff val="35000"/>
                  </a:schemeClr>
                </a:solidFill>
                <a:latin typeface="Barlow"/>
              </a:rPr>
              <a:t>and </a:t>
            </a:r>
            <a:r>
              <a:rPr lang="en-NZ" sz="1400" i="1" dirty="0">
                <a:solidFill>
                  <a:schemeClr val="tx1">
                    <a:lumMod val="65000"/>
                    <a:lumOff val="35000"/>
                  </a:schemeClr>
                </a:solidFill>
                <a:latin typeface="Barlow"/>
              </a:rPr>
              <a:t>there are appropriate programmes and/or opportunities in place for women and girls at my club </a:t>
            </a:r>
            <a:r>
              <a:rPr lang="en-NZ" sz="1400" dirty="0">
                <a:solidFill>
                  <a:schemeClr val="tx1">
                    <a:lumMod val="65000"/>
                    <a:lumOff val="35000"/>
                  </a:schemeClr>
                </a:solidFill>
                <a:latin typeface="Barlow"/>
              </a:rPr>
              <a:t>compared with the All Sports 2019/20 average. </a:t>
            </a:r>
            <a:r>
              <a:rPr lang="en-NZ" sz="1400" b="1" dirty="0">
                <a:solidFill>
                  <a:schemeClr val="tx1">
                    <a:lumMod val="65000"/>
                    <a:lumOff val="35000"/>
                  </a:schemeClr>
                </a:solidFill>
                <a:latin typeface="Barlow"/>
              </a:rPr>
              <a:t>Females</a:t>
            </a:r>
            <a:r>
              <a:rPr lang="en-NZ" sz="1400" dirty="0">
                <a:solidFill>
                  <a:schemeClr val="tx1">
                    <a:lumMod val="65000"/>
                    <a:lumOff val="35000"/>
                  </a:schemeClr>
                </a:solidFill>
                <a:latin typeface="Barlow"/>
              </a:rPr>
              <a:t> are less likely than </a:t>
            </a:r>
            <a:r>
              <a:rPr lang="en-NZ" sz="1400" b="1" dirty="0">
                <a:solidFill>
                  <a:schemeClr val="tx1">
                    <a:lumMod val="65000"/>
                    <a:lumOff val="35000"/>
                  </a:schemeClr>
                </a:solidFill>
                <a:latin typeface="Barlow"/>
              </a:rPr>
              <a:t>males</a:t>
            </a:r>
            <a:r>
              <a:rPr lang="en-NZ" sz="1400" dirty="0">
                <a:solidFill>
                  <a:schemeClr val="tx1">
                    <a:lumMod val="65000"/>
                    <a:lumOff val="35000"/>
                  </a:schemeClr>
                </a:solidFill>
                <a:latin typeface="Barlow"/>
              </a:rPr>
              <a:t> to agree that </a:t>
            </a:r>
            <a:r>
              <a:rPr lang="en-NZ" sz="1400" i="1" dirty="0">
                <a:solidFill>
                  <a:schemeClr val="tx1">
                    <a:lumMod val="65000"/>
                    <a:lumOff val="35000"/>
                  </a:schemeClr>
                </a:solidFill>
                <a:latin typeface="Barlow"/>
              </a:rPr>
              <a:t>there are equal opportunities for both men and women to assume leadership roles at my club.</a:t>
            </a:r>
            <a:r>
              <a:rPr lang="en-NZ" sz="1400" dirty="0">
                <a:solidFill>
                  <a:schemeClr val="tx1">
                    <a:lumMod val="65000"/>
                    <a:lumOff val="35000"/>
                  </a:schemeClr>
                </a:solidFill>
                <a:latin typeface="Barlow"/>
              </a:rPr>
              <a:t> </a:t>
            </a:r>
          </a:p>
        </p:txBody>
      </p:sp>
      <p:sp>
        <p:nvSpPr>
          <p:cNvPr id="13" name="TextBox 12"/>
          <p:cNvSpPr txBox="1"/>
          <p:nvPr/>
        </p:nvSpPr>
        <p:spPr>
          <a:xfrm>
            <a:off x="8697335" y="6297586"/>
            <a:ext cx="279446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ym typeface="Wingdings 3"/>
              </a:rPr>
              <a:t> </a:t>
            </a:r>
            <a:r>
              <a:rPr lang="en-NZ" sz="800" dirty="0">
                <a:solidFill>
                  <a:srgbClr val="00B050"/>
                </a:solidFill>
                <a:sym typeface="Wingdings 3"/>
              </a:rPr>
              <a:t></a:t>
            </a:r>
            <a:r>
              <a:rPr lang="en-NZ" sz="800" dirty="0">
                <a:solidFill>
                  <a:srgbClr val="FF0000"/>
                </a:solidFill>
                <a:sym typeface="Wingdings 3"/>
              </a:rPr>
              <a:t></a:t>
            </a:r>
            <a:r>
              <a:rPr lang="en-NZ" sz="800" dirty="0">
                <a:sym typeface="Wingdings 3"/>
              </a:rPr>
              <a:t> Significantly higher/lower than Total </a:t>
            </a:r>
            <a:r>
              <a:rPr lang="en-NZ" sz="800" dirty="0"/>
              <a:t>Waka Ama</a:t>
            </a:r>
            <a:r>
              <a:rPr lang="en-NZ" sz="800" dirty="0">
                <a:sym typeface="Wingdings 3"/>
              </a:rPr>
              <a:t> 2020</a:t>
            </a:r>
          </a:p>
          <a:p>
            <a:r>
              <a:rPr lang="en-NZ" sz="1400" b="1" dirty="0">
                <a:solidFill>
                  <a:srgbClr val="218535"/>
                </a:solidFill>
                <a:cs typeface="Arial"/>
                <a:sym typeface="Wingdings 3"/>
              </a:rPr>
              <a:t>□</a:t>
            </a:r>
            <a:r>
              <a:rPr lang="en-NZ" sz="1400" b="1" dirty="0">
                <a:solidFill>
                  <a:schemeClr val="accent5"/>
                </a:solidFill>
                <a:cs typeface="Arial"/>
                <a:sym typeface="Wingdings 3"/>
              </a:rPr>
              <a:t>□ </a:t>
            </a:r>
            <a:r>
              <a:rPr lang="en-NZ" sz="800" dirty="0">
                <a:sym typeface="Wingdings 3"/>
              </a:rPr>
              <a:t>Significantly higher/lower than All Sports 2019/20</a:t>
            </a:r>
            <a:endParaRPr lang="en-NZ" sz="800" dirty="0"/>
          </a:p>
        </p:txBody>
      </p:sp>
      <p:graphicFrame>
        <p:nvGraphicFramePr>
          <p:cNvPr id="14" name="Table 13"/>
          <p:cNvGraphicFramePr>
            <a:graphicFrameLocks noGrp="1"/>
          </p:cNvGraphicFramePr>
          <p:nvPr>
            <p:extLst>
              <p:ext uri="{D42A27DB-BD31-4B8C-83A1-F6EECF244321}">
                <p14:modId xmlns:p14="http://schemas.microsoft.com/office/powerpoint/2010/main" val="305168602"/>
              </p:ext>
            </p:extLst>
          </p:nvPr>
        </p:nvGraphicFramePr>
        <p:xfrm>
          <a:off x="9058275" y="1681874"/>
          <a:ext cx="2790826" cy="4021181"/>
        </p:xfrm>
        <a:graphic>
          <a:graphicData uri="http://schemas.openxmlformats.org/drawingml/2006/table">
            <a:tbl>
              <a:tblPr firstRow="1" bandRow="1">
                <a:tableStyleId>{5C22544A-7EE6-4342-B048-85BDC9FD1C3A}</a:tableStyleId>
              </a:tblPr>
              <a:tblGrid>
                <a:gridCol w="828675">
                  <a:extLst>
                    <a:ext uri="{9D8B030D-6E8A-4147-A177-3AD203B41FA5}">
                      <a16:colId xmlns:a16="http://schemas.microsoft.com/office/drawing/2014/main" val="1426833224"/>
                    </a:ext>
                  </a:extLst>
                </a:gridCol>
                <a:gridCol w="685800">
                  <a:extLst>
                    <a:ext uri="{9D8B030D-6E8A-4147-A177-3AD203B41FA5}">
                      <a16:colId xmlns:a16="http://schemas.microsoft.com/office/drawing/2014/main" val="1164606647"/>
                    </a:ext>
                  </a:extLst>
                </a:gridCol>
                <a:gridCol w="687844">
                  <a:extLst>
                    <a:ext uri="{9D8B030D-6E8A-4147-A177-3AD203B41FA5}">
                      <a16:colId xmlns:a16="http://schemas.microsoft.com/office/drawing/2014/main" val="2750684844"/>
                    </a:ext>
                  </a:extLst>
                </a:gridCol>
                <a:gridCol w="588507">
                  <a:extLst>
                    <a:ext uri="{9D8B030D-6E8A-4147-A177-3AD203B41FA5}">
                      <a16:colId xmlns:a16="http://schemas.microsoft.com/office/drawing/2014/main" val="1752440229"/>
                    </a:ext>
                  </a:extLst>
                </a:gridCol>
              </a:tblGrid>
              <a:tr h="687586">
                <a:tc>
                  <a:txBody>
                    <a:bodyPr/>
                    <a:lstStyle/>
                    <a:p>
                      <a:pPr algn="ctr"/>
                      <a:r>
                        <a:rPr lang="en-NZ" sz="1000" b="1" dirty="0">
                          <a:solidFill>
                            <a:schemeClr val="tx2"/>
                          </a:solidFill>
                          <a:latin typeface="Barlow"/>
                        </a:rPr>
                        <a:t>Total </a:t>
                      </a:r>
                    </a:p>
                    <a:p>
                      <a:pPr algn="ctr"/>
                      <a:r>
                        <a:rPr lang="en-NZ" sz="1000" b="1" dirty="0">
                          <a:solidFill>
                            <a:schemeClr val="tx2"/>
                          </a:solidFill>
                          <a:latin typeface="Barlow"/>
                        </a:rPr>
                        <a:t>Waka Ama 2020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00" b="1" dirty="0">
                          <a:solidFill>
                            <a:schemeClr val="tx1">
                              <a:lumMod val="65000"/>
                              <a:lumOff val="35000"/>
                            </a:schemeClr>
                          </a:solidFill>
                          <a:latin typeface="Barlow"/>
                        </a:rPr>
                        <a:t>Males (n=141-150)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00" b="1" dirty="0">
                          <a:solidFill>
                            <a:schemeClr val="tx1">
                              <a:lumMod val="65000"/>
                              <a:lumOff val="35000"/>
                            </a:schemeClr>
                          </a:solidFill>
                          <a:latin typeface="Barlow"/>
                        </a:rPr>
                        <a:t>Females (n=294-315)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00" b="1" dirty="0">
                          <a:solidFill>
                            <a:schemeClr val="tx1">
                              <a:lumMod val="65000"/>
                              <a:lumOff val="35000"/>
                            </a:schemeClr>
                          </a:solidFill>
                          <a:latin typeface="Barlow"/>
                        </a:rPr>
                        <a:t>All Sports 2019/20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9936009"/>
                  </a:ext>
                </a:extLst>
              </a:tr>
              <a:tr h="814233">
                <a:tc>
                  <a:txBody>
                    <a:bodyPr/>
                    <a:lstStyle/>
                    <a:p>
                      <a:pPr algn="ctr"/>
                      <a:r>
                        <a:rPr lang="en-NZ" sz="1200" b="1" dirty="0">
                          <a:solidFill>
                            <a:schemeClr val="tx2"/>
                          </a:solidFill>
                          <a:latin typeface="Barlow"/>
                        </a:rPr>
                        <a:t>88%</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kern="1200" dirty="0">
                          <a:solidFill>
                            <a:schemeClr val="tx1">
                              <a:lumMod val="65000"/>
                              <a:lumOff val="35000"/>
                            </a:schemeClr>
                          </a:solidFill>
                          <a:latin typeface="Barlow"/>
                          <a:ea typeface="+mn-ea"/>
                          <a:cs typeface="+mn-cs"/>
                        </a:rPr>
                        <a:t>93%</a:t>
                      </a:r>
                      <a:r>
                        <a:rPr lang="en-NZ" sz="1000" dirty="0">
                          <a:solidFill>
                            <a:srgbClr val="00B050"/>
                          </a:solidFill>
                          <a:latin typeface="Barlow"/>
                          <a:sym typeface="Wingdings 3"/>
                        </a:rPr>
                        <a:t></a:t>
                      </a:r>
                      <a:endParaRPr lang="en-US" sz="1000" b="0" kern="1200" dirty="0">
                        <a:solidFill>
                          <a:srgbClr val="00B050"/>
                        </a:solidFill>
                        <a:latin typeface="Barlow"/>
                        <a:ea typeface="+mn-ea"/>
                        <a:cs typeface="+mn-cs"/>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kern="1200" dirty="0">
                          <a:solidFill>
                            <a:schemeClr val="tx1">
                              <a:lumMod val="65000"/>
                              <a:lumOff val="35000"/>
                            </a:schemeClr>
                          </a:solidFill>
                          <a:latin typeface="Barlow"/>
                          <a:ea typeface="+mn-ea"/>
                          <a:cs typeface="+mn-cs"/>
                        </a:rPr>
                        <a:t>85%</a:t>
                      </a:r>
                      <a:r>
                        <a:rPr lang="en-NZ" sz="1000" dirty="0">
                          <a:solidFill>
                            <a:srgbClr val="FF0000"/>
                          </a:solidFill>
                          <a:latin typeface="Barlow"/>
                          <a:sym typeface="Wingdings 3"/>
                        </a:rPr>
                        <a:t></a:t>
                      </a:r>
                      <a:endParaRPr lang="en-US" sz="1000" b="0" kern="1200" dirty="0">
                        <a:solidFill>
                          <a:srgbClr val="FF0000"/>
                        </a:solidFill>
                        <a:latin typeface="Barlow"/>
                        <a:ea typeface="+mn-ea"/>
                        <a:cs typeface="+mn-cs"/>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lumMod val="65000"/>
                              <a:lumOff val="35000"/>
                            </a:schemeClr>
                          </a:solidFill>
                          <a:latin typeface="Barlow"/>
                        </a:rPr>
                        <a:t>90%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7454907"/>
                  </a:ext>
                </a:extLst>
              </a:tr>
              <a:tr h="1701380">
                <a:tc>
                  <a:txBody>
                    <a:bodyPr/>
                    <a:lstStyle/>
                    <a:p>
                      <a:pPr algn="ctr"/>
                      <a:r>
                        <a:rPr lang="en-NZ" sz="1200" b="1" dirty="0">
                          <a:solidFill>
                            <a:schemeClr val="tx2"/>
                          </a:solidFill>
                          <a:latin typeface="Barlow"/>
                        </a:rPr>
                        <a:t>86%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kern="1200" dirty="0">
                          <a:solidFill>
                            <a:schemeClr val="tx1">
                              <a:lumMod val="65000"/>
                              <a:lumOff val="35000"/>
                            </a:schemeClr>
                          </a:solidFill>
                          <a:latin typeface="Barlow"/>
                          <a:ea typeface="+mn-ea"/>
                          <a:cs typeface="+mn-cs"/>
                        </a:rPr>
                        <a:t>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kern="1200" dirty="0">
                          <a:solidFill>
                            <a:schemeClr val="tx1">
                              <a:lumMod val="65000"/>
                              <a:lumOff val="35000"/>
                            </a:schemeClr>
                          </a:solidFill>
                          <a:latin typeface="Barlow"/>
                          <a:ea typeface="+mn-ea"/>
                          <a:cs typeface="+mn-cs"/>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lumMod val="65000"/>
                              <a:lumOff val="35000"/>
                            </a:schemeClr>
                          </a:solidFill>
                          <a:latin typeface="Barlow"/>
                        </a:rPr>
                        <a:t>90%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713062"/>
                  </a:ext>
                </a:extLst>
              </a:tr>
              <a:tr h="804528">
                <a:tc>
                  <a:txBody>
                    <a:bodyPr/>
                    <a:lstStyle/>
                    <a:p>
                      <a:pPr algn="ctr"/>
                      <a:r>
                        <a:rPr lang="en-NZ" sz="1200" b="1" dirty="0">
                          <a:solidFill>
                            <a:schemeClr val="tx2"/>
                          </a:solidFill>
                          <a:latin typeface="Barlow"/>
                        </a:rPr>
                        <a:t>79%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kern="1200" dirty="0">
                          <a:solidFill>
                            <a:schemeClr val="tx1">
                              <a:lumMod val="65000"/>
                              <a:lumOff val="35000"/>
                            </a:schemeClr>
                          </a:solidFill>
                          <a:latin typeface="Barlow"/>
                          <a:ea typeface="+mn-ea"/>
                          <a:cs typeface="+mn-cs"/>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kern="1200" dirty="0">
                          <a:solidFill>
                            <a:schemeClr val="tx1">
                              <a:lumMod val="65000"/>
                              <a:lumOff val="35000"/>
                            </a:schemeClr>
                          </a:solidFill>
                          <a:latin typeface="Barlow"/>
                          <a:ea typeface="+mn-ea"/>
                          <a:cs typeface="+mn-cs"/>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lumMod val="65000"/>
                              <a:lumOff val="35000"/>
                            </a:schemeClr>
                          </a:solidFill>
                          <a:latin typeface="Barlow"/>
                        </a:rPr>
                        <a:t>84%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8066362"/>
                  </a:ext>
                </a:extLst>
              </a:tr>
            </a:tbl>
          </a:graphicData>
        </a:graphic>
      </p:graphicFrame>
      <p:sp>
        <p:nvSpPr>
          <p:cNvPr id="15" name="Rectangle 14"/>
          <p:cNvSpPr/>
          <p:nvPr/>
        </p:nvSpPr>
        <p:spPr>
          <a:xfrm>
            <a:off x="9247152" y="3932288"/>
            <a:ext cx="413811" cy="243853"/>
          </a:xfrm>
          <a:prstGeom prst="rect">
            <a:avLst/>
          </a:prstGeom>
          <a:noFill/>
          <a:ln w="19050">
            <a:solidFill>
              <a:srgbClr val="DC00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16" name="Rectangle 15"/>
          <p:cNvSpPr/>
          <p:nvPr/>
        </p:nvSpPr>
        <p:spPr>
          <a:xfrm>
            <a:off x="9247152" y="5177249"/>
            <a:ext cx="413811" cy="243853"/>
          </a:xfrm>
          <a:prstGeom prst="rect">
            <a:avLst/>
          </a:prstGeom>
          <a:noFill/>
          <a:ln w="19050">
            <a:solidFill>
              <a:srgbClr val="DC00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Tree>
    <p:extLst>
      <p:ext uri="{BB962C8B-B14F-4D97-AF65-F5344CB8AC3E}">
        <p14:creationId xmlns:p14="http://schemas.microsoft.com/office/powerpoint/2010/main" val="2208652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FBA54C1-CA7C-6C4A-A386-37B0754C8B5F}"/>
              </a:ext>
            </a:extLst>
          </p:cNvPr>
          <p:cNvSpPr txBox="1">
            <a:spLocks/>
          </p:cNvSpPr>
          <p:nvPr/>
        </p:nvSpPr>
        <p:spPr>
          <a:xfrm>
            <a:off x="434673" y="181291"/>
            <a:ext cx="10435618" cy="75587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rgbClr val="9C132A"/>
                </a:solidFill>
                <a:latin typeface="Barlow"/>
                <a:ea typeface="Barlow Black" charset="0"/>
                <a:cs typeface="Arial" panose="020B0604020202020204" pitchFamily="34" charset="0"/>
              </a:rPr>
              <a:t>Snapshot of participant’s experiences</a:t>
            </a:r>
          </a:p>
        </p:txBody>
      </p:sp>
      <p:grpSp>
        <p:nvGrpSpPr>
          <p:cNvPr id="33" name="Group 32"/>
          <p:cNvGrpSpPr/>
          <p:nvPr/>
        </p:nvGrpSpPr>
        <p:grpSpPr>
          <a:xfrm>
            <a:off x="631315" y="2037847"/>
            <a:ext cx="2429637" cy="2190822"/>
            <a:chOff x="3320921" y="373698"/>
            <a:chExt cx="3307070" cy="1125934"/>
          </a:xfrm>
        </p:grpSpPr>
        <p:grpSp>
          <p:nvGrpSpPr>
            <p:cNvPr id="34" name="Group 33"/>
            <p:cNvGrpSpPr/>
            <p:nvPr/>
          </p:nvGrpSpPr>
          <p:grpSpPr>
            <a:xfrm>
              <a:off x="3320921" y="373698"/>
              <a:ext cx="3307070" cy="1125934"/>
              <a:chOff x="-1804740" y="1350811"/>
              <a:chExt cx="2981949" cy="1782411"/>
            </a:xfrm>
          </p:grpSpPr>
          <p:grpSp>
            <p:nvGrpSpPr>
              <p:cNvPr id="36" name="Group 35"/>
              <p:cNvGrpSpPr/>
              <p:nvPr/>
            </p:nvGrpSpPr>
            <p:grpSpPr>
              <a:xfrm>
                <a:off x="-1804740" y="1350811"/>
                <a:ext cx="2981949" cy="1782411"/>
                <a:chOff x="455213" y="1953488"/>
                <a:chExt cx="1633241" cy="2668388"/>
              </a:xfrm>
            </p:grpSpPr>
            <p:sp>
              <p:nvSpPr>
                <p:cNvPr id="38" name="Rectangle 37"/>
                <p:cNvSpPr/>
                <p:nvPr/>
              </p:nvSpPr>
              <p:spPr>
                <a:xfrm>
                  <a:off x="468262" y="1953490"/>
                  <a:ext cx="1620192" cy="266838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39" name="Rectangle 38"/>
                <p:cNvSpPr/>
                <p:nvPr/>
              </p:nvSpPr>
              <p:spPr>
                <a:xfrm>
                  <a:off x="468261" y="1953488"/>
                  <a:ext cx="1620192" cy="53909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40" name="TextBox 39"/>
                <p:cNvSpPr txBox="1"/>
                <p:nvPr/>
              </p:nvSpPr>
              <p:spPr>
                <a:xfrm>
                  <a:off x="455213" y="2035853"/>
                  <a:ext cx="1628831" cy="337381"/>
                </a:xfrm>
                <a:prstGeom prst="rect">
                  <a:avLst/>
                </a:prstGeom>
                <a:noFill/>
                <a:ln>
                  <a:noFill/>
                </a:ln>
              </p:spPr>
              <p:txBody>
                <a:bodyPr wrap="square" rtlCol="0">
                  <a:spAutoFit/>
                </a:bodyPr>
                <a:lstStyle/>
                <a:p>
                  <a:pPr algn="ctr"/>
                  <a:r>
                    <a:rPr lang="en-NZ" sz="1200" b="1" dirty="0">
                      <a:solidFill>
                        <a:schemeClr val="bg1"/>
                      </a:solidFill>
                      <a:latin typeface="Barlow"/>
                    </a:rPr>
                    <a:t>Sample overview</a:t>
                  </a:r>
                </a:p>
              </p:txBody>
            </p:sp>
          </p:grpSp>
          <p:sp>
            <p:nvSpPr>
              <p:cNvPr id="37" name="TextBox 36"/>
              <p:cNvSpPr txBox="1"/>
              <p:nvPr/>
            </p:nvSpPr>
            <p:spPr>
              <a:xfrm>
                <a:off x="-1803832" y="1776587"/>
                <a:ext cx="2879024" cy="600963"/>
              </a:xfrm>
              <a:prstGeom prst="rect">
                <a:avLst/>
              </a:prstGeom>
              <a:noFill/>
              <a:ln>
                <a:noFill/>
              </a:ln>
            </p:spPr>
            <p:txBody>
              <a:bodyPr wrap="square" rtlCol="0">
                <a:spAutoFit/>
              </a:bodyPr>
              <a:lstStyle/>
              <a:p>
                <a:r>
                  <a:rPr lang="en-NZ" b="1" dirty="0">
                    <a:solidFill>
                      <a:schemeClr val="accent3">
                        <a:lumMod val="50000"/>
                      </a:schemeClr>
                    </a:solidFill>
                    <a:latin typeface="Barlow"/>
                  </a:rPr>
                  <a:t>2020</a:t>
                </a:r>
                <a:r>
                  <a:rPr lang="en-NZ" dirty="0">
                    <a:solidFill>
                      <a:schemeClr val="accent1">
                        <a:lumMod val="50000"/>
                      </a:schemeClr>
                    </a:solidFill>
                    <a:latin typeface="Barlow"/>
                  </a:rPr>
                  <a:t> </a:t>
                </a:r>
                <a:r>
                  <a:rPr lang="en-NZ" sz="1200" dirty="0">
                    <a:latin typeface="Barlow"/>
                  </a:rPr>
                  <a:t>participants: n=474</a:t>
                </a:r>
              </a:p>
              <a:p>
                <a:r>
                  <a:rPr lang="en-NZ" sz="1200" dirty="0">
                    <a:latin typeface="Barlow"/>
                  </a:rPr>
                  <a:t>n= 413 paddlers (87%)</a:t>
                </a:r>
                <a:r>
                  <a:rPr lang="en-NZ" sz="1200" dirty="0">
                    <a:sym typeface="Wingdings 3"/>
                  </a:rPr>
                  <a:t> </a:t>
                </a:r>
                <a:r>
                  <a:rPr lang="en-NZ" sz="1000" dirty="0">
                    <a:latin typeface="Barlow"/>
                    <a:sym typeface="Wingdings 3"/>
                  </a:rPr>
                  <a:t></a:t>
                </a:r>
                <a:endParaRPr lang="en-NZ" sz="1000" dirty="0">
                  <a:latin typeface="Barlow"/>
                </a:endParaRPr>
              </a:p>
              <a:p>
                <a:r>
                  <a:rPr lang="en-NZ" sz="1200" dirty="0">
                    <a:latin typeface="Barlow"/>
                  </a:rPr>
                  <a:t>n= 61 parents (13%)</a:t>
                </a:r>
              </a:p>
            </p:txBody>
          </p:sp>
        </p:grpSp>
        <p:sp>
          <p:nvSpPr>
            <p:cNvPr id="35" name="Rectangle 34"/>
            <p:cNvSpPr/>
            <p:nvPr/>
          </p:nvSpPr>
          <p:spPr>
            <a:xfrm>
              <a:off x="3337306" y="1084259"/>
              <a:ext cx="3228747" cy="379623"/>
            </a:xfrm>
            <a:prstGeom prst="rect">
              <a:avLst/>
            </a:prstGeom>
            <a:ln>
              <a:noFill/>
            </a:ln>
          </p:spPr>
          <p:txBody>
            <a:bodyPr wrap="square">
              <a:spAutoFit/>
            </a:bodyPr>
            <a:lstStyle/>
            <a:p>
              <a:r>
                <a:rPr lang="en-NZ" b="1" dirty="0">
                  <a:solidFill>
                    <a:schemeClr val="accent3">
                      <a:lumMod val="50000"/>
                    </a:schemeClr>
                  </a:solidFill>
                  <a:latin typeface="Barlow"/>
                </a:rPr>
                <a:t>2018</a:t>
              </a:r>
              <a:r>
                <a:rPr lang="en-NZ" b="1" dirty="0">
                  <a:solidFill>
                    <a:schemeClr val="accent1">
                      <a:lumMod val="50000"/>
                    </a:schemeClr>
                  </a:solidFill>
                  <a:latin typeface="Barlow"/>
                </a:rPr>
                <a:t> </a:t>
              </a:r>
              <a:r>
                <a:rPr lang="en-NZ" sz="1200" dirty="0">
                  <a:latin typeface="Barlow"/>
                </a:rPr>
                <a:t>participants: n=543</a:t>
              </a:r>
            </a:p>
            <a:p>
              <a:r>
                <a:rPr lang="en-NZ" sz="1200" dirty="0">
                  <a:latin typeface="Barlow"/>
                </a:rPr>
                <a:t>n= 441 paddlers (81%)</a:t>
              </a:r>
            </a:p>
            <a:p>
              <a:r>
                <a:rPr lang="en-NZ" sz="1200" dirty="0">
                  <a:latin typeface="Barlow"/>
                </a:rPr>
                <a:t>n= 102 parents (19%)</a:t>
              </a:r>
            </a:p>
          </p:txBody>
        </p:sp>
      </p:grpSp>
      <p:sp>
        <p:nvSpPr>
          <p:cNvPr id="41" name="TextBox 40"/>
          <p:cNvSpPr txBox="1"/>
          <p:nvPr/>
        </p:nvSpPr>
        <p:spPr>
          <a:xfrm>
            <a:off x="9057175" y="5974479"/>
            <a:ext cx="2794462" cy="215444"/>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ym typeface="Wingdings 3"/>
              </a:rPr>
              <a:t> Significantly higher/lower than Total Waka Ama 2018</a:t>
            </a:r>
          </a:p>
        </p:txBody>
      </p:sp>
      <p:grpSp>
        <p:nvGrpSpPr>
          <p:cNvPr id="42" name="Group 41"/>
          <p:cNvGrpSpPr/>
          <p:nvPr/>
        </p:nvGrpSpPr>
        <p:grpSpPr>
          <a:xfrm>
            <a:off x="4073886" y="1219086"/>
            <a:ext cx="3311118" cy="2315682"/>
            <a:chOff x="2147206" y="1039510"/>
            <a:chExt cx="3311118" cy="2315682"/>
          </a:xfrm>
        </p:grpSpPr>
        <p:graphicFrame>
          <p:nvGraphicFramePr>
            <p:cNvPr id="43" name="Chart 42">
              <a:extLst>
                <a:ext uri="{FF2B5EF4-FFF2-40B4-BE49-F238E27FC236}">
                  <a16:creationId xmlns:a16="http://schemas.microsoft.com/office/drawing/2014/main" id="{14A95575-6512-4FBB-A301-848D46174227}"/>
                </a:ext>
              </a:extLst>
            </p:cNvPr>
            <p:cNvGraphicFramePr/>
            <p:nvPr>
              <p:extLst>
                <p:ext uri="{D42A27DB-BD31-4B8C-83A1-F6EECF244321}">
                  <p14:modId xmlns:p14="http://schemas.microsoft.com/office/powerpoint/2010/main" val="2455007073"/>
                </p:ext>
              </p:extLst>
            </p:nvPr>
          </p:nvGraphicFramePr>
          <p:xfrm>
            <a:off x="2147206" y="1585434"/>
            <a:ext cx="3311118" cy="1769758"/>
          </p:xfrm>
          <a:graphic>
            <a:graphicData uri="http://schemas.openxmlformats.org/drawingml/2006/chart">
              <c:chart xmlns:c="http://schemas.openxmlformats.org/drawingml/2006/chart" xmlns:r="http://schemas.openxmlformats.org/officeDocument/2006/relationships" r:id="rId2"/>
            </a:graphicData>
          </a:graphic>
        </p:graphicFrame>
        <p:sp>
          <p:nvSpPr>
            <p:cNvPr id="44" name="Rectangle 43">
              <a:extLst>
                <a:ext uri="{FF2B5EF4-FFF2-40B4-BE49-F238E27FC236}">
                  <a16:creationId xmlns:a16="http://schemas.microsoft.com/office/drawing/2014/main" id="{58414C79-3E39-4BB8-AD9F-050E7D093819}"/>
                </a:ext>
              </a:extLst>
            </p:cNvPr>
            <p:cNvSpPr/>
            <p:nvPr/>
          </p:nvSpPr>
          <p:spPr>
            <a:xfrm>
              <a:off x="2213802" y="1123967"/>
              <a:ext cx="3024000" cy="369332"/>
            </a:xfrm>
            <a:prstGeom prst="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lumMod val="50000"/>
                  </a:schemeClr>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0409CF9D-3F58-4804-9F9F-F85A57D2B644}"/>
                </a:ext>
              </a:extLst>
            </p:cNvPr>
            <p:cNvSpPr txBox="1"/>
            <p:nvPr/>
          </p:nvSpPr>
          <p:spPr>
            <a:xfrm>
              <a:off x="2891579" y="1166046"/>
              <a:ext cx="1791889" cy="276999"/>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rPr>
                <a:t>Key metrics</a:t>
              </a:r>
            </a:p>
          </p:txBody>
        </p:sp>
        <p:sp>
          <p:nvSpPr>
            <p:cNvPr id="46" name="Oval 45">
              <a:extLst>
                <a:ext uri="{FF2B5EF4-FFF2-40B4-BE49-F238E27FC236}">
                  <a16:creationId xmlns:a16="http://schemas.microsoft.com/office/drawing/2014/main" id="{54C7DF1F-C85B-4DC3-8AD9-C9B2A55CA700}"/>
                </a:ext>
              </a:extLst>
            </p:cNvPr>
            <p:cNvSpPr/>
            <p:nvPr/>
          </p:nvSpPr>
          <p:spPr>
            <a:xfrm>
              <a:off x="2273606" y="1039510"/>
              <a:ext cx="533400" cy="533400"/>
            </a:xfrm>
            <a:prstGeom prst="ellipse">
              <a:avLst/>
            </a:prstGeom>
            <a:solidFill>
              <a:schemeClr val="accent5"/>
            </a:solidFill>
            <a:ln w="381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47" name="Group 46"/>
          <p:cNvGrpSpPr/>
          <p:nvPr/>
        </p:nvGrpSpPr>
        <p:grpSpPr>
          <a:xfrm>
            <a:off x="8295620" y="3594495"/>
            <a:ext cx="3024000" cy="2175967"/>
            <a:chOff x="5638800" y="3715315"/>
            <a:chExt cx="3024000" cy="2175967"/>
          </a:xfrm>
        </p:grpSpPr>
        <p:graphicFrame>
          <p:nvGraphicFramePr>
            <p:cNvPr id="48" name="Chart1">
              <a:extLst>
                <a:ext uri="{FF2B5EF4-FFF2-40B4-BE49-F238E27FC236}">
                  <a16:creationId xmlns:a16="http://schemas.microsoft.com/office/drawing/2014/main" id="{0A9D85D9-7D2F-4D78-918F-DD032A547413}"/>
                </a:ext>
              </a:extLst>
            </p:cNvPr>
            <p:cNvGraphicFramePr>
              <a:graphicFrameLocks/>
            </p:cNvGraphicFramePr>
            <p:nvPr>
              <p:extLst>
                <p:ext uri="{D42A27DB-BD31-4B8C-83A1-F6EECF244321}">
                  <p14:modId xmlns:p14="http://schemas.microsoft.com/office/powerpoint/2010/main" val="2229369590"/>
                </p:ext>
              </p:extLst>
            </p:nvPr>
          </p:nvGraphicFramePr>
          <p:xfrm>
            <a:off x="5684443" y="4323890"/>
            <a:ext cx="2911449" cy="1567392"/>
          </p:xfrm>
          <a:graphic>
            <a:graphicData uri="http://schemas.openxmlformats.org/drawingml/2006/chart">
              <c:chart xmlns:c="http://schemas.openxmlformats.org/drawingml/2006/chart" xmlns:r="http://schemas.openxmlformats.org/officeDocument/2006/relationships" r:id="rId3"/>
            </a:graphicData>
          </a:graphic>
        </p:graphicFrame>
        <p:sp>
          <p:nvSpPr>
            <p:cNvPr id="49" name="Rectangle 48">
              <a:extLst>
                <a:ext uri="{FF2B5EF4-FFF2-40B4-BE49-F238E27FC236}">
                  <a16:creationId xmlns:a16="http://schemas.microsoft.com/office/drawing/2014/main" id="{1D192A38-5DBD-4460-B2F7-275944D39997}"/>
                </a:ext>
              </a:extLst>
            </p:cNvPr>
            <p:cNvSpPr/>
            <p:nvPr/>
          </p:nvSpPr>
          <p:spPr>
            <a:xfrm>
              <a:off x="5638800" y="3799772"/>
              <a:ext cx="3024000" cy="369332"/>
            </a:xfrm>
            <a:prstGeom prst="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A76E0CD0-476F-4E51-813E-2CAE2EDAAD52}"/>
                </a:ext>
              </a:extLst>
            </p:cNvPr>
            <p:cNvSpPr txBox="1"/>
            <p:nvPr/>
          </p:nvSpPr>
          <p:spPr>
            <a:xfrm>
              <a:off x="6316577" y="3749519"/>
              <a:ext cx="2317742" cy="461665"/>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latin typeface="Barlow"/>
                  <a:ea typeface="Segoe UI Black" panose="020B0A02040204020203" pitchFamily="34" charset="0"/>
                  <a:cs typeface="Arial" panose="020B0604020202020204" pitchFamily="34" charset="0"/>
                </a:rPr>
                <a:t>One aspect you would improve </a:t>
              </a:r>
              <a:r>
                <a:rPr lang="en-US" sz="800" b="1" kern="0" dirty="0">
                  <a:solidFill>
                    <a:prstClr val="white"/>
                  </a:solidFill>
                  <a:latin typeface="Barlow"/>
                  <a:ea typeface="Segoe UI Black" panose="020B0A02040204020203" pitchFamily="34" charset="0"/>
                  <a:cs typeface="Arial" panose="020B0604020202020204" pitchFamily="34" charset="0"/>
                </a:rPr>
                <a:t>(if fees increased)</a:t>
              </a:r>
              <a:endParaRPr kumimoji="0" lang="en-US" sz="8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endParaRPr>
            </a:p>
          </p:txBody>
        </p:sp>
        <p:sp>
          <p:nvSpPr>
            <p:cNvPr id="51" name="Oval 50">
              <a:extLst>
                <a:ext uri="{FF2B5EF4-FFF2-40B4-BE49-F238E27FC236}">
                  <a16:creationId xmlns:a16="http://schemas.microsoft.com/office/drawing/2014/main" id="{26144305-6855-4AC0-BDB2-9F8490151466}"/>
                </a:ext>
              </a:extLst>
            </p:cNvPr>
            <p:cNvSpPr/>
            <p:nvPr/>
          </p:nvSpPr>
          <p:spPr>
            <a:xfrm>
              <a:off x="5698604" y="3715315"/>
              <a:ext cx="533400" cy="533400"/>
            </a:xfrm>
            <a:prstGeom prst="ellipse">
              <a:avLst/>
            </a:prstGeom>
            <a:solidFill>
              <a:schemeClr val="accent5"/>
            </a:solidFill>
            <a:ln w="381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52" name="Group 51"/>
          <p:cNvGrpSpPr/>
          <p:nvPr/>
        </p:nvGrpSpPr>
        <p:grpSpPr>
          <a:xfrm>
            <a:off x="4162390" y="3613801"/>
            <a:ext cx="3024000" cy="2161422"/>
            <a:chOff x="2142812" y="3688734"/>
            <a:chExt cx="3024000" cy="2161422"/>
          </a:xfrm>
        </p:grpSpPr>
        <p:sp>
          <p:nvSpPr>
            <p:cNvPr id="53" name="Rectangle 52">
              <a:extLst>
                <a:ext uri="{FF2B5EF4-FFF2-40B4-BE49-F238E27FC236}">
                  <a16:creationId xmlns:a16="http://schemas.microsoft.com/office/drawing/2014/main" id="{ACF039C8-ED68-4677-9000-DDA7558D933B}"/>
                </a:ext>
              </a:extLst>
            </p:cNvPr>
            <p:cNvSpPr/>
            <p:nvPr/>
          </p:nvSpPr>
          <p:spPr>
            <a:xfrm>
              <a:off x="2142812" y="3773191"/>
              <a:ext cx="3024000" cy="369332"/>
            </a:xfrm>
            <a:prstGeom prst="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4" name="TextBox 53">
              <a:extLst>
                <a:ext uri="{FF2B5EF4-FFF2-40B4-BE49-F238E27FC236}">
                  <a16:creationId xmlns:a16="http://schemas.microsoft.com/office/drawing/2014/main" id="{63266FB6-7855-49F9-A6A5-E732347730B3}"/>
                </a:ext>
              </a:extLst>
            </p:cNvPr>
            <p:cNvSpPr txBox="1"/>
            <p:nvPr/>
          </p:nvSpPr>
          <p:spPr>
            <a:xfrm>
              <a:off x="2775088" y="3815270"/>
              <a:ext cx="2105539" cy="276999"/>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rPr>
                <a:t>Most important drivers</a:t>
              </a:r>
            </a:p>
          </p:txBody>
        </p:sp>
        <p:sp>
          <p:nvSpPr>
            <p:cNvPr id="55" name="Oval 54">
              <a:extLst>
                <a:ext uri="{FF2B5EF4-FFF2-40B4-BE49-F238E27FC236}">
                  <a16:creationId xmlns:a16="http://schemas.microsoft.com/office/drawing/2014/main" id="{6258105D-B8CC-4207-853F-75AFC75868C0}"/>
                </a:ext>
              </a:extLst>
            </p:cNvPr>
            <p:cNvSpPr/>
            <p:nvPr/>
          </p:nvSpPr>
          <p:spPr>
            <a:xfrm>
              <a:off x="2202616" y="3688734"/>
              <a:ext cx="533400" cy="533400"/>
            </a:xfrm>
            <a:prstGeom prst="ellipse">
              <a:avLst/>
            </a:prstGeom>
            <a:solidFill>
              <a:schemeClr val="accent5"/>
            </a:solidFill>
            <a:ln w="381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6" name="Oval 55">
              <a:extLst>
                <a:ext uri="{FF2B5EF4-FFF2-40B4-BE49-F238E27FC236}">
                  <a16:creationId xmlns:a16="http://schemas.microsoft.com/office/drawing/2014/main" id="{225F5EBE-2D89-4146-9247-1BE0A99CAB9C}"/>
                </a:ext>
              </a:extLst>
            </p:cNvPr>
            <p:cNvSpPr/>
            <p:nvPr/>
          </p:nvSpPr>
          <p:spPr>
            <a:xfrm>
              <a:off x="2161204" y="4327146"/>
              <a:ext cx="432000" cy="432000"/>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1</a:t>
              </a:r>
            </a:p>
          </p:txBody>
        </p:sp>
        <p:sp>
          <p:nvSpPr>
            <p:cNvPr id="57" name="TextBox 56">
              <a:extLst>
                <a:ext uri="{FF2B5EF4-FFF2-40B4-BE49-F238E27FC236}">
                  <a16:creationId xmlns:a16="http://schemas.microsoft.com/office/drawing/2014/main" id="{496C1AAA-0E19-4633-9C49-456E59D819C2}"/>
                </a:ext>
              </a:extLst>
            </p:cNvPr>
            <p:cNvSpPr txBox="1"/>
            <p:nvPr/>
          </p:nvSpPr>
          <p:spPr>
            <a:xfrm>
              <a:off x="2596711" y="4332455"/>
              <a:ext cx="2491406"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lumMod val="85000"/>
                      <a:lumOff val="15000"/>
                    </a:prstClr>
                  </a:solidFill>
                  <a:effectLst/>
                  <a:uLnTx/>
                  <a:uFillTx/>
                  <a:latin typeface="Barlow"/>
                  <a:cs typeface="Arial" panose="020B0604020202020204" pitchFamily="34" charset="0"/>
                </a:rPr>
                <a:t>VALUE FOR MONEY</a:t>
              </a:r>
            </a:p>
            <a:p>
              <a:pPr marL="0" marR="0" lvl="0" indent="0" defTabSz="914400" eaLnBrk="1" fontAlgn="auto" latinLnBrk="0" hangingPunct="1">
                <a:lnSpc>
                  <a:spcPct val="100000"/>
                </a:lnSpc>
                <a:spcBef>
                  <a:spcPts val="0"/>
                </a:spcBef>
                <a:spcAft>
                  <a:spcPts val="0"/>
                </a:spcAft>
                <a:buClrTx/>
                <a:buSzTx/>
                <a:buFontTx/>
                <a:buNone/>
                <a:tabLst/>
                <a:defRPr/>
              </a:pPr>
              <a:r>
                <a:rPr lang="en-US" sz="1000" kern="0" dirty="0">
                  <a:solidFill>
                    <a:prstClr val="black">
                      <a:lumMod val="85000"/>
                      <a:lumOff val="15000"/>
                    </a:prstClr>
                  </a:solidFill>
                  <a:latin typeface="Barlow"/>
                  <a:cs typeface="Arial" panose="020B0604020202020204" pitchFamily="34" charset="0"/>
                </a:rPr>
                <a:t>85% agree/strongly agree</a:t>
              </a:r>
              <a:endParaRPr kumimoji="0" lang="en-US" sz="1000" b="0" i="0" u="none" strike="noStrike" kern="0" cap="none" spc="0" normalizeH="0" baseline="0" noProof="0" dirty="0">
                <a:ln>
                  <a:noFill/>
                </a:ln>
                <a:solidFill>
                  <a:prstClr val="black">
                    <a:lumMod val="85000"/>
                    <a:lumOff val="15000"/>
                  </a:prstClr>
                </a:solidFill>
                <a:effectLst/>
                <a:uLnTx/>
                <a:uFillTx/>
                <a:latin typeface="Barlow"/>
                <a:cs typeface="Arial" panose="020B0604020202020204" pitchFamily="34" charset="0"/>
              </a:endParaRPr>
            </a:p>
          </p:txBody>
        </p:sp>
        <p:sp>
          <p:nvSpPr>
            <p:cNvPr id="58" name="TextBox 57">
              <a:extLst>
                <a:ext uri="{FF2B5EF4-FFF2-40B4-BE49-F238E27FC236}">
                  <a16:creationId xmlns:a16="http://schemas.microsoft.com/office/drawing/2014/main" id="{99BD89F5-EE25-419D-929D-BFFBD62F4CC8}"/>
                </a:ext>
              </a:extLst>
            </p:cNvPr>
            <p:cNvSpPr txBox="1"/>
            <p:nvPr/>
          </p:nvSpPr>
          <p:spPr>
            <a:xfrm>
              <a:off x="2593204" y="4759146"/>
              <a:ext cx="2416279"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lumMod val="85000"/>
                      <a:lumOff val="15000"/>
                    </a:prstClr>
                  </a:solidFill>
                  <a:effectLst/>
                  <a:uLnTx/>
                  <a:uFillTx/>
                  <a:latin typeface="Barlow"/>
                  <a:cs typeface="Arial" panose="020B0604020202020204" pitchFamily="34" charset="0"/>
                </a:rPr>
                <a:t>FOSTERING A SENSE OF PRIDE</a:t>
              </a:r>
              <a:r>
                <a:rPr kumimoji="0" lang="en-US" sz="1000" b="0" i="0" u="none" strike="noStrike" kern="0" cap="none" spc="0" normalizeH="0" noProof="0" dirty="0">
                  <a:ln>
                    <a:noFill/>
                  </a:ln>
                  <a:solidFill>
                    <a:prstClr val="black">
                      <a:lumMod val="85000"/>
                      <a:lumOff val="15000"/>
                    </a:prstClr>
                  </a:solidFill>
                  <a:effectLst/>
                  <a:uLnTx/>
                  <a:uFillTx/>
                  <a:latin typeface="Barlow"/>
                  <a:cs typeface="Arial" panose="020B0604020202020204" pitchFamily="34" charset="0"/>
                </a:rPr>
                <a:t> IN OUR CLUB</a:t>
              </a:r>
              <a:endParaRPr kumimoji="0" lang="en-US" sz="1000" b="0" i="0" u="none" strike="noStrike" kern="0" cap="none" spc="0" normalizeH="0" baseline="0" noProof="0" dirty="0">
                <a:ln>
                  <a:noFill/>
                </a:ln>
                <a:solidFill>
                  <a:prstClr val="black">
                    <a:lumMod val="85000"/>
                    <a:lumOff val="15000"/>
                  </a:prstClr>
                </a:solidFill>
                <a:effectLst/>
                <a:uLnTx/>
                <a:uFillTx/>
                <a:latin typeface="Barlow"/>
                <a:cs typeface="Arial" panose="020B0604020202020204" pitchFamily="34" charset="0"/>
              </a:endParaRPr>
            </a:p>
            <a:p>
              <a:pPr fontAlgn="auto">
                <a:spcBef>
                  <a:spcPts val="0"/>
                </a:spcBef>
                <a:spcAft>
                  <a:spcPts val="0"/>
                </a:spcAft>
              </a:pPr>
              <a:r>
                <a:rPr lang="en-US" sz="1000" kern="0" dirty="0">
                  <a:solidFill>
                    <a:prstClr val="black">
                      <a:lumMod val="85000"/>
                      <a:lumOff val="15000"/>
                    </a:prstClr>
                  </a:solidFill>
                  <a:latin typeface="Barlow"/>
                  <a:cs typeface="Arial" panose="020B0604020202020204" pitchFamily="34" charset="0"/>
                </a:rPr>
                <a:t>72% very/extremely satisfied </a:t>
              </a:r>
            </a:p>
          </p:txBody>
        </p:sp>
        <p:sp>
          <p:nvSpPr>
            <p:cNvPr id="59" name="Oval 58">
              <a:extLst>
                <a:ext uri="{FF2B5EF4-FFF2-40B4-BE49-F238E27FC236}">
                  <a16:creationId xmlns:a16="http://schemas.microsoft.com/office/drawing/2014/main" id="{04B2CF86-ED48-47D2-8C26-FBED3D57136E}"/>
                </a:ext>
              </a:extLst>
            </p:cNvPr>
            <p:cNvSpPr/>
            <p:nvPr/>
          </p:nvSpPr>
          <p:spPr>
            <a:xfrm>
              <a:off x="2161204" y="4840918"/>
              <a:ext cx="432000" cy="432000"/>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2</a:t>
              </a:r>
            </a:p>
          </p:txBody>
        </p:sp>
        <p:sp>
          <p:nvSpPr>
            <p:cNvPr id="60" name="TextBox 59">
              <a:extLst>
                <a:ext uri="{FF2B5EF4-FFF2-40B4-BE49-F238E27FC236}">
                  <a16:creationId xmlns:a16="http://schemas.microsoft.com/office/drawing/2014/main" id="{CB410D31-07E5-4EBB-B765-C4EE1BABACD4}"/>
                </a:ext>
              </a:extLst>
            </p:cNvPr>
            <p:cNvSpPr txBox="1"/>
            <p:nvPr/>
          </p:nvSpPr>
          <p:spPr>
            <a:xfrm>
              <a:off x="2572229" y="5296158"/>
              <a:ext cx="2275276"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dirty="0">
                  <a:solidFill>
                    <a:prstClr val="black">
                      <a:lumMod val="85000"/>
                      <a:lumOff val="15000"/>
                    </a:prstClr>
                  </a:solidFill>
                  <a:latin typeface="Barlow"/>
                  <a:cs typeface="Arial" panose="020B0604020202020204" pitchFamily="34" charset="0"/>
                </a:rPr>
                <a:t>PROVIDING ME INFORMATION WHEN NEEDED</a:t>
              </a:r>
              <a:endParaRPr kumimoji="0" lang="en-US" sz="1000" b="0" i="0" u="none" strike="noStrike" kern="0" cap="none" spc="0" normalizeH="0" baseline="0" noProof="0" dirty="0">
                <a:ln>
                  <a:noFill/>
                </a:ln>
                <a:solidFill>
                  <a:prstClr val="black">
                    <a:lumMod val="85000"/>
                    <a:lumOff val="15000"/>
                  </a:prstClr>
                </a:solidFill>
                <a:effectLst/>
                <a:uLnTx/>
                <a:uFillTx/>
                <a:latin typeface="Barlow"/>
                <a:cs typeface="Arial" panose="020B0604020202020204" pitchFamily="34" charset="0"/>
              </a:endParaRPr>
            </a:p>
            <a:p>
              <a:pPr fontAlgn="auto">
                <a:spcBef>
                  <a:spcPts val="0"/>
                </a:spcBef>
                <a:spcAft>
                  <a:spcPts val="0"/>
                </a:spcAft>
              </a:pPr>
              <a:r>
                <a:rPr lang="en-US" sz="1000" kern="0" dirty="0">
                  <a:solidFill>
                    <a:prstClr val="black">
                      <a:lumMod val="85000"/>
                      <a:lumOff val="15000"/>
                    </a:prstClr>
                  </a:solidFill>
                  <a:latin typeface="Barlow"/>
                  <a:cs typeface="Arial" panose="020B0604020202020204" pitchFamily="34" charset="0"/>
                </a:rPr>
                <a:t>68% very/extremely satisfied </a:t>
              </a:r>
            </a:p>
          </p:txBody>
        </p:sp>
        <p:sp>
          <p:nvSpPr>
            <p:cNvPr id="61" name="Oval 60">
              <a:extLst>
                <a:ext uri="{FF2B5EF4-FFF2-40B4-BE49-F238E27FC236}">
                  <a16:creationId xmlns:a16="http://schemas.microsoft.com/office/drawing/2014/main" id="{98D4F7F1-0092-4F47-B908-7862DB6B18D5}"/>
                </a:ext>
              </a:extLst>
            </p:cNvPr>
            <p:cNvSpPr/>
            <p:nvPr/>
          </p:nvSpPr>
          <p:spPr>
            <a:xfrm>
              <a:off x="2161204" y="5354690"/>
              <a:ext cx="432000" cy="432000"/>
            </a:xfrm>
            <a:prstGeom prst="ellipse">
              <a:avLst/>
            </a:prstGeom>
            <a:solidFill>
              <a:schemeClr val="accent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3</a:t>
              </a:r>
            </a:p>
          </p:txBody>
        </p:sp>
      </p:grpSp>
      <p:cxnSp>
        <p:nvCxnSpPr>
          <p:cNvPr id="62" name="Straight Connector 61"/>
          <p:cNvCxnSpPr/>
          <p:nvPr/>
        </p:nvCxnSpPr>
        <p:spPr>
          <a:xfrm>
            <a:off x="7601135" y="1291734"/>
            <a:ext cx="0" cy="4511466"/>
          </a:xfrm>
          <a:prstGeom prst="line">
            <a:avLst/>
          </a:prstGeom>
          <a:ln>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4519831" y="3509683"/>
            <a:ext cx="6335678" cy="0"/>
          </a:xfrm>
          <a:prstGeom prst="line">
            <a:avLst/>
          </a:prstGeom>
          <a:ln>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pic>
        <p:nvPicPr>
          <p:cNvPr id="64" name="Picture 6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46698" y="1280357"/>
            <a:ext cx="440575" cy="365638"/>
          </a:xfrm>
          <a:prstGeom prst="rect">
            <a:avLst/>
          </a:prstGeom>
        </p:spPr>
      </p:pic>
      <p:pic>
        <p:nvPicPr>
          <p:cNvPr id="65" name="Picture 6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454372" y="3678952"/>
            <a:ext cx="343567" cy="339537"/>
          </a:xfrm>
          <a:prstGeom prst="rect">
            <a:avLst/>
          </a:prstGeom>
        </p:spPr>
      </p:pic>
      <p:pic>
        <p:nvPicPr>
          <p:cNvPr id="66" name="Picture 6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309908" y="3696053"/>
            <a:ext cx="364642" cy="364642"/>
          </a:xfrm>
          <a:prstGeom prst="rect">
            <a:avLst/>
          </a:prstGeom>
        </p:spPr>
      </p:pic>
      <p:grpSp>
        <p:nvGrpSpPr>
          <p:cNvPr id="67" name="Group 66"/>
          <p:cNvGrpSpPr/>
          <p:nvPr/>
        </p:nvGrpSpPr>
        <p:grpSpPr>
          <a:xfrm>
            <a:off x="8245931" y="1219086"/>
            <a:ext cx="3024000" cy="2181905"/>
            <a:chOff x="4887592" y="1742795"/>
            <a:chExt cx="3024000" cy="2181905"/>
          </a:xfrm>
        </p:grpSpPr>
        <p:grpSp>
          <p:nvGrpSpPr>
            <p:cNvPr id="68" name="Group 67"/>
            <p:cNvGrpSpPr/>
            <p:nvPr/>
          </p:nvGrpSpPr>
          <p:grpSpPr>
            <a:xfrm>
              <a:off x="4887592" y="1742795"/>
              <a:ext cx="3024000" cy="2181905"/>
              <a:chOff x="5638800" y="1033235"/>
              <a:chExt cx="3024000" cy="2181905"/>
            </a:xfrm>
          </p:grpSpPr>
          <p:sp>
            <p:nvSpPr>
              <p:cNvPr id="73" name="Rectangle 72">
                <a:extLst>
                  <a:ext uri="{FF2B5EF4-FFF2-40B4-BE49-F238E27FC236}">
                    <a16:creationId xmlns:a16="http://schemas.microsoft.com/office/drawing/2014/main" id="{943572F0-C176-4D54-9999-CB648F2A36E0}"/>
                  </a:ext>
                </a:extLst>
              </p:cNvPr>
              <p:cNvSpPr/>
              <p:nvPr/>
            </p:nvSpPr>
            <p:spPr>
              <a:xfrm>
                <a:off x="5638800" y="1117692"/>
                <a:ext cx="3024000" cy="369332"/>
              </a:xfrm>
              <a:prstGeom prst="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4BE1BCCC-E54F-4281-9A1B-16E368638FBA}"/>
                  </a:ext>
                </a:extLst>
              </p:cNvPr>
              <p:cNvSpPr txBox="1"/>
              <p:nvPr/>
            </p:nvSpPr>
            <p:spPr>
              <a:xfrm>
                <a:off x="6316577" y="1159770"/>
                <a:ext cx="2299254" cy="276999"/>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latin typeface="Barlow"/>
                    <a:ea typeface="Segoe UI Black" panose="020B0A02040204020203" pitchFamily="34" charset="0"/>
                    <a:cs typeface="Arial" panose="020B0604020202020204" pitchFamily="34" charset="0"/>
                  </a:rPr>
                  <a:t>Reasons for belonging </a:t>
                </a:r>
                <a:r>
                  <a:rPr lang="en-US" sz="800" b="1" kern="0" dirty="0">
                    <a:solidFill>
                      <a:prstClr val="white"/>
                    </a:solidFill>
                    <a:latin typeface="Barlow"/>
                    <a:ea typeface="Segoe UI Black" panose="020B0A02040204020203" pitchFamily="34" charset="0"/>
                    <a:cs typeface="Arial" panose="020B0604020202020204" pitchFamily="34" charset="0"/>
                  </a:rPr>
                  <a:t>(top 3)</a:t>
                </a:r>
                <a:endParaRPr kumimoji="0" lang="en-US" sz="8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endParaRPr>
              </a:p>
            </p:txBody>
          </p:sp>
          <p:sp>
            <p:nvSpPr>
              <p:cNvPr id="75" name="Oval 74">
                <a:extLst>
                  <a:ext uri="{FF2B5EF4-FFF2-40B4-BE49-F238E27FC236}">
                    <a16:creationId xmlns:a16="http://schemas.microsoft.com/office/drawing/2014/main" id="{0828D84B-1EE8-4B03-ACD0-D108CD290B80}"/>
                  </a:ext>
                </a:extLst>
              </p:cNvPr>
              <p:cNvSpPr/>
              <p:nvPr/>
            </p:nvSpPr>
            <p:spPr>
              <a:xfrm>
                <a:off x="5698604" y="1033235"/>
                <a:ext cx="533400" cy="533400"/>
              </a:xfrm>
              <a:prstGeom prst="ellipse">
                <a:avLst/>
              </a:prstGeom>
              <a:solidFill>
                <a:schemeClr val="accent5"/>
              </a:solidFill>
              <a:ln w="381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F5133342-2540-4166-9A7B-044A1FCF2A17}"/>
                  </a:ext>
                </a:extLst>
              </p:cNvPr>
              <p:cNvSpPr txBox="1"/>
              <p:nvPr/>
            </p:nvSpPr>
            <p:spPr>
              <a:xfrm>
                <a:off x="5688489" y="2275811"/>
                <a:ext cx="1209070" cy="769441"/>
              </a:xfrm>
              <a:prstGeom prst="rect">
                <a:avLst/>
              </a:prstGeom>
              <a:noFill/>
            </p:spPr>
            <p:txBody>
              <a:bodyPr wrap="square" rtlCol="0">
                <a:spAutoFit/>
              </a:bodyPr>
              <a:lstStyle/>
              <a:p>
                <a:pPr algn="ctr" fontAlgn="auto">
                  <a:spcBef>
                    <a:spcPts val="0"/>
                  </a:spcBef>
                  <a:spcAft>
                    <a:spcPts val="0"/>
                  </a:spcAft>
                </a:pPr>
                <a:r>
                  <a:rPr lang="en-US" sz="2400" b="1" dirty="0">
                    <a:solidFill>
                      <a:schemeClr val="accent5"/>
                    </a:solidFill>
                    <a:latin typeface="Barlow"/>
                    <a:cs typeface="Arial" panose="020B0604020202020204" pitchFamily="34" charset="0"/>
                  </a:rPr>
                  <a:t>28%</a:t>
                </a:r>
                <a:endParaRPr lang="en-US" sz="1000" b="1" dirty="0">
                  <a:solidFill>
                    <a:schemeClr val="accent5"/>
                  </a:solidFill>
                  <a:latin typeface="Barlow"/>
                  <a:cs typeface="Arial" panose="020B0604020202020204" pitchFamily="34" charset="0"/>
                </a:endParaRPr>
              </a:p>
              <a:p>
                <a:pPr algn="ctr" fontAlgn="auto">
                  <a:spcBef>
                    <a:spcPts val="0"/>
                  </a:spcBef>
                  <a:spcAft>
                    <a:spcPts val="0"/>
                  </a:spcAft>
                </a:pPr>
                <a:r>
                  <a:rPr lang="en-US" sz="1000" dirty="0">
                    <a:solidFill>
                      <a:prstClr val="black"/>
                    </a:solidFill>
                    <a:latin typeface="Barlow"/>
                    <a:cs typeface="Arial" panose="020B0604020202020204" pitchFamily="34" charset="0"/>
                  </a:rPr>
                  <a:t>PLAY COMPETITIVELY</a:t>
                </a:r>
                <a:endParaRPr lang="en-US" sz="1000" dirty="0">
                  <a:solidFill>
                    <a:srgbClr val="FFB100">
                      <a:lumMod val="75000"/>
                    </a:srgbClr>
                  </a:solidFill>
                  <a:latin typeface="Barlow"/>
                  <a:cs typeface="Arial" panose="020B0604020202020204" pitchFamily="34" charset="0"/>
                </a:endParaRPr>
              </a:p>
            </p:txBody>
          </p:sp>
          <p:sp>
            <p:nvSpPr>
              <p:cNvPr id="77" name="TextBox 76">
                <a:extLst>
                  <a:ext uri="{FF2B5EF4-FFF2-40B4-BE49-F238E27FC236}">
                    <a16:creationId xmlns:a16="http://schemas.microsoft.com/office/drawing/2014/main" id="{832198E7-9CE5-47BC-B2E5-25F1D53A3ECF}"/>
                  </a:ext>
                </a:extLst>
              </p:cNvPr>
              <p:cNvSpPr txBox="1"/>
              <p:nvPr/>
            </p:nvSpPr>
            <p:spPr>
              <a:xfrm>
                <a:off x="6763793" y="2275811"/>
                <a:ext cx="840820" cy="923330"/>
              </a:xfrm>
              <a:prstGeom prst="rect">
                <a:avLst/>
              </a:prstGeom>
              <a:noFill/>
            </p:spPr>
            <p:txBody>
              <a:bodyPr wrap="square" rtlCol="0">
                <a:spAutoFit/>
              </a:bodyPr>
              <a:lstStyle/>
              <a:p>
                <a:pPr algn="ctr" fontAlgn="auto">
                  <a:spcBef>
                    <a:spcPts val="0"/>
                  </a:spcBef>
                  <a:spcAft>
                    <a:spcPts val="0"/>
                  </a:spcAft>
                </a:pPr>
                <a:r>
                  <a:rPr lang="en-US" sz="2400" b="1" dirty="0">
                    <a:solidFill>
                      <a:schemeClr val="accent5"/>
                    </a:solidFill>
                    <a:latin typeface="Barlow"/>
                    <a:cs typeface="Arial" panose="020B0604020202020204" pitchFamily="34" charset="0"/>
                  </a:rPr>
                  <a:t>28%</a:t>
                </a:r>
              </a:p>
              <a:p>
                <a:pPr algn="ctr" fontAlgn="auto">
                  <a:spcBef>
                    <a:spcPts val="0"/>
                  </a:spcBef>
                  <a:spcAft>
                    <a:spcPts val="0"/>
                  </a:spcAft>
                </a:pPr>
                <a:r>
                  <a:rPr lang="en-IN" sz="1000" dirty="0">
                    <a:solidFill>
                      <a:prstClr val="black"/>
                    </a:solidFill>
                    <a:latin typeface="Barlow"/>
                    <a:cs typeface="Arial" panose="020B0604020202020204" pitchFamily="34" charset="0"/>
                  </a:rPr>
                  <a:t> </a:t>
                </a:r>
                <a:r>
                  <a:rPr lang="en-IN" sz="1000" cap="all" dirty="0">
                    <a:solidFill>
                      <a:prstClr val="black"/>
                    </a:solidFill>
                    <a:latin typeface="Barlow"/>
                    <a:cs typeface="Arial" panose="020B0604020202020204" pitchFamily="34" charset="0"/>
                  </a:rPr>
                  <a:t>get fit and healthy</a:t>
                </a:r>
                <a:endParaRPr lang="en-US" sz="1000" cap="all" dirty="0">
                  <a:solidFill>
                    <a:prstClr val="black"/>
                  </a:solidFill>
                  <a:latin typeface="Barlow"/>
                  <a:cs typeface="Arial" panose="020B0604020202020204" pitchFamily="34" charset="0"/>
                </a:endParaRPr>
              </a:p>
            </p:txBody>
          </p:sp>
          <p:sp>
            <p:nvSpPr>
              <p:cNvPr id="78" name="TextBox 77">
                <a:extLst>
                  <a:ext uri="{FF2B5EF4-FFF2-40B4-BE49-F238E27FC236}">
                    <a16:creationId xmlns:a16="http://schemas.microsoft.com/office/drawing/2014/main" id="{AA42D13C-613C-4F9C-AB4E-A824FA9BEF4F}"/>
                  </a:ext>
                </a:extLst>
              </p:cNvPr>
              <p:cNvSpPr txBox="1"/>
              <p:nvPr/>
            </p:nvSpPr>
            <p:spPr>
              <a:xfrm>
                <a:off x="7623414" y="2291810"/>
                <a:ext cx="950616" cy="923330"/>
              </a:xfrm>
              <a:prstGeom prst="rect">
                <a:avLst/>
              </a:prstGeom>
              <a:noFill/>
            </p:spPr>
            <p:txBody>
              <a:bodyPr wrap="square" rtlCol="0">
                <a:spAutoFit/>
              </a:bodyPr>
              <a:lstStyle/>
              <a:p>
                <a:pPr algn="ctr" fontAlgn="auto">
                  <a:spcBef>
                    <a:spcPts val="0"/>
                  </a:spcBef>
                  <a:spcAft>
                    <a:spcPts val="0"/>
                  </a:spcAft>
                </a:pPr>
                <a:r>
                  <a:rPr lang="en-US" sz="2400" b="1" dirty="0">
                    <a:solidFill>
                      <a:schemeClr val="accent5"/>
                    </a:solidFill>
                    <a:latin typeface="Barlow"/>
                    <a:cs typeface="Arial" panose="020B0604020202020204" pitchFamily="34" charset="0"/>
                  </a:rPr>
                  <a:t>12%</a:t>
                </a:r>
              </a:p>
              <a:p>
                <a:pPr algn="ctr" fontAlgn="auto">
                  <a:spcBef>
                    <a:spcPts val="0"/>
                  </a:spcBef>
                  <a:spcAft>
                    <a:spcPts val="0"/>
                  </a:spcAft>
                </a:pPr>
                <a:r>
                  <a:rPr lang="en-IN" sz="1000" cap="all" dirty="0">
                    <a:solidFill>
                      <a:prstClr val="black">
                        <a:lumMod val="85000"/>
                        <a:lumOff val="15000"/>
                      </a:prstClr>
                    </a:solidFill>
                    <a:latin typeface="Barlow"/>
                    <a:cs typeface="Arial" panose="020B0604020202020204" pitchFamily="34" charset="0"/>
                  </a:rPr>
                  <a:t>learn/ improve skills</a:t>
                </a:r>
                <a:endParaRPr lang="en-US" sz="1000" cap="all" dirty="0">
                  <a:solidFill>
                    <a:srgbClr val="FFB100">
                      <a:lumMod val="75000"/>
                    </a:srgbClr>
                  </a:solidFill>
                  <a:latin typeface="Barlow"/>
                  <a:cs typeface="Arial" panose="020B0604020202020204" pitchFamily="34" charset="0"/>
                </a:endParaRPr>
              </a:p>
            </p:txBody>
          </p:sp>
        </p:grpSp>
        <p:pic>
          <p:nvPicPr>
            <p:cNvPr id="69" name="Picture 6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047220" y="1842191"/>
              <a:ext cx="341456" cy="339453"/>
            </a:xfrm>
            <a:prstGeom prst="rect">
              <a:avLst/>
            </a:prstGeom>
          </p:spPr>
        </p:pic>
        <p:pic>
          <p:nvPicPr>
            <p:cNvPr id="71" name="Picture 70"/>
            <p:cNvPicPr>
              <a:picLocks noChangeAspect="1"/>
            </p:cNvPicPr>
            <p:nvPr/>
          </p:nvPicPr>
          <p:blipFill>
            <a:blip r:embed="rId8" cstate="email">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146351" y="2483933"/>
              <a:ext cx="545441" cy="492656"/>
            </a:xfrm>
            <a:prstGeom prst="rect">
              <a:avLst/>
            </a:prstGeom>
          </p:spPr>
        </p:pic>
        <p:pic>
          <p:nvPicPr>
            <p:cNvPr id="72" name="Picture 71"/>
            <p:cNvPicPr>
              <a:picLocks noChangeAspect="1"/>
            </p:cNvPicPr>
            <p:nvPr/>
          </p:nvPicPr>
          <p:blipFill>
            <a:blip r:embed="rId9" cstate="email">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269914" y="2506037"/>
              <a:ext cx="453713" cy="470262"/>
            </a:xfrm>
            <a:prstGeom prst="rect">
              <a:avLst/>
            </a:prstGeom>
          </p:spPr>
        </p:pic>
      </p:grpSp>
      <p:sp>
        <p:nvSpPr>
          <p:cNvPr id="2" name="Right Brace 1"/>
          <p:cNvSpPr/>
          <p:nvPr/>
        </p:nvSpPr>
        <p:spPr>
          <a:xfrm>
            <a:off x="3338677" y="1463176"/>
            <a:ext cx="168220" cy="4130895"/>
          </a:xfrm>
          <a:prstGeom prst="rightBrace">
            <a:avLst/>
          </a:prstGeom>
          <a:ln w="127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pic>
        <p:nvPicPr>
          <p:cNvPr id="70" name="Picture 6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6677" y="1961881"/>
            <a:ext cx="502372" cy="518579"/>
          </a:xfrm>
          <a:prstGeom prst="rect">
            <a:avLst/>
          </a:prstGeom>
        </p:spPr>
      </p:pic>
    </p:spTree>
    <p:extLst>
      <p:ext uri="{BB962C8B-B14F-4D97-AF65-F5344CB8AC3E}">
        <p14:creationId xmlns:p14="http://schemas.microsoft.com/office/powerpoint/2010/main" val="3507273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414217" y="795439"/>
            <a:ext cx="11118851" cy="654803"/>
          </a:xfrm>
        </p:spPr>
        <p:txBody>
          <a:bodyPr>
            <a:normAutofit/>
          </a:bodyPr>
          <a:lstStyle/>
          <a:p>
            <a:pPr marL="0" indent="0" algn="l">
              <a:buNone/>
            </a:pPr>
            <a:r>
              <a:rPr lang="en-NZ" sz="1400" b="0" dirty="0">
                <a:solidFill>
                  <a:schemeClr val="tx1">
                    <a:lumMod val="65000"/>
                    <a:lumOff val="35000"/>
                  </a:schemeClr>
                </a:solidFill>
                <a:latin typeface="Barlow"/>
              </a:rPr>
              <a:t>Nine in ten (85%) Waka Ama members participate in other sports either at school or at a club during the Waka Ama season, while 82% participate in other sports outside of the season.</a:t>
            </a:r>
          </a:p>
        </p:txBody>
      </p:sp>
      <p:graphicFrame>
        <p:nvGraphicFramePr>
          <p:cNvPr id="5" name="Chart Placeholder 10"/>
          <p:cNvGraphicFramePr>
            <a:graphicFrameLocks/>
          </p:cNvGraphicFramePr>
          <p:nvPr>
            <p:extLst>
              <p:ext uri="{D42A27DB-BD31-4B8C-83A1-F6EECF244321}">
                <p14:modId xmlns:p14="http://schemas.microsoft.com/office/powerpoint/2010/main" val="2550803429"/>
              </p:ext>
            </p:extLst>
          </p:nvPr>
        </p:nvGraphicFramePr>
        <p:xfrm>
          <a:off x="539017" y="1817439"/>
          <a:ext cx="5801088" cy="37227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41912572"/>
              </p:ext>
            </p:extLst>
          </p:nvPr>
        </p:nvGraphicFramePr>
        <p:xfrm>
          <a:off x="6340105" y="2090759"/>
          <a:ext cx="848049" cy="3084491"/>
        </p:xfrm>
        <a:graphic>
          <a:graphicData uri="http://schemas.openxmlformats.org/drawingml/2006/table">
            <a:tbl>
              <a:tblPr firstRow="1" bandRow="1">
                <a:tableStyleId>{5C22544A-7EE6-4342-B048-85BDC9FD1C3A}</a:tableStyleId>
              </a:tblPr>
              <a:tblGrid>
                <a:gridCol w="848049">
                  <a:extLst>
                    <a:ext uri="{9D8B030D-6E8A-4147-A177-3AD203B41FA5}">
                      <a16:colId xmlns:a16="http://schemas.microsoft.com/office/drawing/2014/main" val="2301606155"/>
                    </a:ext>
                  </a:extLst>
                </a:gridCol>
              </a:tblGrid>
              <a:tr h="463971">
                <a:tc>
                  <a:txBody>
                    <a:bodyPr/>
                    <a:lstStyle/>
                    <a:p>
                      <a:r>
                        <a:rPr lang="en-NZ" sz="1200" dirty="0">
                          <a:solidFill>
                            <a:schemeClr val="tx2"/>
                          </a:solidFill>
                          <a:latin typeface="Barlow"/>
                        </a:rPr>
                        <a:t>NET Yes</a:t>
                      </a:r>
                    </a:p>
                  </a:txBody>
                  <a:tcPr>
                    <a:solidFill>
                      <a:schemeClr val="bg1"/>
                    </a:solidFill>
                  </a:tcPr>
                </a:tc>
                <a:extLst>
                  <a:ext uri="{0D108BD9-81ED-4DB2-BD59-A6C34878D82A}">
                    <a16:rowId xmlns:a16="http://schemas.microsoft.com/office/drawing/2014/main" val="410651267"/>
                  </a:ext>
                </a:extLst>
              </a:tr>
              <a:tr h="1310260">
                <a:tc>
                  <a:txBody>
                    <a:bodyPr/>
                    <a:lstStyle/>
                    <a:p>
                      <a:pPr algn="ctr"/>
                      <a:r>
                        <a:rPr lang="en-NZ" sz="1600" b="1" dirty="0">
                          <a:solidFill>
                            <a:schemeClr val="tx2"/>
                          </a:solidFill>
                          <a:latin typeface="Barlow"/>
                        </a:rPr>
                        <a:t>85%</a:t>
                      </a:r>
                    </a:p>
                  </a:txBody>
                  <a:tcPr anchor="ctr">
                    <a:solidFill>
                      <a:schemeClr val="bg1"/>
                    </a:solidFill>
                  </a:tcPr>
                </a:tc>
                <a:extLst>
                  <a:ext uri="{0D108BD9-81ED-4DB2-BD59-A6C34878D82A}">
                    <a16:rowId xmlns:a16="http://schemas.microsoft.com/office/drawing/2014/main" val="618996948"/>
                  </a:ext>
                </a:extLst>
              </a:tr>
              <a:tr h="1310260">
                <a:tc>
                  <a:txBody>
                    <a:bodyPr/>
                    <a:lstStyle/>
                    <a:p>
                      <a:pPr algn="ctr"/>
                      <a:r>
                        <a:rPr lang="en-NZ" sz="1600" b="1" dirty="0">
                          <a:solidFill>
                            <a:schemeClr val="tx2"/>
                          </a:solidFill>
                          <a:latin typeface="Barlow"/>
                        </a:rPr>
                        <a:t>82%</a:t>
                      </a:r>
                    </a:p>
                  </a:txBody>
                  <a:tcPr anchor="ctr">
                    <a:solidFill>
                      <a:schemeClr val="bg1"/>
                    </a:solidFill>
                  </a:tcPr>
                </a:tc>
                <a:extLst>
                  <a:ext uri="{0D108BD9-81ED-4DB2-BD59-A6C34878D82A}">
                    <a16:rowId xmlns:a16="http://schemas.microsoft.com/office/drawing/2014/main" val="2055303280"/>
                  </a:ext>
                </a:extLst>
              </a:tr>
            </a:tbl>
          </a:graphicData>
        </a:graphic>
      </p:graphicFrame>
      <p:cxnSp>
        <p:nvCxnSpPr>
          <p:cNvPr id="7" name="Straight Arrow Connector 6"/>
          <p:cNvCxnSpPr/>
          <p:nvPr/>
        </p:nvCxnSpPr>
        <p:spPr>
          <a:xfrm>
            <a:off x="7178823" y="3200407"/>
            <a:ext cx="8081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188154" y="4419605"/>
            <a:ext cx="8081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8179603" y="2370239"/>
            <a:ext cx="3097995" cy="1587533"/>
            <a:chOff x="393697" y="-2469831"/>
            <a:chExt cx="3997326" cy="3498174"/>
          </a:xfrm>
        </p:grpSpPr>
        <p:sp>
          <p:nvSpPr>
            <p:cNvPr id="11" name="Text Box 10"/>
            <p:cNvSpPr txBox="1">
              <a:spLocks noChangeArrowheads="1"/>
            </p:cNvSpPr>
            <p:nvPr/>
          </p:nvSpPr>
          <p:spPr bwMode="auto">
            <a:xfrm>
              <a:off x="393698" y="-2469831"/>
              <a:ext cx="3997325" cy="785274"/>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a:t>
              </a:r>
              <a:r>
                <a:rPr lang="en-US" sz="1000" b="1" dirty="0">
                  <a:solidFill>
                    <a:schemeClr val="bg1"/>
                  </a:solidFill>
                  <a:latin typeface="Barlow"/>
                  <a:ea typeface="Barlow" charset="0"/>
                  <a:cs typeface="Arial" panose="020B0604020202020204" pitchFamily="34" charset="0"/>
                </a:rPr>
                <a:t> likely to participate in other sports </a:t>
              </a:r>
              <a:r>
                <a:rPr lang="en-US" sz="1000" b="1" u="sng" dirty="0">
                  <a:solidFill>
                    <a:schemeClr val="bg1"/>
                  </a:solidFill>
                  <a:latin typeface="Barlow"/>
                  <a:ea typeface="Barlow" charset="0"/>
                  <a:cs typeface="Arial" panose="020B0604020202020204" pitchFamily="34" charset="0"/>
                </a:rPr>
                <a:t>before/after</a:t>
              </a:r>
              <a:r>
                <a:rPr lang="en-US" sz="1000" b="1" dirty="0">
                  <a:solidFill>
                    <a:schemeClr val="bg1"/>
                  </a:solidFill>
                  <a:latin typeface="Barlow"/>
                  <a:ea typeface="Barlow" charset="0"/>
                  <a:cs typeface="Arial" panose="020B0604020202020204" pitchFamily="34" charset="0"/>
                </a:rPr>
                <a:t> the season are:</a:t>
              </a:r>
            </a:p>
          </p:txBody>
        </p:sp>
        <p:sp>
          <p:nvSpPr>
            <p:cNvPr id="12" name="Text Placeholder 5"/>
            <p:cNvSpPr txBox="1">
              <a:spLocks/>
            </p:cNvSpPr>
            <p:nvPr/>
          </p:nvSpPr>
          <p:spPr>
            <a:xfrm>
              <a:off x="393697" y="-1684557"/>
              <a:ext cx="3997325" cy="2712900"/>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800" b="1" dirty="0">
                  <a:solidFill>
                    <a:schemeClr val="tx1">
                      <a:lumMod val="65000"/>
                      <a:lumOff val="35000"/>
                    </a:schemeClr>
                  </a:solidFill>
                  <a:latin typeface="Barlow"/>
                  <a:cs typeface="Arial" panose="020B0604020202020204" pitchFamily="34" charset="0"/>
                </a:rPr>
                <a:t>Parents of paddlers </a:t>
              </a:r>
              <a:r>
                <a:rPr lang="en-US" sz="800" dirty="0">
                  <a:solidFill>
                    <a:schemeClr val="tx1">
                      <a:lumMod val="65000"/>
                      <a:lumOff val="35000"/>
                    </a:schemeClr>
                  </a:solidFill>
                  <a:latin typeface="Barlow"/>
                  <a:cs typeface="Arial" panose="020B0604020202020204" pitchFamily="34" charset="0"/>
                </a:rPr>
                <a:t>(92% vs. 85%).</a:t>
              </a:r>
              <a:endParaRPr lang="en-US" sz="800" b="1" dirty="0">
                <a:solidFill>
                  <a:schemeClr val="tx1">
                    <a:lumMod val="65000"/>
                    <a:lumOff val="35000"/>
                  </a:schemeClr>
                </a:solidFill>
                <a:latin typeface="Barlow"/>
                <a:cs typeface="Arial" panose="020B0604020202020204" pitchFamily="34" charset="0"/>
              </a:endParaRPr>
            </a:p>
          </p:txBody>
        </p:sp>
      </p:grpSp>
      <p:grpSp>
        <p:nvGrpSpPr>
          <p:cNvPr id="13" name="Group 12"/>
          <p:cNvGrpSpPr/>
          <p:nvPr/>
        </p:nvGrpSpPr>
        <p:grpSpPr>
          <a:xfrm>
            <a:off x="8179602" y="4122693"/>
            <a:ext cx="3097995" cy="1587533"/>
            <a:chOff x="393698" y="1376357"/>
            <a:chExt cx="3997326" cy="3498174"/>
          </a:xfrm>
        </p:grpSpPr>
        <p:sp>
          <p:nvSpPr>
            <p:cNvPr id="14" name="Text Box 10"/>
            <p:cNvSpPr txBox="1">
              <a:spLocks noChangeArrowheads="1"/>
            </p:cNvSpPr>
            <p:nvPr/>
          </p:nvSpPr>
          <p:spPr bwMode="auto">
            <a:xfrm>
              <a:off x="393699" y="1376357"/>
              <a:ext cx="3997325" cy="785274"/>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a:t>
              </a:r>
              <a:r>
                <a:rPr lang="en-US" sz="1000" b="1" dirty="0">
                  <a:solidFill>
                    <a:schemeClr val="bg1"/>
                  </a:solidFill>
                  <a:latin typeface="Barlow"/>
                  <a:ea typeface="Barlow" charset="0"/>
                  <a:cs typeface="Arial" panose="020B0604020202020204" pitchFamily="34" charset="0"/>
                </a:rPr>
                <a:t> likely to participate in other sports </a:t>
              </a:r>
              <a:r>
                <a:rPr lang="en-US" sz="1000" b="1" u="sng" dirty="0">
                  <a:solidFill>
                    <a:schemeClr val="bg1"/>
                  </a:solidFill>
                  <a:latin typeface="Barlow"/>
                  <a:ea typeface="Barlow" charset="0"/>
                  <a:cs typeface="Arial" panose="020B0604020202020204" pitchFamily="34" charset="0"/>
                </a:rPr>
                <a:t>during</a:t>
              </a:r>
              <a:r>
                <a:rPr lang="en-US" sz="1000" b="1" dirty="0">
                  <a:solidFill>
                    <a:schemeClr val="bg1"/>
                  </a:solidFill>
                  <a:latin typeface="Barlow"/>
                  <a:ea typeface="Barlow" charset="0"/>
                  <a:cs typeface="Arial" panose="020B0604020202020204" pitchFamily="34" charset="0"/>
                </a:rPr>
                <a:t> the season are:</a:t>
              </a:r>
            </a:p>
          </p:txBody>
        </p:sp>
        <p:sp>
          <p:nvSpPr>
            <p:cNvPr id="15" name="Text Placeholder 5"/>
            <p:cNvSpPr txBox="1">
              <a:spLocks/>
            </p:cNvSpPr>
            <p:nvPr/>
          </p:nvSpPr>
          <p:spPr>
            <a:xfrm>
              <a:off x="393698" y="2161631"/>
              <a:ext cx="3997325" cy="2712900"/>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b="1" dirty="0">
                  <a:solidFill>
                    <a:schemeClr val="tx1">
                      <a:lumMod val="65000"/>
                      <a:lumOff val="35000"/>
                    </a:schemeClr>
                  </a:solidFill>
                  <a:latin typeface="Barlow"/>
                  <a:cs typeface="Arial" panose="020B0604020202020204" pitchFamily="34" charset="0"/>
                </a:rPr>
                <a:t>Females </a:t>
              </a:r>
              <a:r>
                <a:rPr lang="en-US" sz="800" dirty="0">
                  <a:solidFill>
                    <a:schemeClr val="tx1">
                      <a:lumMod val="65000"/>
                      <a:lumOff val="35000"/>
                    </a:schemeClr>
                  </a:solidFill>
                  <a:latin typeface="Barlow"/>
                  <a:cs typeface="Arial" panose="020B0604020202020204" pitchFamily="34" charset="0"/>
                </a:rPr>
                <a:t>(88% vs 82%).</a:t>
              </a:r>
              <a:endParaRPr lang="en-US" sz="800" b="1" dirty="0">
                <a:solidFill>
                  <a:schemeClr val="tx1">
                    <a:lumMod val="65000"/>
                    <a:lumOff val="35000"/>
                  </a:schemeClr>
                </a:solidFill>
                <a:latin typeface="Barlow"/>
                <a:cs typeface="Arial" panose="020B0604020202020204" pitchFamily="34" charset="0"/>
              </a:endParaRPr>
            </a:p>
            <a:p>
              <a:pPr marL="0" lvl="1">
                <a:spcBef>
                  <a:spcPts val="0"/>
                </a:spcBef>
                <a:spcAft>
                  <a:spcPts val="600"/>
                </a:spcAft>
              </a:pPr>
              <a:endParaRPr lang="en-US" sz="800" dirty="0">
                <a:solidFill>
                  <a:schemeClr val="tx1">
                    <a:lumMod val="65000"/>
                    <a:lumOff val="35000"/>
                  </a:schemeClr>
                </a:solidFill>
                <a:latin typeface="Barlow"/>
                <a:cs typeface="Arial" panose="020B0604020202020204" pitchFamily="34" charset="0"/>
              </a:endParaRPr>
            </a:p>
          </p:txBody>
        </p:sp>
      </p:grpSp>
      <p:sp>
        <p:nvSpPr>
          <p:cNvPr id="16" name="Footer Placeholder 3"/>
          <p:cNvSpPr txBox="1">
            <a:spLocks/>
          </p:cNvSpPr>
          <p:nvPr/>
        </p:nvSpPr>
        <p:spPr>
          <a:xfrm>
            <a:off x="482599" y="6291061"/>
            <a:ext cx="7308461" cy="56693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Barlow"/>
              </a:rPr>
              <a:t>Base: All respondents aged 18 and under (n=93)</a:t>
            </a:r>
            <a:br>
              <a:rPr lang="en-US" sz="800" dirty="0">
                <a:latin typeface="Barlow"/>
              </a:rPr>
            </a:br>
            <a:r>
              <a:rPr lang="en-US" sz="800" dirty="0">
                <a:latin typeface="Barlow"/>
              </a:rPr>
              <a:t>Q99. Do you/ Does your child take part/ participate in any </a:t>
            </a:r>
            <a:r>
              <a:rPr lang="en-US" sz="800" u="sng" dirty="0">
                <a:latin typeface="Barlow"/>
              </a:rPr>
              <a:t>other</a:t>
            </a:r>
            <a:r>
              <a:rPr lang="en-US" sz="800" dirty="0">
                <a:latin typeface="Barlow"/>
              </a:rPr>
              <a:t> sports either at school or at a club </a:t>
            </a:r>
            <a:r>
              <a:rPr lang="en-US" sz="800" b="1" dirty="0">
                <a:latin typeface="Barlow"/>
              </a:rPr>
              <a:t>during the Waka Ama season</a:t>
            </a:r>
            <a:r>
              <a:rPr lang="en-US" sz="800" dirty="0">
                <a:latin typeface="Barlow"/>
              </a:rPr>
              <a:t>?</a:t>
            </a:r>
          </a:p>
          <a:p>
            <a:r>
              <a:rPr lang="en-US" sz="800" dirty="0">
                <a:latin typeface="Barlow"/>
              </a:rPr>
              <a:t>Q100. Do you/ Does your child take part/ participate in any other sports either at school or at a club </a:t>
            </a:r>
            <a:r>
              <a:rPr lang="en-US" sz="800" b="1" dirty="0">
                <a:latin typeface="Barlow"/>
              </a:rPr>
              <a:t>before/ after the Waka Ama season has finished</a:t>
            </a:r>
            <a:r>
              <a:rPr lang="en-US" sz="800" dirty="0">
                <a:latin typeface="Barlow"/>
              </a:rPr>
              <a:t>?</a:t>
            </a:r>
          </a:p>
        </p:txBody>
      </p:sp>
      <p:sp>
        <p:nvSpPr>
          <p:cNvPr id="17" name="Title 1"/>
          <p:cNvSpPr txBox="1">
            <a:spLocks/>
          </p:cNvSpPr>
          <p:nvPr/>
        </p:nvSpPr>
        <p:spPr>
          <a:xfrm>
            <a:off x="414217" y="15640"/>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NZ" sz="2800" b="1" dirty="0">
                <a:solidFill>
                  <a:srgbClr val="9C132A"/>
                </a:solidFill>
                <a:latin typeface="Barlow"/>
                <a:ea typeface="Barlow Black" charset="0"/>
                <a:cs typeface="Arial" panose="020B0604020202020204" pitchFamily="34" charset="0"/>
              </a:rPr>
              <a:t>Participation in other sports</a:t>
            </a:r>
          </a:p>
        </p:txBody>
      </p:sp>
    </p:spTree>
    <p:extLst>
      <p:ext uri="{BB962C8B-B14F-4D97-AF65-F5344CB8AC3E}">
        <p14:creationId xmlns:p14="http://schemas.microsoft.com/office/powerpoint/2010/main" val="2442050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9913954"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7200" b="1" i="0" u="none" strike="noStrike" kern="1200" cap="none" spc="0" normalizeH="0" baseline="0" noProof="0" dirty="0">
                <a:ln>
                  <a:noFill/>
                </a:ln>
                <a:solidFill>
                  <a:srgbClr val="FFFFFF"/>
                </a:solidFill>
                <a:effectLst/>
                <a:uLnTx/>
                <a:uFillTx/>
                <a:latin typeface="Barlow"/>
                <a:ea typeface="Barlow Black" charset="0"/>
                <a:cs typeface="Arial" panose="020B0604020202020204" pitchFamily="34" charset="0"/>
              </a:rPr>
              <a:t>Injuries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3408892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6979854" y="3769161"/>
            <a:ext cx="3418788" cy="1547096"/>
            <a:chOff x="393698" y="1376359"/>
            <a:chExt cx="3997326" cy="3648174"/>
          </a:xfrm>
        </p:grpSpPr>
        <p:sp>
          <p:nvSpPr>
            <p:cNvPr id="29"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have been injured are:</a:t>
              </a:r>
            </a:p>
          </p:txBody>
        </p:sp>
        <p:sp>
          <p:nvSpPr>
            <p:cNvPr id="30"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900" dirty="0">
                  <a:solidFill>
                    <a:srgbClr val="313131"/>
                  </a:solidFill>
                  <a:latin typeface="Barlow"/>
                  <a:cs typeface="Arial" panose="020B0604020202020204" pitchFamily="34" charset="0"/>
                </a:rPr>
                <a:t>Aged</a:t>
              </a:r>
              <a:r>
                <a:rPr lang="en-US" sz="900" b="1" dirty="0">
                  <a:solidFill>
                    <a:srgbClr val="313131"/>
                  </a:solidFill>
                  <a:latin typeface="Barlow"/>
                  <a:cs typeface="Arial" panose="020B0604020202020204" pitchFamily="34" charset="0"/>
                </a:rPr>
                <a:t> 5-12 years </a:t>
              </a:r>
              <a:r>
                <a:rPr lang="en-US" sz="900" dirty="0">
                  <a:solidFill>
                    <a:srgbClr val="313131"/>
                  </a:solidFill>
                  <a:latin typeface="Barlow"/>
                  <a:cs typeface="Arial" panose="020B0604020202020204" pitchFamily="34" charset="0"/>
                </a:rPr>
                <a:t>(7% vs. 18%). </a:t>
              </a:r>
            </a:p>
          </p:txBody>
        </p:sp>
      </p:grpSp>
      <p:grpSp>
        <p:nvGrpSpPr>
          <p:cNvPr id="21" name="Group 20"/>
          <p:cNvGrpSpPr/>
          <p:nvPr/>
        </p:nvGrpSpPr>
        <p:grpSpPr>
          <a:xfrm>
            <a:off x="6979856" y="2029106"/>
            <a:ext cx="3418785" cy="1497009"/>
            <a:chOff x="393698" y="1068320"/>
            <a:chExt cx="3997326" cy="4943687"/>
          </a:xfrm>
        </p:grpSpPr>
        <p:sp>
          <p:nvSpPr>
            <p:cNvPr id="25" name="Text Box 10"/>
            <p:cNvSpPr txBox="1">
              <a:spLocks noChangeArrowheads="1"/>
            </p:cNvSpPr>
            <p:nvPr/>
          </p:nvSpPr>
          <p:spPr bwMode="auto">
            <a:xfrm>
              <a:off x="393699" y="1068320"/>
              <a:ext cx="3997325" cy="1043320"/>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a:t>
              </a:r>
              <a:r>
                <a:rPr lang="en-US" sz="1000" b="1" dirty="0">
                  <a:solidFill>
                    <a:schemeClr val="bg1"/>
                  </a:solidFill>
                  <a:latin typeface="Barlow"/>
                  <a:ea typeface="Barlow" charset="0"/>
                  <a:cs typeface="Arial" panose="020B0604020202020204" pitchFamily="34" charset="0"/>
                </a:rPr>
                <a:t> likely to have been injured are:</a:t>
              </a:r>
            </a:p>
          </p:txBody>
        </p:sp>
        <p:sp>
          <p:nvSpPr>
            <p:cNvPr id="27" name="Text Placeholder 5"/>
            <p:cNvSpPr txBox="1">
              <a:spLocks/>
            </p:cNvSpPr>
            <p:nvPr/>
          </p:nvSpPr>
          <p:spPr>
            <a:xfrm>
              <a:off x="393698" y="2213092"/>
              <a:ext cx="3997325" cy="3798915"/>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900" dirty="0">
                  <a:solidFill>
                    <a:srgbClr val="313131"/>
                  </a:solidFill>
                  <a:latin typeface="Barlow"/>
                  <a:cs typeface="Arial" panose="020B0604020202020204" pitchFamily="34" charset="0"/>
                </a:rPr>
                <a:t>Those who paddle or train </a:t>
              </a:r>
              <a:r>
                <a:rPr lang="en-US" sz="900" b="1" dirty="0">
                  <a:solidFill>
                    <a:srgbClr val="313131"/>
                  </a:solidFill>
                  <a:latin typeface="Barlow"/>
                  <a:cs typeface="Arial" panose="020B0604020202020204" pitchFamily="34" charset="0"/>
                </a:rPr>
                <a:t>four or more times a week </a:t>
              </a:r>
              <a:r>
                <a:rPr lang="en-US" sz="900" dirty="0">
                  <a:solidFill>
                    <a:srgbClr val="313131"/>
                  </a:solidFill>
                  <a:latin typeface="Barlow"/>
                  <a:cs typeface="Arial" panose="020B0604020202020204" pitchFamily="34" charset="0"/>
                </a:rPr>
                <a:t>(24% vs. 18%)</a:t>
              </a:r>
              <a:r>
                <a:rPr lang="en-US" sz="900" b="1" dirty="0">
                  <a:solidFill>
                    <a:srgbClr val="313131"/>
                  </a:solidFill>
                  <a:latin typeface="Barlow"/>
                  <a:cs typeface="Arial" panose="020B0604020202020204" pitchFamily="34" charset="0"/>
                </a:rPr>
                <a:t>.</a:t>
              </a:r>
              <a:endParaRPr lang="en-US" sz="900" dirty="0">
                <a:solidFill>
                  <a:srgbClr val="313131"/>
                </a:solidFill>
                <a:latin typeface="Barlow"/>
                <a:cs typeface="Arial" panose="020B0604020202020204" pitchFamily="34" charset="0"/>
              </a:endParaRPr>
            </a:p>
          </p:txBody>
        </p:sp>
      </p:grpSp>
      <p:sp>
        <p:nvSpPr>
          <p:cNvPr id="3" name="Title 1">
            <a:extLst>
              <a:ext uri="{FF2B5EF4-FFF2-40B4-BE49-F238E27FC236}">
                <a16:creationId xmlns:a16="http://schemas.microsoft.com/office/drawing/2014/main" id="{D7101037-2DDA-4F6C-9A7A-6BAF8A627657}"/>
              </a:ext>
            </a:extLst>
          </p:cNvPr>
          <p:cNvSpPr txBox="1">
            <a:spLocks/>
          </p:cNvSpPr>
          <p:nvPr/>
        </p:nvSpPr>
        <p:spPr>
          <a:xfrm>
            <a:off x="499822" y="386597"/>
            <a:ext cx="10462346" cy="1248327"/>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Barlow Bold" charset="0"/>
                <a:ea typeface="+mj-ea"/>
                <a:cs typeface="+mj-cs"/>
              </a:defRPr>
            </a:lvl1pPr>
          </a:lstStyle>
          <a:p>
            <a:r>
              <a:rPr lang="en-US" sz="2800" dirty="0">
                <a:solidFill>
                  <a:schemeClr val="tx2"/>
                </a:solidFill>
                <a:latin typeface="Barlow"/>
              </a:rPr>
              <a:t>One in five paddlers have been injured in the last 12 months</a:t>
            </a:r>
            <a:endParaRPr lang="en-NZ" sz="2800" dirty="0">
              <a:solidFill>
                <a:schemeClr val="tx2"/>
              </a:solidFill>
              <a:latin typeface="Barlow"/>
            </a:endParaRPr>
          </a:p>
        </p:txBody>
      </p:sp>
      <p:graphicFrame>
        <p:nvGraphicFramePr>
          <p:cNvPr id="11" name="Chart Placeholder 8"/>
          <p:cNvGraphicFramePr>
            <a:graphicFrameLocks/>
          </p:cNvGraphicFramePr>
          <p:nvPr>
            <p:extLst>
              <p:ext uri="{D42A27DB-BD31-4B8C-83A1-F6EECF244321}">
                <p14:modId xmlns:p14="http://schemas.microsoft.com/office/powerpoint/2010/main" val="349687949"/>
              </p:ext>
            </p:extLst>
          </p:nvPr>
        </p:nvGraphicFramePr>
        <p:xfrm>
          <a:off x="499822" y="2157080"/>
          <a:ext cx="5635165" cy="3530010"/>
        </p:xfrm>
        <a:graphic>
          <a:graphicData uri="http://schemas.openxmlformats.org/drawingml/2006/chart">
            <c:chart xmlns:c="http://schemas.openxmlformats.org/drawingml/2006/chart" xmlns:r="http://schemas.openxmlformats.org/officeDocument/2006/relationships" r:id="rId2"/>
          </a:graphicData>
        </a:graphic>
      </p:graphicFrame>
      <p:sp>
        <p:nvSpPr>
          <p:cNvPr id="12" name="Footer Placeholder 5"/>
          <p:cNvSpPr txBox="1">
            <a:spLocks/>
          </p:cNvSpPr>
          <p:nvPr/>
        </p:nvSpPr>
        <p:spPr>
          <a:xfrm>
            <a:off x="499821" y="6297586"/>
            <a:ext cx="6072398" cy="370345"/>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latin typeface="Barlow"/>
              </a:rPr>
              <a:t>Base: </a:t>
            </a:r>
            <a:r>
              <a:rPr lang="en-US" sz="800" dirty="0">
                <a:latin typeface="Barlow"/>
              </a:rPr>
              <a:t>All respondents (n=474)/ (n=35,889)</a:t>
            </a:r>
          </a:p>
          <a:p>
            <a:r>
              <a:rPr lang="en-US" sz="800" dirty="0">
                <a:latin typeface="Barlow"/>
              </a:rPr>
              <a:t>Q17.</a:t>
            </a:r>
            <a:r>
              <a:rPr lang="en-NZ" sz="800" dirty="0">
                <a:latin typeface="Barlow"/>
                <a:cs typeface="Arial" pitchFamily="34" charset="0"/>
              </a:rPr>
              <a:t> Have you been injured while paddling or training for Waka Ama in the last 12 months?</a:t>
            </a:r>
          </a:p>
        </p:txBody>
      </p:sp>
      <p:sp>
        <p:nvSpPr>
          <p:cNvPr id="13" name="TextBox 12"/>
          <p:cNvSpPr txBox="1"/>
          <p:nvPr/>
        </p:nvSpPr>
        <p:spPr>
          <a:xfrm>
            <a:off x="8343900" y="6286957"/>
            <a:ext cx="3056087" cy="553998"/>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a:t>
            </a:r>
            <a:r>
              <a:rPr lang="en-NZ" sz="800" dirty="0">
                <a:latin typeface="Barlow"/>
                <a:sym typeface="Wingdings 3"/>
              </a:rPr>
              <a:t> Significantly higher/lower than Total Waka Ama 2018</a:t>
            </a:r>
          </a:p>
          <a:p>
            <a:r>
              <a:rPr lang="en-NZ" sz="800" dirty="0">
                <a:solidFill>
                  <a:srgbClr val="000000"/>
                </a:solidFill>
                <a:latin typeface="Barlow"/>
                <a:sym typeface="Wingdings 3"/>
              </a:rPr>
              <a:t> </a:t>
            </a:r>
            <a:r>
              <a:rPr lang="en-NZ" sz="800" dirty="0">
                <a:solidFill>
                  <a:srgbClr val="218535"/>
                </a:solidFill>
                <a:latin typeface="Barlow"/>
                <a:sym typeface="Wingdings 3"/>
              </a:rPr>
              <a:t></a:t>
            </a:r>
            <a:r>
              <a:rPr lang="en-NZ" sz="800" dirty="0">
                <a:solidFill>
                  <a:srgbClr val="FF0000"/>
                </a:solidFill>
                <a:latin typeface="Barlow"/>
                <a:sym typeface="Wingdings 3"/>
              </a:rPr>
              <a:t></a:t>
            </a:r>
            <a:r>
              <a:rPr lang="en-NZ" sz="800" dirty="0">
                <a:solidFill>
                  <a:srgbClr val="000000"/>
                </a:solidFill>
                <a:latin typeface="Barlow"/>
                <a:sym typeface="Wingdings 3"/>
              </a:rPr>
              <a:t> </a:t>
            </a:r>
            <a:r>
              <a:rPr lang="en-NZ" sz="800" dirty="0">
                <a:latin typeface="Barlow"/>
                <a:sym typeface="Wingdings 3"/>
              </a:rPr>
              <a:t>Significantly higher/lower than Total Waka Ama 2017</a:t>
            </a:r>
          </a:p>
          <a:p>
            <a:r>
              <a:rPr lang="en-NZ" sz="1400" b="1" dirty="0">
                <a:solidFill>
                  <a:srgbClr val="218535"/>
                </a:solidFill>
                <a:latin typeface="Barlow"/>
                <a:cs typeface="Arial"/>
                <a:sym typeface="Wingdings 3"/>
              </a:rPr>
              <a:t>□</a:t>
            </a:r>
            <a:r>
              <a:rPr lang="en-NZ" sz="1400" b="1" dirty="0">
                <a:solidFill>
                  <a:srgbClr val="DC0015"/>
                </a:solidFill>
                <a:latin typeface="Barlow"/>
                <a:cs typeface="Arial"/>
                <a:sym typeface="Wingdings 3"/>
              </a:rPr>
              <a:t>□ </a:t>
            </a:r>
            <a:r>
              <a:rPr lang="en-NZ" sz="800" dirty="0">
                <a:latin typeface="Barlow"/>
                <a:sym typeface="Wingdings 3"/>
              </a:rPr>
              <a:t>Significantly higher/lower than All Sports 2019/20</a:t>
            </a:r>
            <a:endParaRPr lang="en-NZ" sz="800" dirty="0">
              <a:latin typeface="Barlow"/>
            </a:endParaRPr>
          </a:p>
        </p:txBody>
      </p:sp>
      <p:sp>
        <p:nvSpPr>
          <p:cNvPr id="20" name="Text Placeholder 4"/>
          <p:cNvSpPr txBox="1">
            <a:spLocks/>
          </p:cNvSpPr>
          <p:nvPr/>
        </p:nvSpPr>
        <p:spPr bwMode="auto">
          <a:xfrm>
            <a:off x="2065321" y="1909267"/>
            <a:ext cx="3378549" cy="27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ctr" anchorCtr="0" compatLnSpc="1">
            <a:prstTxWarp prst="textNoShape">
              <a:avLst/>
            </a:prstTxWarp>
          </a:bodyPr>
          <a:lstStyle>
            <a:lvl1pPr marL="0" indent="0" algn="l" defTabSz="457200" rtl="0" eaLnBrk="1" fontAlgn="base" hangingPunct="1">
              <a:spcBef>
                <a:spcPts val="0"/>
              </a:spcBef>
              <a:spcAft>
                <a:spcPct val="0"/>
              </a:spcAft>
              <a:buClr>
                <a:schemeClr val="tx2"/>
              </a:buClr>
              <a:buFont typeface="Arial" charset="0"/>
              <a:buNone/>
              <a:defRPr sz="1800" b="0" kern="1200" baseline="0">
                <a:solidFill>
                  <a:schemeClr val="tx2"/>
                </a:solidFill>
                <a:latin typeface="+mn-lt"/>
                <a:ea typeface="ＭＳ Ｐゴシック" charset="0"/>
                <a:cs typeface="ＭＳ Ｐゴシック" charset="0"/>
              </a:defRPr>
            </a:lvl1pPr>
            <a:lvl2pPr marL="457200" indent="0" algn="l" defTabSz="569913" rtl="0" eaLnBrk="1" fontAlgn="base" hangingPunct="1">
              <a:spcBef>
                <a:spcPts val="800"/>
              </a:spcBef>
              <a:spcAft>
                <a:spcPct val="0"/>
              </a:spcAft>
              <a:buClr>
                <a:schemeClr val="tx2"/>
              </a:buClr>
              <a:buFont typeface="Arial" charset="0"/>
              <a:buNone/>
              <a:defRPr sz="2000" b="1" kern="1200">
                <a:solidFill>
                  <a:schemeClr val="tx2"/>
                </a:solidFill>
                <a:latin typeface="+mn-lt"/>
                <a:ea typeface="ＭＳ Ｐゴシック" charset="0"/>
                <a:cs typeface="+mn-cs"/>
              </a:defRPr>
            </a:lvl2pPr>
            <a:lvl3pPr marL="914400" indent="0" algn="l" defTabSz="457200" rtl="0" eaLnBrk="1" fontAlgn="base" hangingPunct="1">
              <a:spcBef>
                <a:spcPts val="700"/>
              </a:spcBef>
              <a:spcAft>
                <a:spcPct val="0"/>
              </a:spcAft>
              <a:buClr>
                <a:schemeClr val="tx2"/>
              </a:buClr>
              <a:buFont typeface="Arial" charset="0"/>
              <a:buNone/>
              <a:defRPr sz="1800" b="1" kern="1200">
                <a:solidFill>
                  <a:schemeClr val="tx2"/>
                </a:solidFill>
                <a:latin typeface="+mn-lt"/>
                <a:ea typeface="ＭＳ Ｐゴシック" charset="0"/>
                <a:cs typeface="+mn-cs"/>
              </a:defRPr>
            </a:lvl3pPr>
            <a:lvl4pPr marL="1371600" indent="0" algn="l" defTabSz="211138"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4pPr>
            <a:lvl5pPr marL="1828800" indent="0" algn="l" defTabSz="457200"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buClr>
                <a:srgbClr val="000000"/>
              </a:buClr>
            </a:pPr>
            <a:r>
              <a:rPr lang="en-US" sz="1050" b="1" dirty="0">
                <a:latin typeface="Barlow"/>
              </a:rPr>
              <a:t>% of respondents injured in the last 12 months</a:t>
            </a:r>
          </a:p>
        </p:txBody>
      </p:sp>
      <p:sp>
        <p:nvSpPr>
          <p:cNvPr id="24" name="Rectangle 23"/>
          <p:cNvSpPr/>
          <p:nvPr/>
        </p:nvSpPr>
        <p:spPr>
          <a:xfrm>
            <a:off x="4394702" y="2596031"/>
            <a:ext cx="413811" cy="243853"/>
          </a:xfrm>
          <a:prstGeom prst="rect">
            <a:avLst/>
          </a:prstGeom>
          <a:noFill/>
          <a:ln w="19050">
            <a:solidFill>
              <a:srgbClr val="DC00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Tree>
    <p:extLst>
      <p:ext uri="{BB962C8B-B14F-4D97-AF65-F5344CB8AC3E}">
        <p14:creationId xmlns:p14="http://schemas.microsoft.com/office/powerpoint/2010/main" val="1745053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9913954"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7200" b="1" i="0" u="none" strike="noStrike" kern="1200" cap="none" spc="0" normalizeH="0" baseline="0" noProof="0" dirty="0">
                <a:ln>
                  <a:noFill/>
                </a:ln>
                <a:solidFill>
                  <a:srgbClr val="FFFFFF"/>
                </a:solidFill>
                <a:effectLst/>
                <a:uLnTx/>
                <a:uFillTx/>
                <a:latin typeface="Barlow"/>
                <a:ea typeface="Barlow Black" charset="0"/>
                <a:cs typeface="Arial" panose="020B0604020202020204" pitchFamily="34" charset="0"/>
              </a:rPr>
              <a:t>Association differences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2025661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3693" y="149874"/>
            <a:ext cx="11243481" cy="570137"/>
          </a:xfrm>
        </p:spPr>
        <p:txBody>
          <a:bodyPr>
            <a:normAutofit/>
          </a:bodyPr>
          <a:lstStyle/>
          <a:p>
            <a:pPr algn="l"/>
            <a:r>
              <a:rPr lang="en-NZ" sz="2800" dirty="0">
                <a:solidFill>
                  <a:schemeClr val="tx2"/>
                </a:solidFill>
              </a:rPr>
              <a:t>How does experience differ between associations?</a:t>
            </a:r>
          </a:p>
        </p:txBody>
      </p:sp>
      <p:sp>
        <p:nvSpPr>
          <p:cNvPr id="128" name="Footer Placeholder 5"/>
          <p:cNvSpPr>
            <a:spLocks noGrp="1"/>
          </p:cNvSpPr>
          <p:nvPr>
            <p:ph type="ftr" sz="quarter" idx="4294967295"/>
          </p:nvPr>
        </p:nvSpPr>
        <p:spPr>
          <a:xfrm>
            <a:off x="482425" y="6356351"/>
            <a:ext cx="6188075" cy="266700"/>
          </a:xfrm>
          <a:prstGeom prst="rect">
            <a:avLst/>
          </a:prstGeom>
          <a:solidFill>
            <a:schemeClr val="bg1"/>
          </a:solidFill>
        </p:spPr>
        <p:txBody>
          <a:bodyPr anchor="b"/>
          <a:lstStyle/>
          <a:p>
            <a:pPr algn="l">
              <a:spcBef>
                <a:spcPts val="0"/>
              </a:spcBef>
            </a:pPr>
            <a:r>
              <a:rPr lang="en-US" sz="800" b="0" dirty="0">
                <a:solidFill>
                  <a:schemeClr val="tx1"/>
                </a:solidFill>
                <a:latin typeface="Barlow"/>
              </a:rPr>
              <a:t>Note: Associations are based on the club selected at Q2a in the questionnaire</a:t>
            </a:r>
          </a:p>
          <a:p>
            <a:pPr algn="l">
              <a:spcBef>
                <a:spcPts val="0"/>
              </a:spcBef>
            </a:pPr>
            <a:r>
              <a:rPr lang="en-US" sz="800" b="0" dirty="0">
                <a:solidFill>
                  <a:schemeClr val="tx1"/>
                </a:solidFill>
                <a:latin typeface="Barlow"/>
              </a:rPr>
              <a:t>Note: </a:t>
            </a:r>
            <a:r>
              <a:rPr lang="en-NZ" sz="800" b="0" dirty="0">
                <a:solidFill>
                  <a:schemeClr val="tx1"/>
                </a:solidFill>
                <a:latin typeface="Barlow"/>
                <a:cs typeface="Calibri" panose="020F0502020204030204" pitchFamily="34" charset="0"/>
              </a:rPr>
              <a:t>Q20 (R6) The overall process of joining the club is not reported on at a association level due to small sample sizes (n=5**-18*) </a:t>
            </a:r>
            <a:endParaRPr lang="en-US" sz="800" b="0" dirty="0">
              <a:solidFill>
                <a:schemeClr val="tx1"/>
              </a:solidFill>
              <a:latin typeface="Barlow"/>
            </a:endParaRPr>
          </a:p>
        </p:txBody>
      </p:sp>
      <p:sp>
        <p:nvSpPr>
          <p:cNvPr id="5" name="AutoShape 2" descr="Image result for Northern district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dirty="0">
              <a:solidFill>
                <a:srgbClr val="000000"/>
              </a:solidFill>
            </a:endParaRPr>
          </a:p>
        </p:txBody>
      </p:sp>
      <p:sp>
        <p:nvSpPr>
          <p:cNvPr id="6" name="AutoShape 4" descr="Image result for Northern district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dirty="0">
              <a:solidFill>
                <a:srgbClr val="000000"/>
              </a:solidFill>
            </a:endParaRPr>
          </a:p>
        </p:txBody>
      </p:sp>
      <p:sp>
        <p:nvSpPr>
          <p:cNvPr id="48" name="Text Placeholder 4"/>
          <p:cNvSpPr txBox="1">
            <a:spLocks/>
          </p:cNvSpPr>
          <p:nvPr/>
        </p:nvSpPr>
        <p:spPr>
          <a:xfrm>
            <a:off x="482425" y="1085310"/>
            <a:ext cx="5223223" cy="2275069"/>
          </a:xfrm>
          <a:prstGeom prst="rect">
            <a:avLst/>
          </a:prstGeom>
        </p:spPr>
        <p:txBody>
          <a:bodyPr/>
          <a:lstStyle>
            <a:lvl1pPr marL="230188" indent="-230188" algn="l" defTabSz="457200" rtl="0" eaLnBrk="1" fontAlgn="base" hangingPunct="1">
              <a:spcBef>
                <a:spcPts val="800"/>
              </a:spcBef>
              <a:spcAft>
                <a:spcPct val="0"/>
              </a:spcAft>
              <a:buClr>
                <a:schemeClr val="tx2"/>
              </a:buClr>
              <a:buFont typeface="Arial" charset="0"/>
              <a:buChar char="•"/>
              <a:defRPr kern="1200">
                <a:solidFill>
                  <a:schemeClr val="tx2"/>
                </a:solidFill>
                <a:latin typeface="+mn-lt"/>
                <a:ea typeface="ＭＳ Ｐゴシック" charset="0"/>
                <a:cs typeface="ＭＳ Ｐゴシック" charset="0"/>
              </a:defRPr>
            </a:lvl1pPr>
            <a:lvl2pPr marL="461963" indent="-242888" algn="l" defTabSz="569913" rtl="0" eaLnBrk="1" fontAlgn="base" hangingPunct="1">
              <a:spcBef>
                <a:spcPts val="800"/>
              </a:spcBef>
              <a:spcAft>
                <a:spcPct val="0"/>
              </a:spcAft>
              <a:buClr>
                <a:schemeClr val="tx2"/>
              </a:buClr>
              <a:buFont typeface="Arial" charset="0"/>
              <a:buChar char="•"/>
              <a:defRPr sz="1600" kern="1200">
                <a:solidFill>
                  <a:schemeClr val="tx2"/>
                </a:solidFill>
                <a:latin typeface="+mn-lt"/>
                <a:ea typeface="ＭＳ Ｐゴシック" charset="0"/>
                <a:cs typeface="+mn-cs"/>
              </a:defRPr>
            </a:lvl2pPr>
            <a:lvl3pPr marL="681038" indent="-227013" algn="l" defTabSz="457200" rtl="0" eaLnBrk="1" fontAlgn="base" hangingPunct="1">
              <a:spcBef>
                <a:spcPts val="700"/>
              </a:spcBef>
              <a:spcAft>
                <a:spcPct val="0"/>
              </a:spcAft>
              <a:buClr>
                <a:schemeClr val="tx2"/>
              </a:buClr>
              <a:buFont typeface="Arial" charset="0"/>
              <a:buChar char="•"/>
              <a:defRPr sz="1400" kern="1200">
                <a:solidFill>
                  <a:schemeClr val="tx2"/>
                </a:solidFill>
                <a:latin typeface="+mn-lt"/>
                <a:ea typeface="ＭＳ Ｐゴシック" charset="0"/>
                <a:cs typeface="+mn-cs"/>
              </a:defRPr>
            </a:lvl3pPr>
            <a:lvl4pPr marL="912813" indent="-222250" algn="l" defTabSz="211138"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4pPr>
            <a:lvl5pPr marL="1143000" indent="-227013" algn="l" defTabSz="457200"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0000"/>
              </a:buClr>
              <a:buNone/>
            </a:pPr>
            <a:r>
              <a:rPr lang="en-US" sz="1400" dirty="0">
                <a:solidFill>
                  <a:schemeClr val="tx1">
                    <a:lumMod val="65000"/>
                    <a:lumOff val="35000"/>
                  </a:schemeClr>
                </a:solidFill>
                <a:latin typeface="Barlow"/>
                <a:cs typeface="Calibri" panose="020F0502020204030204" pitchFamily="34" charset="0"/>
              </a:rPr>
              <a:t>Results for Associations cover the following areas:</a:t>
            </a:r>
          </a:p>
          <a:p>
            <a:r>
              <a:rPr lang="en-US" sz="1400" dirty="0">
                <a:solidFill>
                  <a:schemeClr val="tx1">
                    <a:lumMod val="65000"/>
                    <a:lumOff val="35000"/>
                  </a:schemeClr>
                </a:solidFill>
                <a:latin typeface="Barlow"/>
                <a:cs typeface="Calibri" panose="020F0502020204030204" pitchFamily="34" charset="0"/>
              </a:rPr>
              <a:t>Tai Tokerau Polynesian Canoe (TTPCA)</a:t>
            </a:r>
          </a:p>
          <a:p>
            <a:r>
              <a:rPr lang="en-US" sz="1400" dirty="0">
                <a:solidFill>
                  <a:schemeClr val="tx1">
                    <a:lumMod val="65000"/>
                    <a:lumOff val="35000"/>
                  </a:schemeClr>
                </a:solidFill>
                <a:latin typeface="Barlow"/>
                <a:cs typeface="Calibri" panose="020F0502020204030204" pitchFamily="34" charset="0"/>
              </a:rPr>
              <a:t>Auckland Region Outrigger Canoe (AROCA)</a:t>
            </a:r>
          </a:p>
          <a:p>
            <a:r>
              <a:rPr lang="en-US" sz="1400" dirty="0">
                <a:solidFill>
                  <a:schemeClr val="tx1">
                    <a:lumMod val="65000"/>
                    <a:lumOff val="35000"/>
                  </a:schemeClr>
                </a:solidFill>
                <a:latin typeface="Barlow"/>
                <a:cs typeface="Calibri" panose="020F0502020204030204" pitchFamily="34" charset="0"/>
              </a:rPr>
              <a:t>Te Puku o Te Ika (TPOTI)</a:t>
            </a:r>
          </a:p>
          <a:p>
            <a:r>
              <a:rPr lang="en-US" sz="1400" dirty="0">
                <a:solidFill>
                  <a:schemeClr val="tx1">
                    <a:lumMod val="65000"/>
                    <a:lumOff val="35000"/>
                  </a:schemeClr>
                </a:solidFill>
                <a:latin typeface="Barlow"/>
                <a:cs typeface="Calibri" panose="020F0502020204030204" pitchFamily="34" charset="0"/>
              </a:rPr>
              <a:t>Te Uranga o Te Ra Regional Waka Ama (TUOTR)</a:t>
            </a:r>
          </a:p>
          <a:p>
            <a:r>
              <a:rPr lang="en-US" sz="1400" dirty="0">
                <a:solidFill>
                  <a:schemeClr val="tx1">
                    <a:lumMod val="65000"/>
                    <a:lumOff val="35000"/>
                  </a:schemeClr>
                </a:solidFill>
                <a:latin typeface="Barlow"/>
                <a:cs typeface="Calibri" panose="020F0502020204030204" pitchFamily="34" charset="0"/>
              </a:rPr>
              <a:t>Hoe Tonga Pacifica Waka Ama (HTPWA)</a:t>
            </a:r>
          </a:p>
          <a:p>
            <a:r>
              <a:rPr lang="en-US" sz="1400" dirty="0">
                <a:solidFill>
                  <a:schemeClr val="tx1">
                    <a:lumMod val="65000"/>
                    <a:lumOff val="35000"/>
                  </a:schemeClr>
                </a:solidFill>
                <a:latin typeface="Barlow"/>
                <a:cs typeface="Calibri" panose="020F0502020204030204" pitchFamily="34" charset="0"/>
              </a:rPr>
              <a:t>Te Waka o Aoraki (TWOA)</a:t>
            </a:r>
          </a:p>
        </p:txBody>
      </p:sp>
      <p:grpSp>
        <p:nvGrpSpPr>
          <p:cNvPr id="107" name="Group 106"/>
          <p:cNvGrpSpPr/>
          <p:nvPr/>
        </p:nvGrpSpPr>
        <p:grpSpPr>
          <a:xfrm>
            <a:off x="7161810" y="1289310"/>
            <a:ext cx="3402016" cy="4912772"/>
            <a:chOff x="7515226" y="1326103"/>
            <a:chExt cx="3402016" cy="4912772"/>
          </a:xfrm>
        </p:grpSpPr>
        <p:sp>
          <p:nvSpPr>
            <p:cNvPr id="108" name="Freeform 3"/>
            <p:cNvSpPr>
              <a:spLocks/>
            </p:cNvSpPr>
            <p:nvPr/>
          </p:nvSpPr>
          <p:spPr bwMode="auto">
            <a:xfrm>
              <a:off x="7526464" y="5073297"/>
              <a:ext cx="744944" cy="902280"/>
            </a:xfrm>
            <a:custGeom>
              <a:avLst/>
              <a:gdLst/>
              <a:ahLst/>
              <a:cxnLst>
                <a:cxn ang="0">
                  <a:pos x="1475" y="110"/>
                </a:cxn>
                <a:cxn ang="0">
                  <a:pos x="1235" y="90"/>
                </a:cxn>
                <a:cxn ang="0">
                  <a:pos x="1040" y="375"/>
                </a:cxn>
                <a:cxn ang="0">
                  <a:pos x="1120" y="530"/>
                </a:cxn>
                <a:cxn ang="0">
                  <a:pos x="865" y="555"/>
                </a:cxn>
                <a:cxn ang="0">
                  <a:pos x="830" y="765"/>
                </a:cxn>
                <a:cxn ang="0">
                  <a:pos x="685" y="675"/>
                </a:cxn>
                <a:cxn ang="0">
                  <a:pos x="785" y="915"/>
                </a:cxn>
                <a:cxn ang="0">
                  <a:pos x="535" y="980"/>
                </a:cxn>
                <a:cxn ang="0">
                  <a:pos x="505" y="1115"/>
                </a:cxn>
                <a:cxn ang="0">
                  <a:pos x="400" y="1170"/>
                </a:cxn>
                <a:cxn ang="0">
                  <a:pos x="565" y="1235"/>
                </a:cxn>
                <a:cxn ang="0">
                  <a:pos x="515" y="1305"/>
                </a:cxn>
                <a:cxn ang="0">
                  <a:pos x="580" y="1486"/>
                </a:cxn>
                <a:cxn ang="0">
                  <a:pos x="460" y="1476"/>
                </a:cxn>
                <a:cxn ang="0">
                  <a:pos x="295" y="1400"/>
                </a:cxn>
                <a:cxn ang="0">
                  <a:pos x="260" y="1516"/>
                </a:cxn>
                <a:cxn ang="0">
                  <a:pos x="310" y="1611"/>
                </a:cxn>
                <a:cxn ang="0">
                  <a:pos x="455" y="1621"/>
                </a:cxn>
                <a:cxn ang="0">
                  <a:pos x="260" y="1696"/>
                </a:cxn>
                <a:cxn ang="0">
                  <a:pos x="410" y="1806"/>
                </a:cxn>
                <a:cxn ang="0">
                  <a:pos x="265" y="1876"/>
                </a:cxn>
                <a:cxn ang="0">
                  <a:pos x="15" y="1981"/>
                </a:cxn>
                <a:cxn ang="0">
                  <a:pos x="65" y="2151"/>
                </a:cxn>
                <a:cxn ang="0">
                  <a:pos x="245" y="1981"/>
                </a:cxn>
                <a:cxn ang="0">
                  <a:pos x="200" y="2211"/>
                </a:cxn>
                <a:cxn ang="0">
                  <a:pos x="185" y="2301"/>
                </a:cxn>
                <a:cxn ang="0">
                  <a:pos x="460" y="2421"/>
                </a:cxn>
                <a:cxn ang="0">
                  <a:pos x="845" y="2331"/>
                </a:cxn>
                <a:cxn ang="0">
                  <a:pos x="1145" y="2551"/>
                </a:cxn>
                <a:cxn ang="0">
                  <a:pos x="1435" y="2491"/>
                </a:cxn>
                <a:cxn ang="0">
                  <a:pos x="1510" y="2706"/>
                </a:cxn>
                <a:cxn ang="0">
                  <a:pos x="1615" y="2661"/>
                </a:cxn>
                <a:cxn ang="0">
                  <a:pos x="1735" y="2746"/>
                </a:cxn>
                <a:cxn ang="0">
                  <a:pos x="1955" y="2721"/>
                </a:cxn>
                <a:cxn ang="0">
                  <a:pos x="2155" y="2811"/>
                </a:cxn>
                <a:cxn ang="0">
                  <a:pos x="2230" y="2161"/>
                </a:cxn>
                <a:cxn ang="0">
                  <a:pos x="2240" y="1456"/>
                </a:cxn>
                <a:cxn ang="0">
                  <a:pos x="2125" y="1205"/>
                </a:cxn>
                <a:cxn ang="0">
                  <a:pos x="1940" y="1370"/>
                </a:cxn>
                <a:cxn ang="0">
                  <a:pos x="1585" y="1310"/>
                </a:cxn>
                <a:cxn ang="0">
                  <a:pos x="1439" y="940"/>
                </a:cxn>
                <a:cxn ang="0">
                  <a:pos x="1336" y="570"/>
                </a:cxn>
                <a:cxn ang="0">
                  <a:pos x="1495" y="270"/>
                </a:cxn>
              </a:cxnLst>
              <a:rect l="0" t="0" r="r" b="b"/>
              <a:pathLst>
                <a:path w="2321" h="2811">
                  <a:moveTo>
                    <a:pt x="1495" y="270"/>
                  </a:moveTo>
                  <a:lnTo>
                    <a:pt x="1475" y="110"/>
                  </a:lnTo>
                  <a:lnTo>
                    <a:pt x="1322" y="0"/>
                  </a:lnTo>
                  <a:lnTo>
                    <a:pt x="1235" y="90"/>
                  </a:lnTo>
                  <a:lnTo>
                    <a:pt x="1160" y="230"/>
                  </a:lnTo>
                  <a:lnTo>
                    <a:pt x="1040" y="375"/>
                  </a:lnTo>
                  <a:lnTo>
                    <a:pt x="1160" y="480"/>
                  </a:lnTo>
                  <a:lnTo>
                    <a:pt x="1120" y="530"/>
                  </a:lnTo>
                  <a:lnTo>
                    <a:pt x="1000" y="455"/>
                  </a:lnTo>
                  <a:lnTo>
                    <a:pt x="865" y="555"/>
                  </a:lnTo>
                  <a:lnTo>
                    <a:pt x="910" y="660"/>
                  </a:lnTo>
                  <a:lnTo>
                    <a:pt x="830" y="765"/>
                  </a:lnTo>
                  <a:lnTo>
                    <a:pt x="775" y="650"/>
                  </a:lnTo>
                  <a:lnTo>
                    <a:pt x="685" y="675"/>
                  </a:lnTo>
                  <a:lnTo>
                    <a:pt x="745" y="810"/>
                  </a:lnTo>
                  <a:lnTo>
                    <a:pt x="785" y="915"/>
                  </a:lnTo>
                  <a:lnTo>
                    <a:pt x="755" y="995"/>
                  </a:lnTo>
                  <a:lnTo>
                    <a:pt x="535" y="980"/>
                  </a:lnTo>
                  <a:lnTo>
                    <a:pt x="575" y="1115"/>
                  </a:lnTo>
                  <a:lnTo>
                    <a:pt x="505" y="1115"/>
                  </a:lnTo>
                  <a:lnTo>
                    <a:pt x="430" y="1055"/>
                  </a:lnTo>
                  <a:lnTo>
                    <a:pt x="400" y="1170"/>
                  </a:lnTo>
                  <a:lnTo>
                    <a:pt x="425" y="1260"/>
                  </a:lnTo>
                  <a:lnTo>
                    <a:pt x="565" y="1235"/>
                  </a:lnTo>
                  <a:lnTo>
                    <a:pt x="610" y="1305"/>
                  </a:lnTo>
                  <a:lnTo>
                    <a:pt x="515" y="1305"/>
                  </a:lnTo>
                  <a:lnTo>
                    <a:pt x="500" y="1370"/>
                  </a:lnTo>
                  <a:lnTo>
                    <a:pt x="580" y="1486"/>
                  </a:lnTo>
                  <a:lnTo>
                    <a:pt x="530" y="1516"/>
                  </a:lnTo>
                  <a:lnTo>
                    <a:pt x="460" y="1476"/>
                  </a:lnTo>
                  <a:lnTo>
                    <a:pt x="365" y="1370"/>
                  </a:lnTo>
                  <a:lnTo>
                    <a:pt x="295" y="1400"/>
                  </a:lnTo>
                  <a:lnTo>
                    <a:pt x="370" y="1471"/>
                  </a:lnTo>
                  <a:lnTo>
                    <a:pt x="260" y="1516"/>
                  </a:lnTo>
                  <a:lnTo>
                    <a:pt x="215" y="1591"/>
                  </a:lnTo>
                  <a:lnTo>
                    <a:pt x="310" y="1611"/>
                  </a:lnTo>
                  <a:lnTo>
                    <a:pt x="415" y="1546"/>
                  </a:lnTo>
                  <a:lnTo>
                    <a:pt x="455" y="1621"/>
                  </a:lnTo>
                  <a:lnTo>
                    <a:pt x="335" y="1636"/>
                  </a:lnTo>
                  <a:lnTo>
                    <a:pt x="260" y="1696"/>
                  </a:lnTo>
                  <a:lnTo>
                    <a:pt x="280" y="1786"/>
                  </a:lnTo>
                  <a:lnTo>
                    <a:pt x="410" y="1806"/>
                  </a:lnTo>
                  <a:lnTo>
                    <a:pt x="370" y="1911"/>
                  </a:lnTo>
                  <a:lnTo>
                    <a:pt x="265" y="1876"/>
                  </a:lnTo>
                  <a:lnTo>
                    <a:pt x="135" y="1936"/>
                  </a:lnTo>
                  <a:lnTo>
                    <a:pt x="15" y="1981"/>
                  </a:lnTo>
                  <a:lnTo>
                    <a:pt x="0" y="2036"/>
                  </a:lnTo>
                  <a:lnTo>
                    <a:pt x="65" y="2151"/>
                  </a:lnTo>
                  <a:lnTo>
                    <a:pt x="170" y="2056"/>
                  </a:lnTo>
                  <a:lnTo>
                    <a:pt x="245" y="1981"/>
                  </a:lnTo>
                  <a:lnTo>
                    <a:pt x="205" y="2146"/>
                  </a:lnTo>
                  <a:lnTo>
                    <a:pt x="200" y="2211"/>
                  </a:lnTo>
                  <a:lnTo>
                    <a:pt x="295" y="2241"/>
                  </a:lnTo>
                  <a:lnTo>
                    <a:pt x="185" y="2301"/>
                  </a:lnTo>
                  <a:lnTo>
                    <a:pt x="215" y="2386"/>
                  </a:lnTo>
                  <a:lnTo>
                    <a:pt x="460" y="2421"/>
                  </a:lnTo>
                  <a:lnTo>
                    <a:pt x="775" y="2421"/>
                  </a:lnTo>
                  <a:lnTo>
                    <a:pt x="845" y="2331"/>
                  </a:lnTo>
                  <a:lnTo>
                    <a:pt x="1030" y="2361"/>
                  </a:lnTo>
                  <a:lnTo>
                    <a:pt x="1145" y="2551"/>
                  </a:lnTo>
                  <a:lnTo>
                    <a:pt x="1310" y="2521"/>
                  </a:lnTo>
                  <a:lnTo>
                    <a:pt x="1435" y="2491"/>
                  </a:lnTo>
                  <a:lnTo>
                    <a:pt x="1540" y="2616"/>
                  </a:lnTo>
                  <a:lnTo>
                    <a:pt x="1510" y="2706"/>
                  </a:lnTo>
                  <a:lnTo>
                    <a:pt x="1555" y="2781"/>
                  </a:lnTo>
                  <a:lnTo>
                    <a:pt x="1615" y="2661"/>
                  </a:lnTo>
                  <a:lnTo>
                    <a:pt x="1670" y="2751"/>
                  </a:lnTo>
                  <a:lnTo>
                    <a:pt x="1735" y="2746"/>
                  </a:lnTo>
                  <a:lnTo>
                    <a:pt x="1825" y="2686"/>
                  </a:lnTo>
                  <a:lnTo>
                    <a:pt x="1955" y="2721"/>
                  </a:lnTo>
                  <a:lnTo>
                    <a:pt x="2005" y="2806"/>
                  </a:lnTo>
                  <a:lnTo>
                    <a:pt x="2155" y="2811"/>
                  </a:lnTo>
                  <a:lnTo>
                    <a:pt x="2321" y="2803"/>
                  </a:lnTo>
                  <a:lnTo>
                    <a:pt x="2230" y="2161"/>
                  </a:lnTo>
                  <a:lnTo>
                    <a:pt x="2110" y="1741"/>
                  </a:lnTo>
                  <a:lnTo>
                    <a:pt x="2240" y="1456"/>
                  </a:lnTo>
                  <a:lnTo>
                    <a:pt x="2270" y="1325"/>
                  </a:lnTo>
                  <a:lnTo>
                    <a:pt x="2125" y="1205"/>
                  </a:lnTo>
                  <a:lnTo>
                    <a:pt x="2030" y="1365"/>
                  </a:lnTo>
                  <a:lnTo>
                    <a:pt x="1940" y="1370"/>
                  </a:lnTo>
                  <a:lnTo>
                    <a:pt x="1775" y="1185"/>
                  </a:lnTo>
                  <a:lnTo>
                    <a:pt x="1585" y="1310"/>
                  </a:lnTo>
                  <a:lnTo>
                    <a:pt x="1433" y="1153"/>
                  </a:lnTo>
                  <a:lnTo>
                    <a:pt x="1439" y="940"/>
                  </a:lnTo>
                  <a:lnTo>
                    <a:pt x="1346" y="795"/>
                  </a:lnTo>
                  <a:lnTo>
                    <a:pt x="1336" y="570"/>
                  </a:lnTo>
                  <a:lnTo>
                    <a:pt x="1406" y="337"/>
                  </a:lnTo>
                  <a:lnTo>
                    <a:pt x="1495" y="270"/>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09" name="Freeform 4"/>
            <p:cNvSpPr>
              <a:spLocks/>
            </p:cNvSpPr>
            <p:nvPr/>
          </p:nvSpPr>
          <p:spPr bwMode="auto">
            <a:xfrm>
              <a:off x="7515226" y="5620765"/>
              <a:ext cx="81879" cy="64218"/>
            </a:xfrm>
            <a:custGeom>
              <a:avLst/>
              <a:gdLst/>
              <a:ahLst/>
              <a:cxnLst>
                <a:cxn ang="0">
                  <a:pos x="18" y="40"/>
                </a:cxn>
                <a:cxn ang="0">
                  <a:pos x="15" y="24"/>
                </a:cxn>
                <a:cxn ang="0">
                  <a:pos x="0" y="19"/>
                </a:cxn>
                <a:cxn ang="0">
                  <a:pos x="24" y="6"/>
                </a:cxn>
                <a:cxn ang="0">
                  <a:pos x="39" y="0"/>
                </a:cxn>
                <a:cxn ang="0">
                  <a:pos x="48" y="13"/>
                </a:cxn>
                <a:cxn ang="0">
                  <a:pos x="51" y="23"/>
                </a:cxn>
                <a:cxn ang="0">
                  <a:pos x="28" y="25"/>
                </a:cxn>
                <a:cxn ang="0">
                  <a:pos x="18" y="40"/>
                </a:cxn>
              </a:cxnLst>
              <a:rect l="0" t="0" r="r" b="b"/>
              <a:pathLst>
                <a:path w="51" h="40">
                  <a:moveTo>
                    <a:pt x="18" y="40"/>
                  </a:moveTo>
                  <a:lnTo>
                    <a:pt x="15" y="24"/>
                  </a:lnTo>
                  <a:lnTo>
                    <a:pt x="0" y="19"/>
                  </a:lnTo>
                  <a:lnTo>
                    <a:pt x="24" y="6"/>
                  </a:lnTo>
                  <a:lnTo>
                    <a:pt x="39" y="0"/>
                  </a:lnTo>
                  <a:lnTo>
                    <a:pt x="48" y="13"/>
                  </a:lnTo>
                  <a:lnTo>
                    <a:pt x="51" y="23"/>
                  </a:lnTo>
                  <a:lnTo>
                    <a:pt x="28" y="25"/>
                  </a:lnTo>
                  <a:lnTo>
                    <a:pt x="18" y="40"/>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10" name="Freeform 5"/>
            <p:cNvSpPr>
              <a:spLocks/>
            </p:cNvSpPr>
            <p:nvPr/>
          </p:nvSpPr>
          <p:spPr bwMode="auto">
            <a:xfrm>
              <a:off x="7955128" y="4948068"/>
              <a:ext cx="809162" cy="1025902"/>
            </a:xfrm>
            <a:custGeom>
              <a:avLst/>
              <a:gdLst/>
              <a:ahLst/>
              <a:cxnLst>
                <a:cxn ang="0">
                  <a:pos x="1210" y="0"/>
                </a:cxn>
                <a:cxn ang="0">
                  <a:pos x="975" y="180"/>
                </a:cxn>
                <a:cxn ang="0">
                  <a:pos x="700" y="249"/>
                </a:cxn>
                <a:cxn ang="0">
                  <a:pos x="505" y="540"/>
                </a:cxn>
                <a:cxn ang="0">
                  <a:pos x="160" y="660"/>
                </a:cxn>
                <a:cxn ang="0">
                  <a:pos x="0" y="960"/>
                </a:cxn>
                <a:cxn ang="0">
                  <a:pos x="105" y="1330"/>
                </a:cxn>
                <a:cxn ang="0">
                  <a:pos x="250" y="1699"/>
                </a:cxn>
                <a:cxn ang="0">
                  <a:pos x="604" y="1759"/>
                </a:cxn>
                <a:cxn ang="0">
                  <a:pos x="791" y="1596"/>
                </a:cxn>
                <a:cxn ang="0">
                  <a:pos x="904" y="1845"/>
                </a:cxn>
                <a:cxn ang="0">
                  <a:pos x="896" y="2560"/>
                </a:cxn>
                <a:cxn ang="0">
                  <a:pos x="1080" y="3151"/>
                </a:cxn>
                <a:cxn ang="0">
                  <a:pos x="1285" y="3101"/>
                </a:cxn>
                <a:cxn ang="0">
                  <a:pos x="1320" y="3001"/>
                </a:cxn>
                <a:cxn ang="0">
                  <a:pos x="1450" y="2936"/>
                </a:cxn>
                <a:cxn ang="0">
                  <a:pos x="1615" y="2711"/>
                </a:cxn>
                <a:cxn ang="0">
                  <a:pos x="1780" y="2471"/>
                </a:cxn>
                <a:cxn ang="0">
                  <a:pos x="1965" y="2321"/>
                </a:cxn>
                <a:cxn ang="0">
                  <a:pos x="2115" y="2261"/>
                </a:cxn>
                <a:cxn ang="0">
                  <a:pos x="2185" y="2201"/>
                </a:cxn>
                <a:cxn ang="0">
                  <a:pos x="2095" y="2071"/>
                </a:cxn>
                <a:cxn ang="0">
                  <a:pos x="2215" y="1916"/>
                </a:cxn>
                <a:cxn ang="0">
                  <a:pos x="2310" y="1676"/>
                </a:cxn>
                <a:cxn ang="0">
                  <a:pos x="2350" y="1455"/>
                </a:cxn>
                <a:cxn ang="0">
                  <a:pos x="2475" y="1245"/>
                </a:cxn>
                <a:cxn ang="0">
                  <a:pos x="2170" y="1105"/>
                </a:cxn>
                <a:cxn ang="0">
                  <a:pos x="1900" y="1290"/>
                </a:cxn>
                <a:cxn ang="0">
                  <a:pos x="1660" y="1170"/>
                </a:cxn>
                <a:cxn ang="0">
                  <a:pos x="1450" y="840"/>
                </a:cxn>
                <a:cxn ang="0">
                  <a:pos x="1210" y="660"/>
                </a:cxn>
                <a:cxn ang="0">
                  <a:pos x="1150" y="340"/>
                </a:cxn>
                <a:cxn ang="0">
                  <a:pos x="1285" y="15"/>
                </a:cxn>
              </a:cxnLst>
              <a:rect l="0" t="0" r="r" b="b"/>
              <a:pathLst>
                <a:path w="2518" h="3196">
                  <a:moveTo>
                    <a:pt x="1285" y="15"/>
                  </a:moveTo>
                  <a:lnTo>
                    <a:pt x="1210" y="0"/>
                  </a:lnTo>
                  <a:lnTo>
                    <a:pt x="1105" y="130"/>
                  </a:lnTo>
                  <a:lnTo>
                    <a:pt x="975" y="180"/>
                  </a:lnTo>
                  <a:lnTo>
                    <a:pt x="836" y="166"/>
                  </a:lnTo>
                  <a:lnTo>
                    <a:pt x="700" y="249"/>
                  </a:lnTo>
                  <a:lnTo>
                    <a:pt x="566" y="397"/>
                  </a:lnTo>
                  <a:lnTo>
                    <a:pt x="505" y="540"/>
                  </a:lnTo>
                  <a:lnTo>
                    <a:pt x="255" y="700"/>
                  </a:lnTo>
                  <a:lnTo>
                    <a:pt x="160" y="660"/>
                  </a:lnTo>
                  <a:lnTo>
                    <a:pt x="70" y="730"/>
                  </a:lnTo>
                  <a:lnTo>
                    <a:pt x="0" y="960"/>
                  </a:lnTo>
                  <a:lnTo>
                    <a:pt x="10" y="1185"/>
                  </a:lnTo>
                  <a:lnTo>
                    <a:pt x="105" y="1330"/>
                  </a:lnTo>
                  <a:lnTo>
                    <a:pt x="97" y="1543"/>
                  </a:lnTo>
                  <a:lnTo>
                    <a:pt x="250" y="1699"/>
                  </a:lnTo>
                  <a:lnTo>
                    <a:pt x="440" y="1576"/>
                  </a:lnTo>
                  <a:lnTo>
                    <a:pt x="604" y="1759"/>
                  </a:lnTo>
                  <a:lnTo>
                    <a:pt x="697" y="1755"/>
                  </a:lnTo>
                  <a:lnTo>
                    <a:pt x="791" y="1596"/>
                  </a:lnTo>
                  <a:lnTo>
                    <a:pt x="935" y="1713"/>
                  </a:lnTo>
                  <a:lnTo>
                    <a:pt x="904" y="1845"/>
                  </a:lnTo>
                  <a:lnTo>
                    <a:pt x="776" y="2131"/>
                  </a:lnTo>
                  <a:lnTo>
                    <a:pt x="896" y="2560"/>
                  </a:lnTo>
                  <a:lnTo>
                    <a:pt x="985" y="3196"/>
                  </a:lnTo>
                  <a:lnTo>
                    <a:pt x="1080" y="3151"/>
                  </a:lnTo>
                  <a:lnTo>
                    <a:pt x="1185" y="3076"/>
                  </a:lnTo>
                  <a:lnTo>
                    <a:pt x="1285" y="3101"/>
                  </a:lnTo>
                  <a:lnTo>
                    <a:pt x="1380" y="3061"/>
                  </a:lnTo>
                  <a:lnTo>
                    <a:pt x="1320" y="3001"/>
                  </a:lnTo>
                  <a:lnTo>
                    <a:pt x="1330" y="2941"/>
                  </a:lnTo>
                  <a:lnTo>
                    <a:pt x="1450" y="2936"/>
                  </a:lnTo>
                  <a:lnTo>
                    <a:pt x="1435" y="2861"/>
                  </a:lnTo>
                  <a:lnTo>
                    <a:pt x="1615" y="2711"/>
                  </a:lnTo>
                  <a:lnTo>
                    <a:pt x="1795" y="2596"/>
                  </a:lnTo>
                  <a:lnTo>
                    <a:pt x="1780" y="2471"/>
                  </a:lnTo>
                  <a:lnTo>
                    <a:pt x="1860" y="2351"/>
                  </a:lnTo>
                  <a:lnTo>
                    <a:pt x="1965" y="2321"/>
                  </a:lnTo>
                  <a:lnTo>
                    <a:pt x="2085" y="2296"/>
                  </a:lnTo>
                  <a:lnTo>
                    <a:pt x="2115" y="2261"/>
                  </a:lnTo>
                  <a:lnTo>
                    <a:pt x="2185" y="2266"/>
                  </a:lnTo>
                  <a:lnTo>
                    <a:pt x="2185" y="2201"/>
                  </a:lnTo>
                  <a:lnTo>
                    <a:pt x="2170" y="2126"/>
                  </a:lnTo>
                  <a:lnTo>
                    <a:pt x="2095" y="2071"/>
                  </a:lnTo>
                  <a:lnTo>
                    <a:pt x="2130" y="1961"/>
                  </a:lnTo>
                  <a:lnTo>
                    <a:pt x="2215" y="1916"/>
                  </a:lnTo>
                  <a:lnTo>
                    <a:pt x="2235" y="1816"/>
                  </a:lnTo>
                  <a:lnTo>
                    <a:pt x="2310" y="1676"/>
                  </a:lnTo>
                  <a:lnTo>
                    <a:pt x="2265" y="1606"/>
                  </a:lnTo>
                  <a:lnTo>
                    <a:pt x="2350" y="1455"/>
                  </a:lnTo>
                  <a:lnTo>
                    <a:pt x="2325" y="1305"/>
                  </a:lnTo>
                  <a:lnTo>
                    <a:pt x="2475" y="1245"/>
                  </a:lnTo>
                  <a:lnTo>
                    <a:pt x="2518" y="1156"/>
                  </a:lnTo>
                  <a:lnTo>
                    <a:pt x="2170" y="1105"/>
                  </a:lnTo>
                  <a:lnTo>
                    <a:pt x="2065" y="1170"/>
                  </a:lnTo>
                  <a:lnTo>
                    <a:pt x="1900" y="1290"/>
                  </a:lnTo>
                  <a:lnTo>
                    <a:pt x="1815" y="1140"/>
                  </a:lnTo>
                  <a:lnTo>
                    <a:pt x="1660" y="1170"/>
                  </a:lnTo>
                  <a:lnTo>
                    <a:pt x="1570" y="1060"/>
                  </a:lnTo>
                  <a:lnTo>
                    <a:pt x="1450" y="840"/>
                  </a:lnTo>
                  <a:lnTo>
                    <a:pt x="1315" y="825"/>
                  </a:lnTo>
                  <a:lnTo>
                    <a:pt x="1210" y="660"/>
                  </a:lnTo>
                  <a:lnTo>
                    <a:pt x="1165" y="480"/>
                  </a:lnTo>
                  <a:lnTo>
                    <a:pt x="1150" y="340"/>
                  </a:lnTo>
                  <a:lnTo>
                    <a:pt x="1240" y="160"/>
                  </a:lnTo>
                  <a:lnTo>
                    <a:pt x="1285" y="15"/>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11" name="Freeform 6"/>
            <p:cNvSpPr>
              <a:spLocks/>
            </p:cNvSpPr>
            <p:nvPr/>
          </p:nvSpPr>
          <p:spPr bwMode="auto">
            <a:xfrm>
              <a:off x="7950314" y="3727902"/>
              <a:ext cx="1249064" cy="1444934"/>
            </a:xfrm>
            <a:custGeom>
              <a:avLst/>
              <a:gdLst/>
              <a:ahLst/>
              <a:cxnLst>
                <a:cxn ang="0">
                  <a:pos x="3415" y="0"/>
                </a:cxn>
                <a:cxn ang="0">
                  <a:pos x="3340" y="65"/>
                </a:cxn>
                <a:cxn ang="0">
                  <a:pos x="3295" y="140"/>
                </a:cxn>
                <a:cxn ang="0">
                  <a:pos x="3280" y="260"/>
                </a:cxn>
                <a:cxn ang="0">
                  <a:pos x="3285" y="645"/>
                </a:cxn>
                <a:cxn ang="0">
                  <a:pos x="3090" y="975"/>
                </a:cxn>
                <a:cxn ang="0">
                  <a:pos x="2925" y="1130"/>
                </a:cxn>
                <a:cxn ang="0">
                  <a:pos x="2700" y="1190"/>
                </a:cxn>
                <a:cxn ang="0">
                  <a:pos x="2730" y="1340"/>
                </a:cxn>
                <a:cxn ang="0">
                  <a:pos x="2595" y="1770"/>
                </a:cxn>
                <a:cxn ang="0">
                  <a:pos x="2395" y="2180"/>
                </a:cxn>
                <a:cxn ang="0">
                  <a:pos x="2220" y="2435"/>
                </a:cxn>
                <a:cxn ang="0">
                  <a:pos x="2065" y="2615"/>
                </a:cxn>
                <a:cxn ang="0">
                  <a:pos x="1735" y="2850"/>
                </a:cxn>
                <a:cxn ang="0">
                  <a:pos x="1575" y="3005"/>
                </a:cxn>
                <a:cxn ang="0">
                  <a:pos x="1510" y="3135"/>
                </a:cxn>
                <a:cxn ang="0">
                  <a:pos x="1390" y="3155"/>
                </a:cxn>
                <a:cxn ang="0">
                  <a:pos x="1125" y="3420"/>
                </a:cxn>
                <a:cxn ang="0">
                  <a:pos x="925" y="3500"/>
                </a:cxn>
                <a:cxn ang="0">
                  <a:pos x="775" y="3600"/>
                </a:cxn>
                <a:cxn ang="0">
                  <a:pos x="730" y="3720"/>
                </a:cxn>
                <a:cxn ang="0">
                  <a:pos x="450" y="3915"/>
                </a:cxn>
                <a:cxn ang="0">
                  <a:pos x="315" y="3900"/>
                </a:cxn>
                <a:cxn ang="0">
                  <a:pos x="120" y="3990"/>
                </a:cxn>
                <a:cxn ang="0">
                  <a:pos x="0" y="4190"/>
                </a:cxn>
                <a:cxn ang="0">
                  <a:pos x="155" y="4298"/>
                </a:cxn>
                <a:cxn ang="0">
                  <a:pos x="175" y="4460"/>
                </a:cxn>
                <a:cxn ang="0">
                  <a:pos x="270" y="4500"/>
                </a:cxn>
                <a:cxn ang="0">
                  <a:pos x="520" y="4340"/>
                </a:cxn>
                <a:cxn ang="0">
                  <a:pos x="580" y="4200"/>
                </a:cxn>
                <a:cxn ang="0">
                  <a:pos x="715" y="4050"/>
                </a:cxn>
                <a:cxn ang="0">
                  <a:pos x="850" y="3965"/>
                </a:cxn>
                <a:cxn ang="0">
                  <a:pos x="990" y="3980"/>
                </a:cxn>
                <a:cxn ang="0">
                  <a:pos x="1120" y="3930"/>
                </a:cxn>
                <a:cxn ang="0">
                  <a:pos x="1223" y="3800"/>
                </a:cxn>
                <a:cxn ang="0">
                  <a:pos x="1300" y="3815"/>
                </a:cxn>
                <a:cxn ang="0">
                  <a:pos x="1440" y="3650"/>
                </a:cxn>
                <a:cxn ang="0">
                  <a:pos x="1575" y="3480"/>
                </a:cxn>
                <a:cxn ang="0">
                  <a:pos x="1885" y="3225"/>
                </a:cxn>
                <a:cxn ang="0">
                  <a:pos x="2205" y="3020"/>
                </a:cxn>
                <a:cxn ang="0">
                  <a:pos x="2680" y="2600"/>
                </a:cxn>
                <a:cxn ang="0">
                  <a:pos x="2940" y="2565"/>
                </a:cxn>
                <a:cxn ang="0">
                  <a:pos x="3235" y="2295"/>
                </a:cxn>
                <a:cxn ang="0">
                  <a:pos x="3640" y="1895"/>
                </a:cxn>
                <a:cxn ang="0">
                  <a:pos x="3550" y="1830"/>
                </a:cxn>
                <a:cxn ang="0">
                  <a:pos x="3495" y="1665"/>
                </a:cxn>
                <a:cxn ang="0">
                  <a:pos x="3300" y="1550"/>
                </a:cxn>
                <a:cxn ang="0">
                  <a:pos x="3295" y="1290"/>
                </a:cxn>
                <a:cxn ang="0">
                  <a:pos x="3360" y="1125"/>
                </a:cxn>
                <a:cxn ang="0">
                  <a:pos x="3655" y="795"/>
                </a:cxn>
                <a:cxn ang="0">
                  <a:pos x="3890" y="565"/>
                </a:cxn>
                <a:cxn ang="0">
                  <a:pos x="3750" y="500"/>
                </a:cxn>
                <a:cxn ang="0">
                  <a:pos x="3660" y="340"/>
                </a:cxn>
                <a:cxn ang="0">
                  <a:pos x="3505" y="315"/>
                </a:cxn>
                <a:cxn ang="0">
                  <a:pos x="3415" y="0"/>
                </a:cxn>
              </a:cxnLst>
              <a:rect l="0" t="0" r="r" b="b"/>
              <a:pathLst>
                <a:path w="3890" h="4500">
                  <a:moveTo>
                    <a:pt x="3415" y="0"/>
                  </a:moveTo>
                  <a:lnTo>
                    <a:pt x="3340" y="65"/>
                  </a:lnTo>
                  <a:lnTo>
                    <a:pt x="3295" y="140"/>
                  </a:lnTo>
                  <a:lnTo>
                    <a:pt x="3280" y="260"/>
                  </a:lnTo>
                  <a:lnTo>
                    <a:pt x="3285" y="645"/>
                  </a:lnTo>
                  <a:lnTo>
                    <a:pt x="3090" y="975"/>
                  </a:lnTo>
                  <a:lnTo>
                    <a:pt x="2925" y="1130"/>
                  </a:lnTo>
                  <a:lnTo>
                    <a:pt x="2700" y="1190"/>
                  </a:lnTo>
                  <a:lnTo>
                    <a:pt x="2730" y="1340"/>
                  </a:lnTo>
                  <a:lnTo>
                    <a:pt x="2595" y="1770"/>
                  </a:lnTo>
                  <a:lnTo>
                    <a:pt x="2395" y="2180"/>
                  </a:lnTo>
                  <a:lnTo>
                    <a:pt x="2220" y="2435"/>
                  </a:lnTo>
                  <a:lnTo>
                    <a:pt x="2065" y="2615"/>
                  </a:lnTo>
                  <a:lnTo>
                    <a:pt x="1735" y="2850"/>
                  </a:lnTo>
                  <a:lnTo>
                    <a:pt x="1575" y="3005"/>
                  </a:lnTo>
                  <a:lnTo>
                    <a:pt x="1510" y="3135"/>
                  </a:lnTo>
                  <a:lnTo>
                    <a:pt x="1390" y="3155"/>
                  </a:lnTo>
                  <a:lnTo>
                    <a:pt x="1125" y="3420"/>
                  </a:lnTo>
                  <a:lnTo>
                    <a:pt x="925" y="3500"/>
                  </a:lnTo>
                  <a:lnTo>
                    <a:pt x="775" y="3600"/>
                  </a:lnTo>
                  <a:lnTo>
                    <a:pt x="730" y="3720"/>
                  </a:lnTo>
                  <a:lnTo>
                    <a:pt x="450" y="3915"/>
                  </a:lnTo>
                  <a:lnTo>
                    <a:pt x="315" y="3900"/>
                  </a:lnTo>
                  <a:lnTo>
                    <a:pt x="120" y="3990"/>
                  </a:lnTo>
                  <a:lnTo>
                    <a:pt x="0" y="4190"/>
                  </a:lnTo>
                  <a:lnTo>
                    <a:pt x="155" y="4298"/>
                  </a:lnTo>
                  <a:lnTo>
                    <a:pt x="175" y="4460"/>
                  </a:lnTo>
                  <a:lnTo>
                    <a:pt x="270" y="4500"/>
                  </a:lnTo>
                  <a:lnTo>
                    <a:pt x="520" y="4340"/>
                  </a:lnTo>
                  <a:lnTo>
                    <a:pt x="580" y="4200"/>
                  </a:lnTo>
                  <a:lnTo>
                    <a:pt x="715" y="4050"/>
                  </a:lnTo>
                  <a:lnTo>
                    <a:pt x="850" y="3965"/>
                  </a:lnTo>
                  <a:lnTo>
                    <a:pt x="990" y="3980"/>
                  </a:lnTo>
                  <a:lnTo>
                    <a:pt x="1120" y="3930"/>
                  </a:lnTo>
                  <a:lnTo>
                    <a:pt x="1223" y="3800"/>
                  </a:lnTo>
                  <a:lnTo>
                    <a:pt x="1300" y="3815"/>
                  </a:lnTo>
                  <a:lnTo>
                    <a:pt x="1440" y="3650"/>
                  </a:lnTo>
                  <a:lnTo>
                    <a:pt x="1575" y="3480"/>
                  </a:lnTo>
                  <a:lnTo>
                    <a:pt x="1885" y="3225"/>
                  </a:lnTo>
                  <a:lnTo>
                    <a:pt x="2205" y="3020"/>
                  </a:lnTo>
                  <a:lnTo>
                    <a:pt x="2680" y="2600"/>
                  </a:lnTo>
                  <a:lnTo>
                    <a:pt x="2940" y="2565"/>
                  </a:lnTo>
                  <a:lnTo>
                    <a:pt x="3235" y="2295"/>
                  </a:lnTo>
                  <a:lnTo>
                    <a:pt x="3640" y="1895"/>
                  </a:lnTo>
                  <a:lnTo>
                    <a:pt x="3550" y="1830"/>
                  </a:lnTo>
                  <a:lnTo>
                    <a:pt x="3495" y="1665"/>
                  </a:lnTo>
                  <a:lnTo>
                    <a:pt x="3300" y="1550"/>
                  </a:lnTo>
                  <a:lnTo>
                    <a:pt x="3295" y="1290"/>
                  </a:lnTo>
                  <a:lnTo>
                    <a:pt x="3360" y="1125"/>
                  </a:lnTo>
                  <a:lnTo>
                    <a:pt x="3655" y="795"/>
                  </a:lnTo>
                  <a:lnTo>
                    <a:pt x="3890" y="565"/>
                  </a:lnTo>
                  <a:lnTo>
                    <a:pt x="3750" y="500"/>
                  </a:lnTo>
                  <a:lnTo>
                    <a:pt x="3660" y="340"/>
                  </a:lnTo>
                  <a:lnTo>
                    <a:pt x="3505" y="315"/>
                  </a:lnTo>
                  <a:lnTo>
                    <a:pt x="3415" y="0"/>
                  </a:lnTo>
                  <a:close/>
                </a:path>
              </a:pathLst>
            </a:custGeom>
            <a:solidFill>
              <a:schemeClr val="bg2">
                <a:lumMod val="90000"/>
              </a:schemeClr>
            </a:solidFill>
            <a:ln w="1270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12" name="Freeform 7"/>
            <p:cNvSpPr>
              <a:spLocks/>
            </p:cNvSpPr>
            <p:nvPr/>
          </p:nvSpPr>
          <p:spPr bwMode="auto">
            <a:xfrm>
              <a:off x="8324389" y="4187148"/>
              <a:ext cx="1249064" cy="1181635"/>
            </a:xfrm>
            <a:custGeom>
              <a:avLst/>
              <a:gdLst/>
              <a:ahLst/>
              <a:cxnLst>
                <a:cxn ang="0">
                  <a:pos x="2540" y="345"/>
                </a:cxn>
                <a:cxn ang="0">
                  <a:pos x="2092" y="863"/>
                </a:cxn>
                <a:cxn ang="0">
                  <a:pos x="1519" y="1188"/>
                </a:cxn>
                <a:cxn ang="0">
                  <a:pos x="715" y="1818"/>
                </a:cxn>
                <a:cxn ang="0">
                  <a:pos x="274" y="2243"/>
                </a:cxn>
                <a:cxn ang="0">
                  <a:pos x="93" y="2544"/>
                </a:cxn>
                <a:cxn ang="0">
                  <a:pos x="15" y="2867"/>
                </a:cxn>
                <a:cxn ang="0">
                  <a:pos x="166" y="3216"/>
                </a:cxn>
                <a:cxn ang="0">
                  <a:pos x="420" y="3450"/>
                </a:cxn>
                <a:cxn ang="0">
                  <a:pos x="666" y="3531"/>
                </a:cxn>
                <a:cxn ang="0">
                  <a:pos x="915" y="3561"/>
                </a:cxn>
                <a:cxn ang="0">
                  <a:pos x="1370" y="3545"/>
                </a:cxn>
                <a:cxn ang="0">
                  <a:pos x="1380" y="3200"/>
                </a:cxn>
                <a:cxn ang="0">
                  <a:pos x="1485" y="2765"/>
                </a:cxn>
                <a:cxn ang="0">
                  <a:pos x="1890" y="2505"/>
                </a:cxn>
                <a:cxn ang="0">
                  <a:pos x="2180" y="2255"/>
                </a:cxn>
                <a:cxn ang="0">
                  <a:pos x="2300" y="2265"/>
                </a:cxn>
                <a:cxn ang="0">
                  <a:pos x="2525" y="2255"/>
                </a:cxn>
                <a:cxn ang="0">
                  <a:pos x="2765" y="2270"/>
                </a:cxn>
                <a:cxn ang="0">
                  <a:pos x="2955" y="2300"/>
                </a:cxn>
                <a:cxn ang="0">
                  <a:pos x="2975" y="2040"/>
                </a:cxn>
                <a:cxn ang="0">
                  <a:pos x="2775" y="2040"/>
                </a:cxn>
                <a:cxn ang="0">
                  <a:pos x="2780" y="1545"/>
                </a:cxn>
                <a:cxn ang="0">
                  <a:pos x="2865" y="1410"/>
                </a:cxn>
                <a:cxn ang="0">
                  <a:pos x="3095" y="1250"/>
                </a:cxn>
                <a:cxn ang="0">
                  <a:pos x="3465" y="575"/>
                </a:cxn>
                <a:cxn ang="0">
                  <a:pos x="3600" y="420"/>
                </a:cxn>
                <a:cxn ang="0">
                  <a:pos x="3750" y="180"/>
                </a:cxn>
                <a:cxn ang="0">
                  <a:pos x="3667" y="0"/>
                </a:cxn>
                <a:cxn ang="0">
                  <a:pos x="3382" y="198"/>
                </a:cxn>
                <a:cxn ang="0">
                  <a:pos x="3202" y="378"/>
                </a:cxn>
                <a:cxn ang="0">
                  <a:pos x="2854" y="476"/>
                </a:cxn>
              </a:cxnLst>
              <a:rect l="0" t="0" r="r" b="b"/>
              <a:pathLst>
                <a:path w="3892" h="3678">
                  <a:moveTo>
                    <a:pt x="2682" y="222"/>
                  </a:moveTo>
                  <a:lnTo>
                    <a:pt x="2540" y="345"/>
                  </a:lnTo>
                  <a:lnTo>
                    <a:pt x="2476" y="485"/>
                  </a:lnTo>
                  <a:lnTo>
                    <a:pt x="2092" y="863"/>
                  </a:lnTo>
                  <a:lnTo>
                    <a:pt x="1774" y="1157"/>
                  </a:lnTo>
                  <a:lnTo>
                    <a:pt x="1519" y="1188"/>
                  </a:lnTo>
                  <a:lnTo>
                    <a:pt x="1039" y="1611"/>
                  </a:lnTo>
                  <a:lnTo>
                    <a:pt x="715" y="1818"/>
                  </a:lnTo>
                  <a:lnTo>
                    <a:pt x="406" y="2075"/>
                  </a:lnTo>
                  <a:lnTo>
                    <a:pt x="274" y="2243"/>
                  </a:lnTo>
                  <a:lnTo>
                    <a:pt x="135" y="2405"/>
                  </a:lnTo>
                  <a:lnTo>
                    <a:pt x="93" y="2544"/>
                  </a:lnTo>
                  <a:lnTo>
                    <a:pt x="0" y="2730"/>
                  </a:lnTo>
                  <a:lnTo>
                    <a:pt x="15" y="2867"/>
                  </a:lnTo>
                  <a:lnTo>
                    <a:pt x="61" y="3053"/>
                  </a:lnTo>
                  <a:lnTo>
                    <a:pt x="166" y="3216"/>
                  </a:lnTo>
                  <a:lnTo>
                    <a:pt x="298" y="3230"/>
                  </a:lnTo>
                  <a:lnTo>
                    <a:pt x="420" y="3450"/>
                  </a:lnTo>
                  <a:lnTo>
                    <a:pt x="510" y="3560"/>
                  </a:lnTo>
                  <a:lnTo>
                    <a:pt x="666" y="3531"/>
                  </a:lnTo>
                  <a:lnTo>
                    <a:pt x="750" y="3678"/>
                  </a:lnTo>
                  <a:lnTo>
                    <a:pt x="915" y="3561"/>
                  </a:lnTo>
                  <a:lnTo>
                    <a:pt x="1021" y="3494"/>
                  </a:lnTo>
                  <a:lnTo>
                    <a:pt x="1370" y="3545"/>
                  </a:lnTo>
                  <a:lnTo>
                    <a:pt x="1400" y="3365"/>
                  </a:lnTo>
                  <a:lnTo>
                    <a:pt x="1380" y="3200"/>
                  </a:lnTo>
                  <a:lnTo>
                    <a:pt x="1415" y="2945"/>
                  </a:lnTo>
                  <a:lnTo>
                    <a:pt x="1485" y="2765"/>
                  </a:lnTo>
                  <a:lnTo>
                    <a:pt x="1655" y="2655"/>
                  </a:lnTo>
                  <a:lnTo>
                    <a:pt x="1890" y="2505"/>
                  </a:lnTo>
                  <a:lnTo>
                    <a:pt x="2190" y="2340"/>
                  </a:lnTo>
                  <a:lnTo>
                    <a:pt x="2180" y="2255"/>
                  </a:lnTo>
                  <a:lnTo>
                    <a:pt x="2235" y="2220"/>
                  </a:lnTo>
                  <a:lnTo>
                    <a:pt x="2300" y="2265"/>
                  </a:lnTo>
                  <a:lnTo>
                    <a:pt x="2460" y="2190"/>
                  </a:lnTo>
                  <a:lnTo>
                    <a:pt x="2525" y="2255"/>
                  </a:lnTo>
                  <a:lnTo>
                    <a:pt x="2660" y="2205"/>
                  </a:lnTo>
                  <a:lnTo>
                    <a:pt x="2765" y="2270"/>
                  </a:lnTo>
                  <a:lnTo>
                    <a:pt x="2865" y="2225"/>
                  </a:lnTo>
                  <a:lnTo>
                    <a:pt x="2955" y="2300"/>
                  </a:lnTo>
                  <a:lnTo>
                    <a:pt x="3000" y="2210"/>
                  </a:lnTo>
                  <a:lnTo>
                    <a:pt x="2975" y="2040"/>
                  </a:lnTo>
                  <a:lnTo>
                    <a:pt x="2855" y="2015"/>
                  </a:lnTo>
                  <a:lnTo>
                    <a:pt x="2775" y="2040"/>
                  </a:lnTo>
                  <a:lnTo>
                    <a:pt x="2700" y="1980"/>
                  </a:lnTo>
                  <a:lnTo>
                    <a:pt x="2780" y="1545"/>
                  </a:lnTo>
                  <a:lnTo>
                    <a:pt x="2725" y="1425"/>
                  </a:lnTo>
                  <a:lnTo>
                    <a:pt x="2865" y="1410"/>
                  </a:lnTo>
                  <a:lnTo>
                    <a:pt x="2970" y="1325"/>
                  </a:lnTo>
                  <a:lnTo>
                    <a:pt x="3095" y="1250"/>
                  </a:lnTo>
                  <a:lnTo>
                    <a:pt x="3410" y="635"/>
                  </a:lnTo>
                  <a:lnTo>
                    <a:pt x="3465" y="575"/>
                  </a:lnTo>
                  <a:lnTo>
                    <a:pt x="3540" y="600"/>
                  </a:lnTo>
                  <a:lnTo>
                    <a:pt x="3600" y="420"/>
                  </a:lnTo>
                  <a:lnTo>
                    <a:pt x="3680" y="410"/>
                  </a:lnTo>
                  <a:lnTo>
                    <a:pt x="3750" y="180"/>
                  </a:lnTo>
                  <a:lnTo>
                    <a:pt x="3892" y="6"/>
                  </a:lnTo>
                  <a:lnTo>
                    <a:pt x="3667" y="0"/>
                  </a:lnTo>
                  <a:lnTo>
                    <a:pt x="3498" y="63"/>
                  </a:lnTo>
                  <a:lnTo>
                    <a:pt x="3382" y="198"/>
                  </a:lnTo>
                  <a:lnTo>
                    <a:pt x="3330" y="347"/>
                  </a:lnTo>
                  <a:lnTo>
                    <a:pt x="3202" y="378"/>
                  </a:lnTo>
                  <a:lnTo>
                    <a:pt x="2991" y="630"/>
                  </a:lnTo>
                  <a:lnTo>
                    <a:pt x="2854" y="476"/>
                  </a:lnTo>
                  <a:lnTo>
                    <a:pt x="2682" y="222"/>
                  </a:lnTo>
                  <a:close/>
                </a:path>
              </a:pathLst>
            </a:custGeom>
            <a:solidFill>
              <a:schemeClr val="accent5"/>
            </a:solidFill>
            <a:ln w="19050" cmpd="sng">
              <a:solidFill>
                <a:schemeClr val="bg2">
                  <a:lumMod val="20000"/>
                  <a:lumOff val="80000"/>
                </a:schemeClr>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sp>
          <p:nvSpPr>
            <p:cNvPr id="113" name="Freeform 8"/>
            <p:cNvSpPr>
              <a:spLocks/>
            </p:cNvSpPr>
            <p:nvPr/>
          </p:nvSpPr>
          <p:spPr bwMode="auto">
            <a:xfrm>
              <a:off x="7839536" y="6020529"/>
              <a:ext cx="181419" cy="218346"/>
            </a:xfrm>
            <a:custGeom>
              <a:avLst/>
              <a:gdLst/>
              <a:ahLst/>
              <a:cxnLst>
                <a:cxn ang="0">
                  <a:pos x="15" y="136"/>
                </a:cxn>
                <a:cxn ang="0">
                  <a:pos x="0" y="121"/>
                </a:cxn>
                <a:cxn ang="0">
                  <a:pos x="15" y="93"/>
                </a:cxn>
                <a:cxn ang="0">
                  <a:pos x="12" y="73"/>
                </a:cxn>
                <a:cxn ang="0">
                  <a:pos x="27" y="78"/>
                </a:cxn>
                <a:cxn ang="0">
                  <a:pos x="30" y="57"/>
                </a:cxn>
                <a:cxn ang="0">
                  <a:pos x="38" y="39"/>
                </a:cxn>
                <a:cxn ang="0">
                  <a:pos x="20" y="24"/>
                </a:cxn>
                <a:cxn ang="0">
                  <a:pos x="30" y="0"/>
                </a:cxn>
                <a:cxn ang="0">
                  <a:pos x="54" y="0"/>
                </a:cxn>
                <a:cxn ang="0">
                  <a:pos x="83" y="15"/>
                </a:cxn>
                <a:cxn ang="0">
                  <a:pos x="99" y="39"/>
                </a:cxn>
                <a:cxn ang="0">
                  <a:pos x="77" y="40"/>
                </a:cxn>
                <a:cxn ang="0">
                  <a:pos x="63" y="48"/>
                </a:cxn>
                <a:cxn ang="0">
                  <a:pos x="89" y="63"/>
                </a:cxn>
                <a:cxn ang="0">
                  <a:pos x="113" y="63"/>
                </a:cxn>
                <a:cxn ang="0">
                  <a:pos x="113" y="81"/>
                </a:cxn>
                <a:cxn ang="0">
                  <a:pos x="59" y="102"/>
                </a:cxn>
                <a:cxn ang="0">
                  <a:pos x="23" y="112"/>
                </a:cxn>
                <a:cxn ang="0">
                  <a:pos x="15" y="136"/>
                </a:cxn>
              </a:cxnLst>
              <a:rect l="0" t="0" r="r" b="b"/>
              <a:pathLst>
                <a:path w="113" h="136">
                  <a:moveTo>
                    <a:pt x="15" y="136"/>
                  </a:moveTo>
                  <a:lnTo>
                    <a:pt x="0" y="121"/>
                  </a:lnTo>
                  <a:lnTo>
                    <a:pt x="15" y="93"/>
                  </a:lnTo>
                  <a:lnTo>
                    <a:pt x="12" y="73"/>
                  </a:lnTo>
                  <a:lnTo>
                    <a:pt x="27" y="78"/>
                  </a:lnTo>
                  <a:lnTo>
                    <a:pt x="30" y="57"/>
                  </a:lnTo>
                  <a:lnTo>
                    <a:pt x="38" y="39"/>
                  </a:lnTo>
                  <a:lnTo>
                    <a:pt x="20" y="24"/>
                  </a:lnTo>
                  <a:lnTo>
                    <a:pt x="30" y="0"/>
                  </a:lnTo>
                  <a:lnTo>
                    <a:pt x="54" y="0"/>
                  </a:lnTo>
                  <a:lnTo>
                    <a:pt x="83" y="15"/>
                  </a:lnTo>
                  <a:lnTo>
                    <a:pt x="99" y="39"/>
                  </a:lnTo>
                  <a:lnTo>
                    <a:pt x="77" y="40"/>
                  </a:lnTo>
                  <a:lnTo>
                    <a:pt x="63" y="48"/>
                  </a:lnTo>
                  <a:lnTo>
                    <a:pt x="89" y="63"/>
                  </a:lnTo>
                  <a:lnTo>
                    <a:pt x="113" y="63"/>
                  </a:lnTo>
                  <a:lnTo>
                    <a:pt x="113" y="81"/>
                  </a:lnTo>
                  <a:lnTo>
                    <a:pt x="59" y="102"/>
                  </a:lnTo>
                  <a:lnTo>
                    <a:pt x="23" y="112"/>
                  </a:lnTo>
                  <a:lnTo>
                    <a:pt x="15" y="13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14" name="Freeform 9"/>
            <p:cNvSpPr>
              <a:spLocks/>
            </p:cNvSpPr>
            <p:nvPr/>
          </p:nvSpPr>
          <p:spPr bwMode="auto">
            <a:xfrm>
              <a:off x="9159240" y="1326103"/>
              <a:ext cx="614899" cy="765814"/>
            </a:xfrm>
            <a:custGeom>
              <a:avLst/>
              <a:gdLst/>
              <a:ahLst/>
              <a:cxnLst>
                <a:cxn ang="0">
                  <a:pos x="27" y="30"/>
                </a:cxn>
                <a:cxn ang="0">
                  <a:pos x="77" y="113"/>
                </a:cxn>
                <a:cxn ang="0">
                  <a:pos x="98" y="170"/>
                </a:cxn>
                <a:cxn ang="0">
                  <a:pos x="86" y="206"/>
                </a:cxn>
                <a:cxn ang="0">
                  <a:pos x="101" y="225"/>
                </a:cxn>
                <a:cxn ang="0">
                  <a:pos x="131" y="252"/>
                </a:cxn>
                <a:cxn ang="0">
                  <a:pos x="170" y="204"/>
                </a:cxn>
                <a:cxn ang="0">
                  <a:pos x="167" y="239"/>
                </a:cxn>
                <a:cxn ang="0">
                  <a:pos x="186" y="338"/>
                </a:cxn>
                <a:cxn ang="0">
                  <a:pos x="264" y="446"/>
                </a:cxn>
                <a:cxn ang="0">
                  <a:pos x="291" y="455"/>
                </a:cxn>
                <a:cxn ang="0">
                  <a:pos x="305" y="440"/>
                </a:cxn>
                <a:cxn ang="0">
                  <a:pos x="327" y="419"/>
                </a:cxn>
                <a:cxn ang="0">
                  <a:pos x="338" y="450"/>
                </a:cxn>
                <a:cxn ang="0">
                  <a:pos x="375" y="393"/>
                </a:cxn>
                <a:cxn ang="0">
                  <a:pos x="342" y="339"/>
                </a:cxn>
                <a:cxn ang="0">
                  <a:pos x="324" y="321"/>
                </a:cxn>
                <a:cxn ang="0">
                  <a:pos x="368" y="351"/>
                </a:cxn>
                <a:cxn ang="0">
                  <a:pos x="366" y="321"/>
                </a:cxn>
                <a:cxn ang="0">
                  <a:pos x="350" y="239"/>
                </a:cxn>
                <a:cxn ang="0">
                  <a:pos x="323" y="213"/>
                </a:cxn>
                <a:cxn ang="0">
                  <a:pos x="318" y="183"/>
                </a:cxn>
                <a:cxn ang="0">
                  <a:pos x="296" y="204"/>
                </a:cxn>
                <a:cxn ang="0">
                  <a:pos x="282" y="200"/>
                </a:cxn>
                <a:cxn ang="0">
                  <a:pos x="266" y="185"/>
                </a:cxn>
                <a:cxn ang="0">
                  <a:pos x="255" y="162"/>
                </a:cxn>
                <a:cxn ang="0">
                  <a:pos x="212" y="167"/>
                </a:cxn>
                <a:cxn ang="0">
                  <a:pos x="195" y="131"/>
                </a:cxn>
                <a:cxn ang="0">
                  <a:pos x="158" y="137"/>
                </a:cxn>
                <a:cxn ang="0">
                  <a:pos x="162" y="98"/>
                </a:cxn>
                <a:cxn ang="0">
                  <a:pos x="132" y="117"/>
                </a:cxn>
                <a:cxn ang="0">
                  <a:pos x="114" y="135"/>
                </a:cxn>
                <a:cxn ang="0">
                  <a:pos x="90" y="93"/>
                </a:cxn>
                <a:cxn ang="0">
                  <a:pos x="83" y="63"/>
                </a:cxn>
                <a:cxn ang="0">
                  <a:pos x="60" y="33"/>
                </a:cxn>
                <a:cxn ang="0">
                  <a:pos x="78" y="24"/>
                </a:cxn>
                <a:cxn ang="0">
                  <a:pos x="69" y="6"/>
                </a:cxn>
                <a:cxn ang="0">
                  <a:pos x="38" y="9"/>
                </a:cxn>
                <a:cxn ang="0">
                  <a:pos x="0" y="11"/>
                </a:cxn>
              </a:cxnLst>
              <a:rect l="0" t="0" r="r" b="b"/>
              <a:pathLst>
                <a:path w="383" h="477">
                  <a:moveTo>
                    <a:pt x="6" y="23"/>
                  </a:moveTo>
                  <a:lnTo>
                    <a:pt x="27" y="30"/>
                  </a:lnTo>
                  <a:lnTo>
                    <a:pt x="54" y="78"/>
                  </a:lnTo>
                  <a:lnTo>
                    <a:pt x="77" y="113"/>
                  </a:lnTo>
                  <a:lnTo>
                    <a:pt x="95" y="138"/>
                  </a:lnTo>
                  <a:lnTo>
                    <a:pt x="98" y="170"/>
                  </a:lnTo>
                  <a:lnTo>
                    <a:pt x="83" y="174"/>
                  </a:lnTo>
                  <a:lnTo>
                    <a:pt x="86" y="206"/>
                  </a:lnTo>
                  <a:lnTo>
                    <a:pt x="104" y="203"/>
                  </a:lnTo>
                  <a:lnTo>
                    <a:pt x="101" y="225"/>
                  </a:lnTo>
                  <a:lnTo>
                    <a:pt x="117" y="227"/>
                  </a:lnTo>
                  <a:lnTo>
                    <a:pt x="131" y="252"/>
                  </a:lnTo>
                  <a:lnTo>
                    <a:pt x="162" y="221"/>
                  </a:lnTo>
                  <a:lnTo>
                    <a:pt x="170" y="204"/>
                  </a:lnTo>
                  <a:lnTo>
                    <a:pt x="194" y="221"/>
                  </a:lnTo>
                  <a:lnTo>
                    <a:pt x="167" y="239"/>
                  </a:lnTo>
                  <a:lnTo>
                    <a:pt x="143" y="269"/>
                  </a:lnTo>
                  <a:lnTo>
                    <a:pt x="186" y="338"/>
                  </a:lnTo>
                  <a:lnTo>
                    <a:pt x="249" y="416"/>
                  </a:lnTo>
                  <a:lnTo>
                    <a:pt x="264" y="446"/>
                  </a:lnTo>
                  <a:lnTo>
                    <a:pt x="273" y="477"/>
                  </a:lnTo>
                  <a:lnTo>
                    <a:pt x="291" y="455"/>
                  </a:lnTo>
                  <a:lnTo>
                    <a:pt x="260" y="410"/>
                  </a:lnTo>
                  <a:lnTo>
                    <a:pt x="305" y="440"/>
                  </a:lnTo>
                  <a:lnTo>
                    <a:pt x="303" y="417"/>
                  </a:lnTo>
                  <a:lnTo>
                    <a:pt x="327" y="419"/>
                  </a:lnTo>
                  <a:lnTo>
                    <a:pt x="321" y="440"/>
                  </a:lnTo>
                  <a:lnTo>
                    <a:pt x="338" y="450"/>
                  </a:lnTo>
                  <a:lnTo>
                    <a:pt x="383" y="414"/>
                  </a:lnTo>
                  <a:lnTo>
                    <a:pt x="375" y="393"/>
                  </a:lnTo>
                  <a:lnTo>
                    <a:pt x="357" y="381"/>
                  </a:lnTo>
                  <a:lnTo>
                    <a:pt x="342" y="339"/>
                  </a:lnTo>
                  <a:lnTo>
                    <a:pt x="324" y="338"/>
                  </a:lnTo>
                  <a:lnTo>
                    <a:pt x="324" y="321"/>
                  </a:lnTo>
                  <a:lnTo>
                    <a:pt x="357" y="335"/>
                  </a:lnTo>
                  <a:lnTo>
                    <a:pt x="368" y="351"/>
                  </a:lnTo>
                  <a:lnTo>
                    <a:pt x="378" y="338"/>
                  </a:lnTo>
                  <a:lnTo>
                    <a:pt x="366" y="321"/>
                  </a:lnTo>
                  <a:lnTo>
                    <a:pt x="366" y="290"/>
                  </a:lnTo>
                  <a:lnTo>
                    <a:pt x="350" y="239"/>
                  </a:lnTo>
                  <a:lnTo>
                    <a:pt x="336" y="242"/>
                  </a:lnTo>
                  <a:lnTo>
                    <a:pt x="323" y="213"/>
                  </a:lnTo>
                  <a:lnTo>
                    <a:pt x="330" y="189"/>
                  </a:lnTo>
                  <a:lnTo>
                    <a:pt x="318" y="183"/>
                  </a:lnTo>
                  <a:lnTo>
                    <a:pt x="311" y="198"/>
                  </a:lnTo>
                  <a:lnTo>
                    <a:pt x="296" y="204"/>
                  </a:lnTo>
                  <a:lnTo>
                    <a:pt x="290" y="230"/>
                  </a:lnTo>
                  <a:lnTo>
                    <a:pt x="282" y="200"/>
                  </a:lnTo>
                  <a:lnTo>
                    <a:pt x="267" y="195"/>
                  </a:lnTo>
                  <a:lnTo>
                    <a:pt x="266" y="185"/>
                  </a:lnTo>
                  <a:lnTo>
                    <a:pt x="291" y="173"/>
                  </a:lnTo>
                  <a:lnTo>
                    <a:pt x="255" y="162"/>
                  </a:lnTo>
                  <a:lnTo>
                    <a:pt x="239" y="146"/>
                  </a:lnTo>
                  <a:lnTo>
                    <a:pt x="212" y="167"/>
                  </a:lnTo>
                  <a:lnTo>
                    <a:pt x="210" y="143"/>
                  </a:lnTo>
                  <a:lnTo>
                    <a:pt x="195" y="131"/>
                  </a:lnTo>
                  <a:lnTo>
                    <a:pt x="174" y="143"/>
                  </a:lnTo>
                  <a:lnTo>
                    <a:pt x="158" y="137"/>
                  </a:lnTo>
                  <a:lnTo>
                    <a:pt x="152" y="122"/>
                  </a:lnTo>
                  <a:lnTo>
                    <a:pt x="162" y="98"/>
                  </a:lnTo>
                  <a:lnTo>
                    <a:pt x="140" y="96"/>
                  </a:lnTo>
                  <a:lnTo>
                    <a:pt x="132" y="117"/>
                  </a:lnTo>
                  <a:lnTo>
                    <a:pt x="132" y="137"/>
                  </a:lnTo>
                  <a:lnTo>
                    <a:pt x="114" y="135"/>
                  </a:lnTo>
                  <a:lnTo>
                    <a:pt x="116" y="111"/>
                  </a:lnTo>
                  <a:lnTo>
                    <a:pt x="90" y="93"/>
                  </a:lnTo>
                  <a:lnTo>
                    <a:pt x="102" y="81"/>
                  </a:lnTo>
                  <a:lnTo>
                    <a:pt x="83" y="63"/>
                  </a:lnTo>
                  <a:lnTo>
                    <a:pt x="75" y="44"/>
                  </a:lnTo>
                  <a:lnTo>
                    <a:pt x="60" y="33"/>
                  </a:lnTo>
                  <a:lnTo>
                    <a:pt x="59" y="24"/>
                  </a:lnTo>
                  <a:lnTo>
                    <a:pt x="78" y="24"/>
                  </a:lnTo>
                  <a:lnTo>
                    <a:pt x="77" y="0"/>
                  </a:lnTo>
                  <a:lnTo>
                    <a:pt x="69" y="6"/>
                  </a:lnTo>
                  <a:lnTo>
                    <a:pt x="50" y="2"/>
                  </a:lnTo>
                  <a:lnTo>
                    <a:pt x="38" y="9"/>
                  </a:lnTo>
                  <a:lnTo>
                    <a:pt x="12" y="6"/>
                  </a:lnTo>
                  <a:lnTo>
                    <a:pt x="0" y="11"/>
                  </a:lnTo>
                  <a:lnTo>
                    <a:pt x="6" y="23"/>
                  </a:lnTo>
                  <a:close/>
                </a:path>
              </a:pathLst>
            </a:custGeom>
            <a:solidFill>
              <a:schemeClr val="tx2"/>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15" name="Freeform 11"/>
            <p:cNvSpPr>
              <a:spLocks/>
            </p:cNvSpPr>
            <p:nvPr/>
          </p:nvSpPr>
          <p:spPr bwMode="auto">
            <a:xfrm>
              <a:off x="9737216" y="2124025"/>
              <a:ext cx="573156" cy="1078883"/>
            </a:xfrm>
            <a:custGeom>
              <a:avLst/>
              <a:gdLst/>
              <a:ahLst/>
              <a:cxnLst>
                <a:cxn ang="0">
                  <a:pos x="150" y="1055"/>
                </a:cxn>
                <a:cxn ang="0">
                  <a:pos x="240" y="1505"/>
                </a:cxn>
                <a:cxn ang="0">
                  <a:pos x="165" y="1605"/>
                </a:cxn>
                <a:cxn ang="0">
                  <a:pos x="295" y="1746"/>
                </a:cxn>
                <a:cxn ang="0">
                  <a:pos x="310" y="1911"/>
                </a:cxn>
                <a:cxn ang="0">
                  <a:pos x="130" y="1941"/>
                </a:cxn>
                <a:cxn ang="0">
                  <a:pos x="15" y="2301"/>
                </a:cxn>
                <a:cxn ang="0">
                  <a:pos x="205" y="2674"/>
                </a:cxn>
                <a:cxn ang="0">
                  <a:pos x="414" y="2524"/>
                </a:cxn>
                <a:cxn ang="0">
                  <a:pos x="805" y="2389"/>
                </a:cxn>
                <a:cxn ang="0">
                  <a:pos x="991" y="2514"/>
                </a:cxn>
                <a:cxn ang="0">
                  <a:pos x="900" y="2811"/>
                </a:cxn>
                <a:cxn ang="0">
                  <a:pos x="960" y="2976"/>
                </a:cxn>
                <a:cxn ang="0">
                  <a:pos x="910" y="3361"/>
                </a:cxn>
                <a:cxn ang="0">
                  <a:pos x="1360" y="3156"/>
                </a:cxn>
                <a:cxn ang="0">
                  <a:pos x="1555" y="2881"/>
                </a:cxn>
                <a:cxn ang="0">
                  <a:pos x="1750" y="2541"/>
                </a:cxn>
                <a:cxn ang="0">
                  <a:pos x="1590" y="2106"/>
                </a:cxn>
                <a:cxn ang="0">
                  <a:pos x="1390" y="1836"/>
                </a:cxn>
                <a:cxn ang="0">
                  <a:pos x="1180" y="1355"/>
                </a:cxn>
                <a:cxn ang="0">
                  <a:pos x="1315" y="1085"/>
                </a:cxn>
                <a:cxn ang="0">
                  <a:pos x="1240" y="900"/>
                </a:cxn>
                <a:cxn ang="0">
                  <a:pos x="1260" y="525"/>
                </a:cxn>
                <a:cxn ang="0">
                  <a:pos x="1075" y="485"/>
                </a:cxn>
                <a:cxn ang="0">
                  <a:pos x="1215" y="320"/>
                </a:cxn>
                <a:cxn ang="0">
                  <a:pos x="745" y="0"/>
                </a:cxn>
                <a:cxn ang="0">
                  <a:pos x="805" y="470"/>
                </a:cxn>
                <a:cxn ang="0">
                  <a:pos x="870" y="780"/>
                </a:cxn>
                <a:cxn ang="0">
                  <a:pos x="745" y="870"/>
                </a:cxn>
                <a:cxn ang="0">
                  <a:pos x="453" y="799"/>
                </a:cxn>
                <a:cxn ang="0">
                  <a:pos x="210" y="829"/>
                </a:cxn>
                <a:cxn ang="0">
                  <a:pos x="75" y="695"/>
                </a:cxn>
              </a:cxnLst>
              <a:rect l="0" t="0" r="r" b="b"/>
              <a:pathLst>
                <a:path w="1785" h="3361">
                  <a:moveTo>
                    <a:pt x="0" y="725"/>
                  </a:moveTo>
                  <a:lnTo>
                    <a:pt x="150" y="1055"/>
                  </a:lnTo>
                  <a:lnTo>
                    <a:pt x="190" y="1250"/>
                  </a:lnTo>
                  <a:lnTo>
                    <a:pt x="240" y="1505"/>
                  </a:lnTo>
                  <a:lnTo>
                    <a:pt x="355" y="1530"/>
                  </a:lnTo>
                  <a:lnTo>
                    <a:pt x="165" y="1605"/>
                  </a:lnTo>
                  <a:lnTo>
                    <a:pt x="175" y="1761"/>
                  </a:lnTo>
                  <a:lnTo>
                    <a:pt x="295" y="1746"/>
                  </a:lnTo>
                  <a:lnTo>
                    <a:pt x="160" y="1861"/>
                  </a:lnTo>
                  <a:lnTo>
                    <a:pt x="310" y="1911"/>
                  </a:lnTo>
                  <a:lnTo>
                    <a:pt x="280" y="1951"/>
                  </a:lnTo>
                  <a:lnTo>
                    <a:pt x="130" y="1941"/>
                  </a:lnTo>
                  <a:lnTo>
                    <a:pt x="105" y="2151"/>
                  </a:lnTo>
                  <a:lnTo>
                    <a:pt x="15" y="2301"/>
                  </a:lnTo>
                  <a:lnTo>
                    <a:pt x="22" y="2626"/>
                  </a:lnTo>
                  <a:lnTo>
                    <a:pt x="205" y="2674"/>
                  </a:lnTo>
                  <a:lnTo>
                    <a:pt x="345" y="2659"/>
                  </a:lnTo>
                  <a:lnTo>
                    <a:pt x="414" y="2524"/>
                  </a:lnTo>
                  <a:lnTo>
                    <a:pt x="670" y="2481"/>
                  </a:lnTo>
                  <a:lnTo>
                    <a:pt x="805" y="2389"/>
                  </a:lnTo>
                  <a:lnTo>
                    <a:pt x="939" y="2389"/>
                  </a:lnTo>
                  <a:lnTo>
                    <a:pt x="991" y="2514"/>
                  </a:lnTo>
                  <a:lnTo>
                    <a:pt x="895" y="2601"/>
                  </a:lnTo>
                  <a:lnTo>
                    <a:pt x="900" y="2811"/>
                  </a:lnTo>
                  <a:lnTo>
                    <a:pt x="900" y="2941"/>
                  </a:lnTo>
                  <a:lnTo>
                    <a:pt x="960" y="2976"/>
                  </a:lnTo>
                  <a:lnTo>
                    <a:pt x="925" y="3141"/>
                  </a:lnTo>
                  <a:lnTo>
                    <a:pt x="910" y="3361"/>
                  </a:lnTo>
                  <a:lnTo>
                    <a:pt x="1060" y="3351"/>
                  </a:lnTo>
                  <a:lnTo>
                    <a:pt x="1360" y="3156"/>
                  </a:lnTo>
                  <a:lnTo>
                    <a:pt x="1588" y="2991"/>
                  </a:lnTo>
                  <a:lnTo>
                    <a:pt x="1555" y="2881"/>
                  </a:lnTo>
                  <a:lnTo>
                    <a:pt x="1615" y="2706"/>
                  </a:lnTo>
                  <a:lnTo>
                    <a:pt x="1750" y="2541"/>
                  </a:lnTo>
                  <a:lnTo>
                    <a:pt x="1785" y="2311"/>
                  </a:lnTo>
                  <a:lnTo>
                    <a:pt x="1590" y="2106"/>
                  </a:lnTo>
                  <a:lnTo>
                    <a:pt x="1435" y="2031"/>
                  </a:lnTo>
                  <a:lnTo>
                    <a:pt x="1390" y="1836"/>
                  </a:lnTo>
                  <a:lnTo>
                    <a:pt x="1290" y="1550"/>
                  </a:lnTo>
                  <a:lnTo>
                    <a:pt x="1180" y="1355"/>
                  </a:lnTo>
                  <a:lnTo>
                    <a:pt x="1195" y="1215"/>
                  </a:lnTo>
                  <a:lnTo>
                    <a:pt x="1315" y="1085"/>
                  </a:lnTo>
                  <a:lnTo>
                    <a:pt x="1315" y="965"/>
                  </a:lnTo>
                  <a:lnTo>
                    <a:pt x="1240" y="900"/>
                  </a:lnTo>
                  <a:lnTo>
                    <a:pt x="1230" y="690"/>
                  </a:lnTo>
                  <a:lnTo>
                    <a:pt x="1260" y="525"/>
                  </a:lnTo>
                  <a:lnTo>
                    <a:pt x="1170" y="450"/>
                  </a:lnTo>
                  <a:lnTo>
                    <a:pt x="1075" y="485"/>
                  </a:lnTo>
                  <a:lnTo>
                    <a:pt x="1065" y="465"/>
                  </a:lnTo>
                  <a:lnTo>
                    <a:pt x="1215" y="320"/>
                  </a:lnTo>
                  <a:lnTo>
                    <a:pt x="915" y="65"/>
                  </a:lnTo>
                  <a:lnTo>
                    <a:pt x="745" y="0"/>
                  </a:lnTo>
                  <a:lnTo>
                    <a:pt x="810" y="285"/>
                  </a:lnTo>
                  <a:lnTo>
                    <a:pt x="805" y="470"/>
                  </a:lnTo>
                  <a:lnTo>
                    <a:pt x="885" y="570"/>
                  </a:lnTo>
                  <a:lnTo>
                    <a:pt x="870" y="780"/>
                  </a:lnTo>
                  <a:lnTo>
                    <a:pt x="945" y="885"/>
                  </a:lnTo>
                  <a:lnTo>
                    <a:pt x="745" y="870"/>
                  </a:lnTo>
                  <a:lnTo>
                    <a:pt x="693" y="739"/>
                  </a:lnTo>
                  <a:lnTo>
                    <a:pt x="453" y="799"/>
                  </a:lnTo>
                  <a:lnTo>
                    <a:pt x="195" y="904"/>
                  </a:lnTo>
                  <a:lnTo>
                    <a:pt x="210" y="829"/>
                  </a:lnTo>
                  <a:lnTo>
                    <a:pt x="142" y="798"/>
                  </a:lnTo>
                  <a:lnTo>
                    <a:pt x="75" y="695"/>
                  </a:lnTo>
                  <a:lnTo>
                    <a:pt x="0" y="725"/>
                  </a:lnTo>
                  <a:close/>
                </a:path>
              </a:pathLst>
            </a:custGeom>
            <a:solidFill>
              <a:schemeClr val="bg2">
                <a:lumMod val="90000"/>
              </a:schemeClr>
            </a:solidFill>
            <a:ln w="6350" cmpd="sng">
              <a:solidFill>
                <a:schemeClr val="bg1"/>
              </a:solidFill>
              <a:prstDash val="solid"/>
              <a:round/>
              <a:headEnd/>
              <a:tailEnd/>
            </a:ln>
            <a:effectLst/>
          </p:spPr>
          <p:txBody>
            <a:bodyPr lIns="91405" tIns="45703" rIns="91405" bIns="45703"/>
            <a:lstStyle/>
            <a:p>
              <a:endParaRPr lang="zh-CN" altLang="en-US" sz="1200" kern="0">
                <a:solidFill>
                  <a:sysClr val="windowText" lastClr="000000"/>
                </a:solidFill>
              </a:endParaRPr>
            </a:p>
          </p:txBody>
        </p:sp>
        <p:sp>
          <p:nvSpPr>
            <p:cNvPr id="116" name="Freeform 12"/>
            <p:cNvSpPr>
              <a:spLocks/>
            </p:cNvSpPr>
            <p:nvPr/>
          </p:nvSpPr>
          <p:spPr bwMode="auto">
            <a:xfrm>
              <a:off x="10116107" y="2498102"/>
              <a:ext cx="674302" cy="589211"/>
            </a:xfrm>
            <a:custGeom>
              <a:avLst/>
              <a:gdLst/>
              <a:ahLst/>
              <a:cxnLst>
                <a:cxn ang="0">
                  <a:pos x="2056" y="246"/>
                </a:cxn>
                <a:cxn ang="0">
                  <a:pos x="2101" y="487"/>
                </a:cxn>
                <a:cxn ang="0">
                  <a:pos x="1911" y="850"/>
                </a:cxn>
                <a:cxn ang="0">
                  <a:pos x="1785" y="771"/>
                </a:cxn>
                <a:cxn ang="0">
                  <a:pos x="1371" y="1210"/>
                </a:cxn>
                <a:cxn ang="0">
                  <a:pos x="1180" y="1444"/>
                </a:cxn>
                <a:cxn ang="0">
                  <a:pos x="1042" y="1527"/>
                </a:cxn>
                <a:cxn ang="0">
                  <a:pos x="931" y="1481"/>
                </a:cxn>
                <a:cxn ang="0">
                  <a:pos x="846" y="1521"/>
                </a:cxn>
                <a:cxn ang="0">
                  <a:pos x="796" y="1691"/>
                </a:cxn>
                <a:cxn ang="0">
                  <a:pos x="696" y="1721"/>
                </a:cxn>
                <a:cxn ang="0">
                  <a:pos x="676" y="1611"/>
                </a:cxn>
                <a:cxn ang="0">
                  <a:pos x="561" y="1631"/>
                </a:cxn>
                <a:cxn ang="0">
                  <a:pos x="546" y="1746"/>
                </a:cxn>
                <a:cxn ang="0">
                  <a:pos x="556" y="1836"/>
                </a:cxn>
                <a:cxn ang="0">
                  <a:pos x="411" y="1826"/>
                </a:cxn>
                <a:cxn ang="0">
                  <a:pos x="376" y="1721"/>
                </a:cxn>
                <a:cxn ang="0">
                  <a:pos x="433" y="1545"/>
                </a:cxn>
                <a:cxn ang="0">
                  <a:pos x="568" y="1384"/>
                </a:cxn>
                <a:cxn ang="0">
                  <a:pos x="606" y="1147"/>
                </a:cxn>
                <a:cxn ang="0">
                  <a:pos x="411" y="941"/>
                </a:cxn>
                <a:cxn ang="0">
                  <a:pos x="256" y="866"/>
                </a:cxn>
                <a:cxn ang="0">
                  <a:pos x="213" y="676"/>
                </a:cxn>
                <a:cxn ang="0">
                  <a:pos x="111" y="387"/>
                </a:cxn>
                <a:cxn ang="0">
                  <a:pos x="0" y="193"/>
                </a:cxn>
                <a:cxn ang="0">
                  <a:pos x="15" y="54"/>
                </a:cxn>
                <a:cxn ang="0">
                  <a:pos x="66" y="0"/>
                </a:cxn>
                <a:cxn ang="0">
                  <a:pos x="216" y="216"/>
                </a:cxn>
                <a:cxn ang="0">
                  <a:pos x="381" y="261"/>
                </a:cxn>
                <a:cxn ang="0">
                  <a:pos x="571" y="366"/>
                </a:cxn>
                <a:cxn ang="0">
                  <a:pos x="1141" y="621"/>
                </a:cxn>
                <a:cxn ang="0">
                  <a:pos x="1176" y="696"/>
                </a:cxn>
                <a:cxn ang="0">
                  <a:pos x="1291" y="666"/>
                </a:cxn>
                <a:cxn ang="0">
                  <a:pos x="1476" y="671"/>
                </a:cxn>
                <a:cxn ang="0">
                  <a:pos x="1681" y="386"/>
                </a:cxn>
                <a:cxn ang="0">
                  <a:pos x="1896" y="306"/>
                </a:cxn>
                <a:cxn ang="0">
                  <a:pos x="1996" y="206"/>
                </a:cxn>
                <a:cxn ang="0">
                  <a:pos x="2056" y="246"/>
                </a:cxn>
              </a:cxnLst>
              <a:rect l="0" t="0" r="r" b="b"/>
              <a:pathLst>
                <a:path w="2101" h="1836">
                  <a:moveTo>
                    <a:pt x="2056" y="246"/>
                  </a:moveTo>
                  <a:lnTo>
                    <a:pt x="2101" y="487"/>
                  </a:lnTo>
                  <a:lnTo>
                    <a:pt x="1911" y="850"/>
                  </a:lnTo>
                  <a:lnTo>
                    <a:pt x="1785" y="771"/>
                  </a:lnTo>
                  <a:lnTo>
                    <a:pt x="1371" y="1210"/>
                  </a:lnTo>
                  <a:lnTo>
                    <a:pt x="1180" y="1444"/>
                  </a:lnTo>
                  <a:lnTo>
                    <a:pt x="1042" y="1527"/>
                  </a:lnTo>
                  <a:lnTo>
                    <a:pt x="931" y="1481"/>
                  </a:lnTo>
                  <a:lnTo>
                    <a:pt x="846" y="1521"/>
                  </a:lnTo>
                  <a:lnTo>
                    <a:pt x="796" y="1691"/>
                  </a:lnTo>
                  <a:lnTo>
                    <a:pt x="696" y="1721"/>
                  </a:lnTo>
                  <a:lnTo>
                    <a:pt x="676" y="1611"/>
                  </a:lnTo>
                  <a:lnTo>
                    <a:pt x="561" y="1631"/>
                  </a:lnTo>
                  <a:lnTo>
                    <a:pt x="546" y="1746"/>
                  </a:lnTo>
                  <a:lnTo>
                    <a:pt x="556" y="1836"/>
                  </a:lnTo>
                  <a:lnTo>
                    <a:pt x="411" y="1826"/>
                  </a:lnTo>
                  <a:lnTo>
                    <a:pt x="376" y="1721"/>
                  </a:lnTo>
                  <a:lnTo>
                    <a:pt x="433" y="1545"/>
                  </a:lnTo>
                  <a:lnTo>
                    <a:pt x="568" y="1384"/>
                  </a:lnTo>
                  <a:lnTo>
                    <a:pt x="606" y="1147"/>
                  </a:lnTo>
                  <a:lnTo>
                    <a:pt x="411" y="941"/>
                  </a:lnTo>
                  <a:lnTo>
                    <a:pt x="256" y="866"/>
                  </a:lnTo>
                  <a:lnTo>
                    <a:pt x="213" y="676"/>
                  </a:lnTo>
                  <a:lnTo>
                    <a:pt x="111" y="387"/>
                  </a:lnTo>
                  <a:lnTo>
                    <a:pt x="0" y="193"/>
                  </a:lnTo>
                  <a:lnTo>
                    <a:pt x="15" y="54"/>
                  </a:lnTo>
                  <a:lnTo>
                    <a:pt x="66" y="0"/>
                  </a:lnTo>
                  <a:lnTo>
                    <a:pt x="216" y="216"/>
                  </a:lnTo>
                  <a:lnTo>
                    <a:pt x="381" y="261"/>
                  </a:lnTo>
                  <a:lnTo>
                    <a:pt x="571" y="366"/>
                  </a:lnTo>
                  <a:lnTo>
                    <a:pt x="1141" y="621"/>
                  </a:lnTo>
                  <a:lnTo>
                    <a:pt x="1176" y="696"/>
                  </a:lnTo>
                  <a:lnTo>
                    <a:pt x="1291" y="666"/>
                  </a:lnTo>
                  <a:lnTo>
                    <a:pt x="1476" y="671"/>
                  </a:lnTo>
                  <a:lnTo>
                    <a:pt x="1681" y="386"/>
                  </a:lnTo>
                  <a:lnTo>
                    <a:pt x="1896" y="306"/>
                  </a:lnTo>
                  <a:lnTo>
                    <a:pt x="1996" y="206"/>
                  </a:lnTo>
                  <a:lnTo>
                    <a:pt x="2056" y="246"/>
                  </a:lnTo>
                  <a:close/>
                </a:path>
              </a:pathLst>
            </a:custGeom>
            <a:solidFill>
              <a:schemeClr val="accent2"/>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19" name="Freeform 13"/>
            <p:cNvSpPr>
              <a:spLocks/>
            </p:cNvSpPr>
            <p:nvPr/>
          </p:nvSpPr>
          <p:spPr bwMode="auto">
            <a:xfrm>
              <a:off x="9766112" y="2891446"/>
              <a:ext cx="499304" cy="870171"/>
            </a:xfrm>
            <a:custGeom>
              <a:avLst/>
              <a:gdLst/>
              <a:ahLst/>
              <a:cxnLst>
                <a:cxn ang="0">
                  <a:pos x="339" y="2596"/>
                </a:cxn>
                <a:cxn ang="0">
                  <a:pos x="429" y="2641"/>
                </a:cxn>
                <a:cxn ang="0">
                  <a:pos x="669" y="2641"/>
                </a:cxn>
                <a:cxn ang="0">
                  <a:pos x="884" y="2642"/>
                </a:cxn>
                <a:cxn ang="0">
                  <a:pos x="998" y="2711"/>
                </a:cxn>
                <a:cxn ang="0">
                  <a:pos x="1136" y="2621"/>
                </a:cxn>
                <a:cxn ang="0">
                  <a:pos x="1391" y="2656"/>
                </a:cxn>
                <a:cxn ang="0">
                  <a:pos x="1514" y="2491"/>
                </a:cxn>
                <a:cxn ang="0">
                  <a:pos x="1554" y="2371"/>
                </a:cxn>
                <a:cxn ang="0">
                  <a:pos x="1469" y="2221"/>
                </a:cxn>
                <a:cxn ang="0">
                  <a:pos x="1509" y="1991"/>
                </a:cxn>
                <a:cxn ang="0">
                  <a:pos x="1304" y="1771"/>
                </a:cxn>
                <a:cxn ang="0">
                  <a:pos x="1344" y="1481"/>
                </a:cxn>
                <a:cxn ang="0">
                  <a:pos x="1329" y="1202"/>
                </a:cxn>
                <a:cxn ang="0">
                  <a:pos x="1269" y="765"/>
                </a:cxn>
                <a:cxn ang="0">
                  <a:pos x="971" y="961"/>
                </a:cxn>
                <a:cxn ang="0">
                  <a:pos x="819" y="970"/>
                </a:cxn>
                <a:cxn ang="0">
                  <a:pos x="833" y="758"/>
                </a:cxn>
                <a:cxn ang="0">
                  <a:pos x="870" y="587"/>
                </a:cxn>
                <a:cxn ang="0">
                  <a:pos x="809" y="551"/>
                </a:cxn>
                <a:cxn ang="0">
                  <a:pos x="807" y="389"/>
                </a:cxn>
                <a:cxn ang="0">
                  <a:pos x="804" y="214"/>
                </a:cxn>
                <a:cxn ang="0">
                  <a:pos x="899" y="124"/>
                </a:cxn>
                <a:cxn ang="0">
                  <a:pos x="849" y="0"/>
                </a:cxn>
                <a:cxn ang="0">
                  <a:pos x="714" y="0"/>
                </a:cxn>
                <a:cxn ang="0">
                  <a:pos x="579" y="90"/>
                </a:cxn>
                <a:cxn ang="0">
                  <a:pos x="324" y="135"/>
                </a:cxn>
                <a:cxn ang="0">
                  <a:pos x="254" y="270"/>
                </a:cxn>
                <a:cxn ang="0">
                  <a:pos x="114" y="285"/>
                </a:cxn>
                <a:cxn ang="0">
                  <a:pos x="135" y="505"/>
                </a:cxn>
                <a:cxn ang="0">
                  <a:pos x="0" y="748"/>
                </a:cxn>
                <a:cxn ang="0">
                  <a:pos x="39" y="871"/>
                </a:cxn>
                <a:cxn ang="0">
                  <a:pos x="149" y="970"/>
                </a:cxn>
                <a:cxn ang="0">
                  <a:pos x="191" y="1133"/>
                </a:cxn>
                <a:cxn ang="0">
                  <a:pos x="233" y="1333"/>
                </a:cxn>
                <a:cxn ang="0">
                  <a:pos x="165" y="1466"/>
                </a:cxn>
                <a:cxn ang="0">
                  <a:pos x="59" y="1576"/>
                </a:cxn>
                <a:cxn ang="0">
                  <a:pos x="224" y="1646"/>
                </a:cxn>
                <a:cxn ang="0">
                  <a:pos x="354" y="1886"/>
                </a:cxn>
                <a:cxn ang="0">
                  <a:pos x="444" y="2141"/>
                </a:cxn>
                <a:cxn ang="0">
                  <a:pos x="339" y="2596"/>
                </a:cxn>
              </a:cxnLst>
              <a:rect l="0" t="0" r="r" b="b"/>
              <a:pathLst>
                <a:path w="1554" h="2711">
                  <a:moveTo>
                    <a:pt x="339" y="2596"/>
                  </a:moveTo>
                  <a:lnTo>
                    <a:pt x="429" y="2641"/>
                  </a:lnTo>
                  <a:lnTo>
                    <a:pt x="669" y="2641"/>
                  </a:lnTo>
                  <a:lnTo>
                    <a:pt x="884" y="2642"/>
                  </a:lnTo>
                  <a:lnTo>
                    <a:pt x="998" y="2711"/>
                  </a:lnTo>
                  <a:lnTo>
                    <a:pt x="1136" y="2621"/>
                  </a:lnTo>
                  <a:lnTo>
                    <a:pt x="1391" y="2656"/>
                  </a:lnTo>
                  <a:lnTo>
                    <a:pt x="1514" y="2491"/>
                  </a:lnTo>
                  <a:lnTo>
                    <a:pt x="1554" y="2371"/>
                  </a:lnTo>
                  <a:lnTo>
                    <a:pt x="1469" y="2221"/>
                  </a:lnTo>
                  <a:lnTo>
                    <a:pt x="1509" y="1991"/>
                  </a:lnTo>
                  <a:lnTo>
                    <a:pt x="1304" y="1771"/>
                  </a:lnTo>
                  <a:lnTo>
                    <a:pt x="1344" y="1481"/>
                  </a:lnTo>
                  <a:lnTo>
                    <a:pt x="1329" y="1202"/>
                  </a:lnTo>
                  <a:lnTo>
                    <a:pt x="1269" y="765"/>
                  </a:lnTo>
                  <a:lnTo>
                    <a:pt x="971" y="961"/>
                  </a:lnTo>
                  <a:lnTo>
                    <a:pt x="819" y="970"/>
                  </a:lnTo>
                  <a:lnTo>
                    <a:pt x="833" y="758"/>
                  </a:lnTo>
                  <a:lnTo>
                    <a:pt x="870" y="587"/>
                  </a:lnTo>
                  <a:lnTo>
                    <a:pt x="809" y="551"/>
                  </a:lnTo>
                  <a:lnTo>
                    <a:pt x="807" y="389"/>
                  </a:lnTo>
                  <a:lnTo>
                    <a:pt x="804" y="214"/>
                  </a:lnTo>
                  <a:lnTo>
                    <a:pt x="899" y="124"/>
                  </a:lnTo>
                  <a:lnTo>
                    <a:pt x="849" y="0"/>
                  </a:lnTo>
                  <a:lnTo>
                    <a:pt x="714" y="0"/>
                  </a:lnTo>
                  <a:lnTo>
                    <a:pt x="579" y="90"/>
                  </a:lnTo>
                  <a:lnTo>
                    <a:pt x="324" y="135"/>
                  </a:lnTo>
                  <a:lnTo>
                    <a:pt x="254" y="270"/>
                  </a:lnTo>
                  <a:lnTo>
                    <a:pt x="114" y="285"/>
                  </a:lnTo>
                  <a:lnTo>
                    <a:pt x="135" y="505"/>
                  </a:lnTo>
                  <a:lnTo>
                    <a:pt x="0" y="748"/>
                  </a:lnTo>
                  <a:lnTo>
                    <a:pt x="39" y="871"/>
                  </a:lnTo>
                  <a:lnTo>
                    <a:pt x="149" y="970"/>
                  </a:lnTo>
                  <a:lnTo>
                    <a:pt x="191" y="1133"/>
                  </a:lnTo>
                  <a:lnTo>
                    <a:pt x="233" y="1333"/>
                  </a:lnTo>
                  <a:lnTo>
                    <a:pt x="165" y="1466"/>
                  </a:lnTo>
                  <a:lnTo>
                    <a:pt x="59" y="1576"/>
                  </a:lnTo>
                  <a:lnTo>
                    <a:pt x="224" y="1646"/>
                  </a:lnTo>
                  <a:lnTo>
                    <a:pt x="354" y="1886"/>
                  </a:lnTo>
                  <a:lnTo>
                    <a:pt x="444" y="2141"/>
                  </a:lnTo>
                  <a:lnTo>
                    <a:pt x="339" y="2596"/>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20" name="Freeform 14"/>
            <p:cNvSpPr>
              <a:spLocks/>
            </p:cNvSpPr>
            <p:nvPr/>
          </p:nvSpPr>
          <p:spPr bwMode="auto">
            <a:xfrm>
              <a:off x="9475519" y="2966903"/>
              <a:ext cx="366050" cy="430269"/>
            </a:xfrm>
            <a:custGeom>
              <a:avLst/>
              <a:gdLst/>
              <a:ahLst/>
              <a:cxnLst>
                <a:cxn ang="0">
                  <a:pos x="0" y="118"/>
                </a:cxn>
                <a:cxn ang="0">
                  <a:pos x="9" y="179"/>
                </a:cxn>
                <a:cxn ang="0">
                  <a:pos x="45" y="189"/>
                </a:cxn>
                <a:cxn ang="0">
                  <a:pos x="94" y="213"/>
                </a:cxn>
                <a:cxn ang="0">
                  <a:pos x="145" y="264"/>
                </a:cxn>
                <a:cxn ang="0">
                  <a:pos x="193" y="268"/>
                </a:cxn>
                <a:cxn ang="0">
                  <a:pos x="214" y="246"/>
                </a:cxn>
                <a:cxn ang="0">
                  <a:pos x="228" y="219"/>
                </a:cxn>
                <a:cxn ang="0">
                  <a:pos x="219" y="178"/>
                </a:cxn>
                <a:cxn ang="0">
                  <a:pos x="211" y="147"/>
                </a:cxn>
                <a:cxn ang="0">
                  <a:pos x="189" y="127"/>
                </a:cxn>
                <a:cxn ang="0">
                  <a:pos x="181" y="103"/>
                </a:cxn>
                <a:cxn ang="0">
                  <a:pos x="208" y="55"/>
                </a:cxn>
                <a:cxn ang="0">
                  <a:pos x="204" y="10"/>
                </a:cxn>
                <a:cxn ang="0">
                  <a:pos x="168" y="0"/>
                </a:cxn>
                <a:cxn ang="0">
                  <a:pos x="141" y="37"/>
                </a:cxn>
                <a:cxn ang="0">
                  <a:pos x="117" y="55"/>
                </a:cxn>
                <a:cxn ang="0">
                  <a:pos x="67" y="64"/>
                </a:cxn>
                <a:cxn ang="0">
                  <a:pos x="33" y="87"/>
                </a:cxn>
                <a:cxn ang="0">
                  <a:pos x="0" y="118"/>
                </a:cxn>
              </a:cxnLst>
              <a:rect l="0" t="0" r="r" b="b"/>
              <a:pathLst>
                <a:path w="228" h="268">
                  <a:moveTo>
                    <a:pt x="0" y="118"/>
                  </a:moveTo>
                  <a:lnTo>
                    <a:pt x="9" y="179"/>
                  </a:lnTo>
                  <a:lnTo>
                    <a:pt x="45" y="189"/>
                  </a:lnTo>
                  <a:lnTo>
                    <a:pt x="94" y="213"/>
                  </a:lnTo>
                  <a:lnTo>
                    <a:pt x="145" y="264"/>
                  </a:lnTo>
                  <a:lnTo>
                    <a:pt x="193" y="268"/>
                  </a:lnTo>
                  <a:lnTo>
                    <a:pt x="214" y="246"/>
                  </a:lnTo>
                  <a:lnTo>
                    <a:pt x="228" y="219"/>
                  </a:lnTo>
                  <a:lnTo>
                    <a:pt x="219" y="178"/>
                  </a:lnTo>
                  <a:lnTo>
                    <a:pt x="211" y="147"/>
                  </a:lnTo>
                  <a:lnTo>
                    <a:pt x="189" y="127"/>
                  </a:lnTo>
                  <a:lnTo>
                    <a:pt x="181" y="103"/>
                  </a:lnTo>
                  <a:lnTo>
                    <a:pt x="208" y="55"/>
                  </a:lnTo>
                  <a:lnTo>
                    <a:pt x="204" y="10"/>
                  </a:lnTo>
                  <a:lnTo>
                    <a:pt x="168" y="0"/>
                  </a:lnTo>
                  <a:lnTo>
                    <a:pt x="141" y="37"/>
                  </a:lnTo>
                  <a:lnTo>
                    <a:pt x="117" y="55"/>
                  </a:lnTo>
                  <a:lnTo>
                    <a:pt x="67" y="64"/>
                  </a:lnTo>
                  <a:lnTo>
                    <a:pt x="33" y="87"/>
                  </a:lnTo>
                  <a:lnTo>
                    <a:pt x="0" y="118"/>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21" name="Freeform 15"/>
            <p:cNvSpPr>
              <a:spLocks/>
            </p:cNvSpPr>
            <p:nvPr/>
          </p:nvSpPr>
          <p:spPr bwMode="auto">
            <a:xfrm>
              <a:off x="10173904" y="2962086"/>
              <a:ext cx="563524" cy="695174"/>
            </a:xfrm>
            <a:custGeom>
              <a:avLst/>
              <a:gdLst/>
              <a:ahLst/>
              <a:cxnLst>
                <a:cxn ang="0">
                  <a:pos x="286" y="2151"/>
                </a:cxn>
                <a:cxn ang="0">
                  <a:pos x="426" y="2166"/>
                </a:cxn>
                <a:cxn ang="0">
                  <a:pos x="556" y="1866"/>
                </a:cxn>
                <a:cxn ang="0">
                  <a:pos x="721" y="1726"/>
                </a:cxn>
                <a:cxn ang="0">
                  <a:pos x="706" y="1551"/>
                </a:cxn>
                <a:cxn ang="0">
                  <a:pos x="876" y="1146"/>
                </a:cxn>
                <a:cxn ang="0">
                  <a:pos x="816" y="1080"/>
                </a:cxn>
                <a:cxn ang="0">
                  <a:pos x="736" y="920"/>
                </a:cxn>
                <a:cxn ang="0">
                  <a:pos x="771" y="800"/>
                </a:cxn>
                <a:cxn ang="0">
                  <a:pos x="876" y="660"/>
                </a:cxn>
                <a:cxn ang="0">
                  <a:pos x="1041" y="545"/>
                </a:cxn>
                <a:cxn ang="0">
                  <a:pos x="1261" y="530"/>
                </a:cxn>
                <a:cxn ang="0">
                  <a:pos x="1476" y="530"/>
                </a:cxn>
                <a:cxn ang="0">
                  <a:pos x="1606" y="540"/>
                </a:cxn>
                <a:cxn ang="0">
                  <a:pos x="1506" y="650"/>
                </a:cxn>
                <a:cxn ang="0">
                  <a:pos x="1636" y="675"/>
                </a:cxn>
                <a:cxn ang="0">
                  <a:pos x="1756" y="605"/>
                </a:cxn>
                <a:cxn ang="0">
                  <a:pos x="1701" y="500"/>
                </a:cxn>
                <a:cxn ang="0">
                  <a:pos x="1666" y="375"/>
                </a:cxn>
                <a:cxn ang="0">
                  <a:pos x="1456" y="320"/>
                </a:cxn>
                <a:cxn ang="0">
                  <a:pos x="1336" y="185"/>
                </a:cxn>
                <a:cxn ang="0">
                  <a:pos x="1261" y="65"/>
                </a:cxn>
                <a:cxn ang="0">
                  <a:pos x="1171" y="30"/>
                </a:cxn>
                <a:cxn ang="0">
                  <a:pos x="996" y="0"/>
                </a:cxn>
                <a:cxn ang="0">
                  <a:pos x="861" y="80"/>
                </a:cxn>
                <a:cxn ang="0">
                  <a:pos x="751" y="35"/>
                </a:cxn>
                <a:cxn ang="0">
                  <a:pos x="666" y="73"/>
                </a:cxn>
                <a:cxn ang="0">
                  <a:pos x="615" y="244"/>
                </a:cxn>
                <a:cxn ang="0">
                  <a:pos x="516" y="274"/>
                </a:cxn>
                <a:cxn ang="0">
                  <a:pos x="496" y="168"/>
                </a:cxn>
                <a:cxn ang="0">
                  <a:pos x="379" y="184"/>
                </a:cxn>
                <a:cxn ang="0">
                  <a:pos x="366" y="310"/>
                </a:cxn>
                <a:cxn ang="0">
                  <a:pos x="375" y="391"/>
                </a:cxn>
                <a:cxn ang="0">
                  <a:pos x="231" y="382"/>
                </a:cxn>
                <a:cxn ang="0">
                  <a:pos x="0" y="547"/>
                </a:cxn>
                <a:cxn ang="0">
                  <a:pos x="61" y="975"/>
                </a:cxn>
                <a:cxn ang="0">
                  <a:pos x="76" y="1266"/>
                </a:cxn>
                <a:cxn ang="0">
                  <a:pos x="36" y="1552"/>
                </a:cxn>
                <a:cxn ang="0">
                  <a:pos x="240" y="1770"/>
                </a:cxn>
                <a:cxn ang="0">
                  <a:pos x="201" y="2004"/>
                </a:cxn>
                <a:cxn ang="0">
                  <a:pos x="286" y="2151"/>
                </a:cxn>
              </a:cxnLst>
              <a:rect l="0" t="0" r="r" b="b"/>
              <a:pathLst>
                <a:path w="1756" h="2166">
                  <a:moveTo>
                    <a:pt x="286" y="2151"/>
                  </a:moveTo>
                  <a:lnTo>
                    <a:pt x="426" y="2166"/>
                  </a:lnTo>
                  <a:lnTo>
                    <a:pt x="556" y="1866"/>
                  </a:lnTo>
                  <a:lnTo>
                    <a:pt x="721" y="1726"/>
                  </a:lnTo>
                  <a:lnTo>
                    <a:pt x="706" y="1551"/>
                  </a:lnTo>
                  <a:lnTo>
                    <a:pt x="876" y="1146"/>
                  </a:lnTo>
                  <a:lnTo>
                    <a:pt x="816" y="1080"/>
                  </a:lnTo>
                  <a:lnTo>
                    <a:pt x="736" y="920"/>
                  </a:lnTo>
                  <a:lnTo>
                    <a:pt x="771" y="800"/>
                  </a:lnTo>
                  <a:lnTo>
                    <a:pt x="876" y="660"/>
                  </a:lnTo>
                  <a:lnTo>
                    <a:pt x="1041" y="545"/>
                  </a:lnTo>
                  <a:lnTo>
                    <a:pt x="1261" y="530"/>
                  </a:lnTo>
                  <a:lnTo>
                    <a:pt x="1476" y="530"/>
                  </a:lnTo>
                  <a:lnTo>
                    <a:pt x="1606" y="540"/>
                  </a:lnTo>
                  <a:lnTo>
                    <a:pt x="1506" y="650"/>
                  </a:lnTo>
                  <a:lnTo>
                    <a:pt x="1636" y="675"/>
                  </a:lnTo>
                  <a:lnTo>
                    <a:pt x="1756" y="605"/>
                  </a:lnTo>
                  <a:lnTo>
                    <a:pt x="1701" y="500"/>
                  </a:lnTo>
                  <a:lnTo>
                    <a:pt x="1666" y="375"/>
                  </a:lnTo>
                  <a:lnTo>
                    <a:pt x="1456" y="320"/>
                  </a:lnTo>
                  <a:lnTo>
                    <a:pt x="1336" y="185"/>
                  </a:lnTo>
                  <a:lnTo>
                    <a:pt x="1261" y="65"/>
                  </a:lnTo>
                  <a:lnTo>
                    <a:pt x="1171" y="30"/>
                  </a:lnTo>
                  <a:lnTo>
                    <a:pt x="996" y="0"/>
                  </a:lnTo>
                  <a:lnTo>
                    <a:pt x="861" y="80"/>
                  </a:lnTo>
                  <a:lnTo>
                    <a:pt x="751" y="35"/>
                  </a:lnTo>
                  <a:lnTo>
                    <a:pt x="666" y="73"/>
                  </a:lnTo>
                  <a:lnTo>
                    <a:pt x="615" y="244"/>
                  </a:lnTo>
                  <a:lnTo>
                    <a:pt x="516" y="274"/>
                  </a:lnTo>
                  <a:lnTo>
                    <a:pt x="496" y="168"/>
                  </a:lnTo>
                  <a:lnTo>
                    <a:pt x="379" y="184"/>
                  </a:lnTo>
                  <a:lnTo>
                    <a:pt x="366" y="310"/>
                  </a:lnTo>
                  <a:lnTo>
                    <a:pt x="375" y="391"/>
                  </a:lnTo>
                  <a:lnTo>
                    <a:pt x="231" y="382"/>
                  </a:lnTo>
                  <a:lnTo>
                    <a:pt x="0" y="547"/>
                  </a:lnTo>
                  <a:lnTo>
                    <a:pt x="61" y="975"/>
                  </a:lnTo>
                  <a:lnTo>
                    <a:pt x="76" y="1266"/>
                  </a:lnTo>
                  <a:lnTo>
                    <a:pt x="36" y="1552"/>
                  </a:lnTo>
                  <a:lnTo>
                    <a:pt x="240" y="1770"/>
                  </a:lnTo>
                  <a:lnTo>
                    <a:pt x="201" y="2004"/>
                  </a:lnTo>
                  <a:lnTo>
                    <a:pt x="286" y="2151"/>
                  </a:lnTo>
                  <a:close/>
                </a:path>
              </a:pathLst>
            </a:custGeom>
            <a:solidFill>
              <a:schemeClr val="accent3"/>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22" name="Freeform 16"/>
            <p:cNvSpPr>
              <a:spLocks/>
            </p:cNvSpPr>
            <p:nvPr/>
          </p:nvSpPr>
          <p:spPr bwMode="auto">
            <a:xfrm>
              <a:off x="10495000" y="2568743"/>
              <a:ext cx="422242" cy="513755"/>
            </a:xfrm>
            <a:custGeom>
              <a:avLst/>
              <a:gdLst/>
              <a:ahLst/>
              <a:cxnLst>
                <a:cxn ang="0">
                  <a:pos x="665" y="1598"/>
                </a:cxn>
                <a:cxn ang="0">
                  <a:pos x="456" y="1545"/>
                </a:cxn>
                <a:cxn ang="0">
                  <a:pos x="336" y="1409"/>
                </a:cxn>
                <a:cxn ang="0">
                  <a:pos x="261" y="1291"/>
                </a:cxn>
                <a:cxn ang="0">
                  <a:pos x="168" y="1255"/>
                </a:cxn>
                <a:cxn ang="0">
                  <a:pos x="0" y="1225"/>
                </a:cxn>
                <a:cxn ang="0">
                  <a:pos x="191" y="990"/>
                </a:cxn>
                <a:cxn ang="0">
                  <a:pos x="606" y="550"/>
                </a:cxn>
                <a:cxn ang="0">
                  <a:pos x="731" y="630"/>
                </a:cxn>
                <a:cxn ang="0">
                  <a:pos x="921" y="265"/>
                </a:cxn>
                <a:cxn ang="0">
                  <a:pos x="875" y="25"/>
                </a:cxn>
                <a:cxn ang="0">
                  <a:pos x="971" y="0"/>
                </a:cxn>
                <a:cxn ang="0">
                  <a:pos x="1091" y="0"/>
                </a:cxn>
                <a:cxn ang="0">
                  <a:pos x="1176" y="90"/>
                </a:cxn>
                <a:cxn ang="0">
                  <a:pos x="1271" y="130"/>
                </a:cxn>
                <a:cxn ang="0">
                  <a:pos x="1316" y="250"/>
                </a:cxn>
                <a:cxn ang="0">
                  <a:pos x="1221" y="285"/>
                </a:cxn>
                <a:cxn ang="0">
                  <a:pos x="1136" y="510"/>
                </a:cxn>
                <a:cxn ang="0">
                  <a:pos x="1086" y="820"/>
                </a:cxn>
                <a:cxn ang="0">
                  <a:pos x="1061" y="1135"/>
                </a:cxn>
                <a:cxn ang="0">
                  <a:pos x="951" y="1245"/>
                </a:cxn>
                <a:cxn ang="0">
                  <a:pos x="731" y="1335"/>
                </a:cxn>
                <a:cxn ang="0">
                  <a:pos x="701" y="1410"/>
                </a:cxn>
                <a:cxn ang="0">
                  <a:pos x="665" y="1598"/>
                </a:cxn>
              </a:cxnLst>
              <a:rect l="0" t="0" r="r" b="b"/>
              <a:pathLst>
                <a:path w="1316" h="1598">
                  <a:moveTo>
                    <a:pt x="665" y="1598"/>
                  </a:moveTo>
                  <a:lnTo>
                    <a:pt x="456" y="1545"/>
                  </a:lnTo>
                  <a:lnTo>
                    <a:pt x="336" y="1409"/>
                  </a:lnTo>
                  <a:lnTo>
                    <a:pt x="261" y="1291"/>
                  </a:lnTo>
                  <a:lnTo>
                    <a:pt x="168" y="1255"/>
                  </a:lnTo>
                  <a:lnTo>
                    <a:pt x="0" y="1225"/>
                  </a:lnTo>
                  <a:lnTo>
                    <a:pt x="191" y="990"/>
                  </a:lnTo>
                  <a:lnTo>
                    <a:pt x="606" y="550"/>
                  </a:lnTo>
                  <a:lnTo>
                    <a:pt x="731" y="630"/>
                  </a:lnTo>
                  <a:lnTo>
                    <a:pt x="921" y="265"/>
                  </a:lnTo>
                  <a:lnTo>
                    <a:pt x="875" y="25"/>
                  </a:lnTo>
                  <a:lnTo>
                    <a:pt x="971" y="0"/>
                  </a:lnTo>
                  <a:lnTo>
                    <a:pt x="1091" y="0"/>
                  </a:lnTo>
                  <a:lnTo>
                    <a:pt x="1176" y="90"/>
                  </a:lnTo>
                  <a:lnTo>
                    <a:pt x="1271" y="130"/>
                  </a:lnTo>
                  <a:lnTo>
                    <a:pt x="1316" y="250"/>
                  </a:lnTo>
                  <a:lnTo>
                    <a:pt x="1221" y="285"/>
                  </a:lnTo>
                  <a:lnTo>
                    <a:pt x="1136" y="510"/>
                  </a:lnTo>
                  <a:lnTo>
                    <a:pt x="1086" y="820"/>
                  </a:lnTo>
                  <a:lnTo>
                    <a:pt x="1061" y="1135"/>
                  </a:lnTo>
                  <a:lnTo>
                    <a:pt x="951" y="1245"/>
                  </a:lnTo>
                  <a:lnTo>
                    <a:pt x="731" y="1335"/>
                  </a:lnTo>
                  <a:lnTo>
                    <a:pt x="701" y="1410"/>
                  </a:lnTo>
                  <a:lnTo>
                    <a:pt x="665" y="1598"/>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23" name="Freeform 17"/>
            <p:cNvSpPr>
              <a:spLocks/>
            </p:cNvSpPr>
            <p:nvPr/>
          </p:nvSpPr>
          <p:spPr bwMode="auto">
            <a:xfrm>
              <a:off x="9737214" y="3724693"/>
              <a:ext cx="475223" cy="354811"/>
            </a:xfrm>
            <a:custGeom>
              <a:avLst/>
              <a:gdLst/>
              <a:ahLst/>
              <a:cxnLst>
                <a:cxn ang="0">
                  <a:pos x="475" y="1104"/>
                </a:cxn>
                <a:cxn ang="0">
                  <a:pos x="450" y="824"/>
                </a:cxn>
                <a:cxn ang="0">
                  <a:pos x="355" y="804"/>
                </a:cxn>
                <a:cxn ang="0">
                  <a:pos x="180" y="804"/>
                </a:cxn>
                <a:cxn ang="0">
                  <a:pos x="0" y="609"/>
                </a:cxn>
                <a:cxn ang="0">
                  <a:pos x="195" y="429"/>
                </a:cxn>
                <a:cxn ang="0">
                  <a:pos x="430" y="0"/>
                </a:cxn>
                <a:cxn ang="0">
                  <a:pos x="523" y="44"/>
                </a:cxn>
                <a:cxn ang="0">
                  <a:pos x="975" y="44"/>
                </a:cxn>
                <a:cxn ang="0">
                  <a:pos x="1090" y="114"/>
                </a:cxn>
                <a:cxn ang="0">
                  <a:pos x="1230" y="24"/>
                </a:cxn>
                <a:cxn ang="0">
                  <a:pos x="1482" y="60"/>
                </a:cxn>
                <a:cxn ang="0">
                  <a:pos x="1320" y="404"/>
                </a:cxn>
                <a:cxn ang="0">
                  <a:pos x="1105" y="744"/>
                </a:cxn>
                <a:cxn ang="0">
                  <a:pos x="960" y="809"/>
                </a:cxn>
                <a:cxn ang="0">
                  <a:pos x="750" y="969"/>
                </a:cxn>
                <a:cxn ang="0">
                  <a:pos x="475" y="1104"/>
                </a:cxn>
              </a:cxnLst>
              <a:rect l="0" t="0" r="r" b="b"/>
              <a:pathLst>
                <a:path w="1482" h="1104">
                  <a:moveTo>
                    <a:pt x="475" y="1104"/>
                  </a:moveTo>
                  <a:lnTo>
                    <a:pt x="450" y="824"/>
                  </a:lnTo>
                  <a:lnTo>
                    <a:pt x="355" y="804"/>
                  </a:lnTo>
                  <a:lnTo>
                    <a:pt x="180" y="804"/>
                  </a:lnTo>
                  <a:lnTo>
                    <a:pt x="0" y="609"/>
                  </a:lnTo>
                  <a:lnTo>
                    <a:pt x="195" y="429"/>
                  </a:lnTo>
                  <a:lnTo>
                    <a:pt x="430" y="0"/>
                  </a:lnTo>
                  <a:lnTo>
                    <a:pt x="523" y="44"/>
                  </a:lnTo>
                  <a:lnTo>
                    <a:pt x="975" y="44"/>
                  </a:lnTo>
                  <a:lnTo>
                    <a:pt x="1090" y="114"/>
                  </a:lnTo>
                  <a:lnTo>
                    <a:pt x="1230" y="24"/>
                  </a:lnTo>
                  <a:lnTo>
                    <a:pt x="1482" y="60"/>
                  </a:lnTo>
                  <a:lnTo>
                    <a:pt x="1320" y="404"/>
                  </a:lnTo>
                  <a:lnTo>
                    <a:pt x="1105" y="744"/>
                  </a:lnTo>
                  <a:lnTo>
                    <a:pt x="960" y="809"/>
                  </a:lnTo>
                  <a:lnTo>
                    <a:pt x="750" y="969"/>
                  </a:lnTo>
                  <a:lnTo>
                    <a:pt x="475" y="1104"/>
                  </a:lnTo>
                  <a:close/>
                </a:path>
              </a:pathLst>
            </a:custGeom>
            <a:solidFill>
              <a:schemeClr val="accent4"/>
            </a:solidFill>
            <a:ln w="6350" cmpd="sng">
              <a:solidFill>
                <a:schemeClr val="bg1"/>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sp>
          <p:nvSpPr>
            <p:cNvPr id="124" name="Freeform 18"/>
            <p:cNvSpPr>
              <a:spLocks/>
            </p:cNvSpPr>
            <p:nvPr/>
          </p:nvSpPr>
          <p:spPr bwMode="auto">
            <a:xfrm>
              <a:off x="9971615" y="1966687"/>
              <a:ext cx="78668" cy="115595"/>
            </a:xfrm>
            <a:custGeom>
              <a:avLst/>
              <a:gdLst/>
              <a:ahLst/>
              <a:cxnLst>
                <a:cxn ang="0">
                  <a:pos x="43" y="72"/>
                </a:cxn>
                <a:cxn ang="0">
                  <a:pos x="13" y="44"/>
                </a:cxn>
                <a:cxn ang="0">
                  <a:pos x="0" y="30"/>
                </a:cxn>
                <a:cxn ang="0">
                  <a:pos x="6" y="8"/>
                </a:cxn>
                <a:cxn ang="0">
                  <a:pos x="15" y="0"/>
                </a:cxn>
                <a:cxn ang="0">
                  <a:pos x="43" y="30"/>
                </a:cxn>
                <a:cxn ang="0">
                  <a:pos x="36" y="42"/>
                </a:cxn>
                <a:cxn ang="0">
                  <a:pos x="49" y="60"/>
                </a:cxn>
                <a:cxn ang="0">
                  <a:pos x="43" y="72"/>
                </a:cxn>
              </a:cxnLst>
              <a:rect l="0" t="0" r="r" b="b"/>
              <a:pathLst>
                <a:path w="49" h="72">
                  <a:moveTo>
                    <a:pt x="43" y="72"/>
                  </a:moveTo>
                  <a:lnTo>
                    <a:pt x="13" y="44"/>
                  </a:lnTo>
                  <a:lnTo>
                    <a:pt x="0" y="30"/>
                  </a:lnTo>
                  <a:lnTo>
                    <a:pt x="6" y="8"/>
                  </a:lnTo>
                  <a:lnTo>
                    <a:pt x="15" y="0"/>
                  </a:lnTo>
                  <a:lnTo>
                    <a:pt x="43" y="30"/>
                  </a:lnTo>
                  <a:lnTo>
                    <a:pt x="36" y="42"/>
                  </a:lnTo>
                  <a:lnTo>
                    <a:pt x="49" y="60"/>
                  </a:lnTo>
                  <a:lnTo>
                    <a:pt x="43" y="72"/>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sp>
          <p:nvSpPr>
            <p:cNvPr id="125" name="Freeform 19"/>
            <p:cNvSpPr>
              <a:spLocks/>
            </p:cNvSpPr>
            <p:nvPr/>
          </p:nvSpPr>
          <p:spPr bwMode="auto">
            <a:xfrm>
              <a:off x="9862441" y="2234803"/>
              <a:ext cx="64218" cy="25688"/>
            </a:xfrm>
            <a:custGeom>
              <a:avLst/>
              <a:gdLst/>
              <a:ahLst/>
              <a:cxnLst>
                <a:cxn ang="0">
                  <a:pos x="26" y="16"/>
                </a:cxn>
                <a:cxn ang="0">
                  <a:pos x="5" y="16"/>
                </a:cxn>
                <a:cxn ang="0">
                  <a:pos x="0" y="1"/>
                </a:cxn>
                <a:cxn ang="0">
                  <a:pos x="40" y="0"/>
                </a:cxn>
                <a:cxn ang="0">
                  <a:pos x="26" y="16"/>
                </a:cxn>
              </a:cxnLst>
              <a:rect l="0" t="0" r="r" b="b"/>
              <a:pathLst>
                <a:path w="40" h="16">
                  <a:moveTo>
                    <a:pt x="26" y="16"/>
                  </a:moveTo>
                  <a:lnTo>
                    <a:pt x="5" y="16"/>
                  </a:lnTo>
                  <a:lnTo>
                    <a:pt x="0" y="1"/>
                  </a:lnTo>
                  <a:lnTo>
                    <a:pt x="40" y="0"/>
                  </a:lnTo>
                  <a:lnTo>
                    <a:pt x="26" y="1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26" name="Freeform 20"/>
            <p:cNvSpPr>
              <a:spLocks/>
            </p:cNvSpPr>
            <p:nvPr/>
          </p:nvSpPr>
          <p:spPr bwMode="auto">
            <a:xfrm>
              <a:off x="9008327" y="3613914"/>
              <a:ext cx="337151" cy="722466"/>
            </a:xfrm>
            <a:custGeom>
              <a:avLst/>
              <a:gdLst/>
              <a:ahLst/>
              <a:cxnLst>
                <a:cxn ang="0">
                  <a:pos x="24" y="71"/>
                </a:cxn>
                <a:cxn ang="0">
                  <a:pos x="69" y="23"/>
                </a:cxn>
                <a:cxn ang="0">
                  <a:pos x="78" y="36"/>
                </a:cxn>
                <a:cxn ang="0">
                  <a:pos x="87" y="14"/>
                </a:cxn>
                <a:cxn ang="0">
                  <a:pos x="118" y="3"/>
                </a:cxn>
                <a:cxn ang="0">
                  <a:pos x="159" y="0"/>
                </a:cxn>
                <a:cxn ang="0">
                  <a:pos x="156" y="17"/>
                </a:cxn>
                <a:cxn ang="0">
                  <a:pos x="117" y="26"/>
                </a:cxn>
                <a:cxn ang="0">
                  <a:pos x="100" y="47"/>
                </a:cxn>
                <a:cxn ang="0">
                  <a:pos x="108" y="68"/>
                </a:cxn>
                <a:cxn ang="0">
                  <a:pos x="136" y="80"/>
                </a:cxn>
                <a:cxn ang="0">
                  <a:pos x="169" y="71"/>
                </a:cxn>
                <a:cxn ang="0">
                  <a:pos x="166" y="84"/>
                </a:cxn>
                <a:cxn ang="0">
                  <a:pos x="164" y="139"/>
                </a:cxn>
                <a:cxn ang="0">
                  <a:pos x="172" y="168"/>
                </a:cxn>
                <a:cxn ang="0">
                  <a:pos x="183" y="192"/>
                </a:cxn>
                <a:cxn ang="0">
                  <a:pos x="210" y="190"/>
                </a:cxn>
                <a:cxn ang="0">
                  <a:pos x="201" y="214"/>
                </a:cxn>
                <a:cxn ang="0">
                  <a:pos x="210" y="227"/>
                </a:cxn>
                <a:cxn ang="0">
                  <a:pos x="205" y="263"/>
                </a:cxn>
                <a:cxn ang="0">
                  <a:pos x="166" y="294"/>
                </a:cxn>
                <a:cxn ang="0">
                  <a:pos x="129" y="348"/>
                </a:cxn>
                <a:cxn ang="0">
                  <a:pos x="110" y="397"/>
                </a:cxn>
                <a:cxn ang="0">
                  <a:pos x="82" y="423"/>
                </a:cxn>
                <a:cxn ang="0">
                  <a:pos x="69" y="450"/>
                </a:cxn>
                <a:cxn ang="0">
                  <a:pos x="51" y="437"/>
                </a:cxn>
                <a:cxn ang="0">
                  <a:pos x="40" y="404"/>
                </a:cxn>
                <a:cxn ang="0">
                  <a:pos x="1" y="381"/>
                </a:cxn>
                <a:cxn ang="0">
                  <a:pos x="0" y="329"/>
                </a:cxn>
                <a:cxn ang="0">
                  <a:pos x="13" y="295"/>
                </a:cxn>
                <a:cxn ang="0">
                  <a:pos x="73" y="229"/>
                </a:cxn>
                <a:cxn ang="0">
                  <a:pos x="119" y="184"/>
                </a:cxn>
                <a:cxn ang="0">
                  <a:pos x="91" y="171"/>
                </a:cxn>
                <a:cxn ang="0">
                  <a:pos x="73" y="139"/>
                </a:cxn>
                <a:cxn ang="0">
                  <a:pos x="42" y="134"/>
                </a:cxn>
                <a:cxn ang="0">
                  <a:pos x="24" y="71"/>
                </a:cxn>
              </a:cxnLst>
              <a:rect l="0" t="0" r="r" b="b"/>
              <a:pathLst>
                <a:path w="210" h="450">
                  <a:moveTo>
                    <a:pt x="24" y="71"/>
                  </a:moveTo>
                  <a:lnTo>
                    <a:pt x="69" y="23"/>
                  </a:lnTo>
                  <a:lnTo>
                    <a:pt x="78" y="36"/>
                  </a:lnTo>
                  <a:lnTo>
                    <a:pt x="87" y="14"/>
                  </a:lnTo>
                  <a:lnTo>
                    <a:pt x="118" y="3"/>
                  </a:lnTo>
                  <a:lnTo>
                    <a:pt x="159" y="0"/>
                  </a:lnTo>
                  <a:lnTo>
                    <a:pt x="156" y="17"/>
                  </a:lnTo>
                  <a:lnTo>
                    <a:pt x="117" y="26"/>
                  </a:lnTo>
                  <a:lnTo>
                    <a:pt x="100" y="47"/>
                  </a:lnTo>
                  <a:lnTo>
                    <a:pt x="108" y="68"/>
                  </a:lnTo>
                  <a:lnTo>
                    <a:pt x="136" y="80"/>
                  </a:lnTo>
                  <a:lnTo>
                    <a:pt x="169" y="71"/>
                  </a:lnTo>
                  <a:lnTo>
                    <a:pt x="166" y="84"/>
                  </a:lnTo>
                  <a:lnTo>
                    <a:pt x="164" y="139"/>
                  </a:lnTo>
                  <a:lnTo>
                    <a:pt x="172" y="168"/>
                  </a:lnTo>
                  <a:lnTo>
                    <a:pt x="183" y="192"/>
                  </a:lnTo>
                  <a:lnTo>
                    <a:pt x="210" y="190"/>
                  </a:lnTo>
                  <a:lnTo>
                    <a:pt x="201" y="214"/>
                  </a:lnTo>
                  <a:lnTo>
                    <a:pt x="210" y="227"/>
                  </a:lnTo>
                  <a:lnTo>
                    <a:pt x="205" y="263"/>
                  </a:lnTo>
                  <a:lnTo>
                    <a:pt x="166" y="294"/>
                  </a:lnTo>
                  <a:lnTo>
                    <a:pt x="129" y="348"/>
                  </a:lnTo>
                  <a:lnTo>
                    <a:pt x="110" y="397"/>
                  </a:lnTo>
                  <a:lnTo>
                    <a:pt x="82" y="423"/>
                  </a:lnTo>
                  <a:lnTo>
                    <a:pt x="69" y="450"/>
                  </a:lnTo>
                  <a:lnTo>
                    <a:pt x="51" y="437"/>
                  </a:lnTo>
                  <a:lnTo>
                    <a:pt x="40" y="404"/>
                  </a:lnTo>
                  <a:lnTo>
                    <a:pt x="1" y="381"/>
                  </a:lnTo>
                  <a:lnTo>
                    <a:pt x="0" y="329"/>
                  </a:lnTo>
                  <a:lnTo>
                    <a:pt x="13" y="295"/>
                  </a:lnTo>
                  <a:lnTo>
                    <a:pt x="73" y="229"/>
                  </a:lnTo>
                  <a:lnTo>
                    <a:pt x="119" y="184"/>
                  </a:lnTo>
                  <a:lnTo>
                    <a:pt x="91" y="171"/>
                  </a:lnTo>
                  <a:lnTo>
                    <a:pt x="73" y="139"/>
                  </a:lnTo>
                  <a:lnTo>
                    <a:pt x="42" y="134"/>
                  </a:lnTo>
                  <a:lnTo>
                    <a:pt x="24" y="71"/>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27" name="Freeform 21"/>
            <p:cNvSpPr>
              <a:spLocks/>
            </p:cNvSpPr>
            <p:nvPr/>
          </p:nvSpPr>
          <p:spPr bwMode="auto">
            <a:xfrm>
              <a:off x="9184927" y="3830651"/>
              <a:ext cx="468802" cy="552285"/>
            </a:xfrm>
            <a:custGeom>
              <a:avLst/>
              <a:gdLst/>
              <a:ahLst/>
              <a:cxnLst>
                <a:cxn ang="0">
                  <a:pos x="242" y="219"/>
                </a:cxn>
                <a:cxn ang="0">
                  <a:pos x="277" y="150"/>
                </a:cxn>
                <a:cxn ang="0">
                  <a:pos x="256" y="137"/>
                </a:cxn>
                <a:cxn ang="0">
                  <a:pos x="245" y="120"/>
                </a:cxn>
                <a:cxn ang="0">
                  <a:pos x="241" y="89"/>
                </a:cxn>
                <a:cxn ang="0">
                  <a:pos x="256" y="74"/>
                </a:cxn>
                <a:cxn ang="0">
                  <a:pos x="275" y="65"/>
                </a:cxn>
                <a:cxn ang="0">
                  <a:pos x="275" y="47"/>
                </a:cxn>
                <a:cxn ang="0">
                  <a:pos x="292" y="35"/>
                </a:cxn>
                <a:cxn ang="0">
                  <a:pos x="272" y="26"/>
                </a:cxn>
                <a:cxn ang="0">
                  <a:pos x="275" y="0"/>
                </a:cxn>
                <a:cxn ang="0">
                  <a:pos x="223" y="6"/>
                </a:cxn>
                <a:cxn ang="0">
                  <a:pos x="241" y="26"/>
                </a:cxn>
                <a:cxn ang="0">
                  <a:pos x="221" y="51"/>
                </a:cxn>
                <a:cxn ang="0">
                  <a:pos x="203" y="59"/>
                </a:cxn>
                <a:cxn ang="0">
                  <a:pos x="188" y="51"/>
                </a:cxn>
                <a:cxn ang="0">
                  <a:pos x="191" y="30"/>
                </a:cxn>
                <a:cxn ang="0">
                  <a:pos x="188" y="8"/>
                </a:cxn>
                <a:cxn ang="0">
                  <a:pos x="152" y="4"/>
                </a:cxn>
                <a:cxn ang="0">
                  <a:pos x="158" y="19"/>
                </a:cxn>
                <a:cxn ang="0">
                  <a:pos x="154" y="43"/>
                </a:cxn>
                <a:cxn ang="0">
                  <a:pos x="142" y="58"/>
                </a:cxn>
                <a:cxn ang="0">
                  <a:pos x="125" y="76"/>
                </a:cxn>
                <a:cxn ang="0">
                  <a:pos x="97" y="99"/>
                </a:cxn>
                <a:cxn ang="0">
                  <a:pos x="95" y="128"/>
                </a:cxn>
                <a:cxn ang="0">
                  <a:pos x="55" y="160"/>
                </a:cxn>
                <a:cxn ang="0">
                  <a:pos x="19" y="213"/>
                </a:cxn>
                <a:cxn ang="0">
                  <a:pos x="0" y="262"/>
                </a:cxn>
                <a:cxn ang="0">
                  <a:pos x="34" y="312"/>
                </a:cxn>
                <a:cxn ang="0">
                  <a:pos x="62" y="344"/>
                </a:cxn>
                <a:cxn ang="0">
                  <a:pos x="104" y="294"/>
                </a:cxn>
                <a:cxn ang="0">
                  <a:pos x="130" y="287"/>
                </a:cxn>
                <a:cxn ang="0">
                  <a:pos x="140" y="258"/>
                </a:cxn>
                <a:cxn ang="0">
                  <a:pos x="163" y="231"/>
                </a:cxn>
                <a:cxn ang="0">
                  <a:pos x="197" y="218"/>
                </a:cxn>
                <a:cxn ang="0">
                  <a:pos x="242" y="219"/>
                </a:cxn>
              </a:cxnLst>
              <a:rect l="0" t="0" r="r" b="b"/>
              <a:pathLst>
                <a:path w="292" h="344">
                  <a:moveTo>
                    <a:pt x="242" y="219"/>
                  </a:moveTo>
                  <a:lnTo>
                    <a:pt x="277" y="150"/>
                  </a:lnTo>
                  <a:lnTo>
                    <a:pt x="256" y="137"/>
                  </a:lnTo>
                  <a:lnTo>
                    <a:pt x="245" y="120"/>
                  </a:lnTo>
                  <a:lnTo>
                    <a:pt x="241" y="89"/>
                  </a:lnTo>
                  <a:lnTo>
                    <a:pt x="256" y="74"/>
                  </a:lnTo>
                  <a:lnTo>
                    <a:pt x="275" y="65"/>
                  </a:lnTo>
                  <a:lnTo>
                    <a:pt x="275" y="47"/>
                  </a:lnTo>
                  <a:lnTo>
                    <a:pt x="292" y="35"/>
                  </a:lnTo>
                  <a:lnTo>
                    <a:pt x="272" y="26"/>
                  </a:lnTo>
                  <a:lnTo>
                    <a:pt x="275" y="0"/>
                  </a:lnTo>
                  <a:lnTo>
                    <a:pt x="223" y="6"/>
                  </a:lnTo>
                  <a:lnTo>
                    <a:pt x="241" y="26"/>
                  </a:lnTo>
                  <a:lnTo>
                    <a:pt x="221" y="51"/>
                  </a:lnTo>
                  <a:lnTo>
                    <a:pt x="203" y="59"/>
                  </a:lnTo>
                  <a:lnTo>
                    <a:pt x="188" y="51"/>
                  </a:lnTo>
                  <a:lnTo>
                    <a:pt x="191" y="30"/>
                  </a:lnTo>
                  <a:lnTo>
                    <a:pt x="188" y="8"/>
                  </a:lnTo>
                  <a:lnTo>
                    <a:pt x="152" y="4"/>
                  </a:lnTo>
                  <a:lnTo>
                    <a:pt x="158" y="19"/>
                  </a:lnTo>
                  <a:lnTo>
                    <a:pt x="154" y="43"/>
                  </a:lnTo>
                  <a:lnTo>
                    <a:pt x="142" y="58"/>
                  </a:lnTo>
                  <a:lnTo>
                    <a:pt x="125" y="76"/>
                  </a:lnTo>
                  <a:lnTo>
                    <a:pt x="97" y="99"/>
                  </a:lnTo>
                  <a:lnTo>
                    <a:pt x="95" y="128"/>
                  </a:lnTo>
                  <a:lnTo>
                    <a:pt x="55" y="160"/>
                  </a:lnTo>
                  <a:lnTo>
                    <a:pt x="19" y="213"/>
                  </a:lnTo>
                  <a:lnTo>
                    <a:pt x="0" y="262"/>
                  </a:lnTo>
                  <a:lnTo>
                    <a:pt x="34" y="312"/>
                  </a:lnTo>
                  <a:lnTo>
                    <a:pt x="62" y="344"/>
                  </a:lnTo>
                  <a:lnTo>
                    <a:pt x="104" y="294"/>
                  </a:lnTo>
                  <a:lnTo>
                    <a:pt x="130" y="287"/>
                  </a:lnTo>
                  <a:lnTo>
                    <a:pt x="140" y="258"/>
                  </a:lnTo>
                  <a:lnTo>
                    <a:pt x="163" y="231"/>
                  </a:lnTo>
                  <a:lnTo>
                    <a:pt x="197" y="218"/>
                  </a:lnTo>
                  <a:lnTo>
                    <a:pt x="242" y="219"/>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29" name="Freeform 22"/>
            <p:cNvSpPr>
              <a:spLocks/>
            </p:cNvSpPr>
            <p:nvPr/>
          </p:nvSpPr>
          <p:spPr bwMode="auto">
            <a:xfrm>
              <a:off x="9154585" y="3839136"/>
              <a:ext cx="302349" cy="425910"/>
            </a:xfrm>
            <a:custGeom>
              <a:avLst/>
              <a:gdLst>
                <a:gd name="connsiteX0" fmla="*/ 754 w 10000"/>
                <a:gd name="connsiteY0" fmla="*/ 11199 h 11199"/>
                <a:gd name="connsiteX1" fmla="*/ 0 w 10000"/>
                <a:gd name="connsiteY1" fmla="*/ 7766 h 11199"/>
                <a:gd name="connsiteX2" fmla="*/ 1791 w 10000"/>
                <a:gd name="connsiteY2" fmla="*/ 5426 h 11199"/>
                <a:gd name="connsiteX3" fmla="*/ 4627 w 10000"/>
                <a:gd name="connsiteY3" fmla="*/ 3511 h 11199"/>
                <a:gd name="connsiteX4" fmla="*/ 8657 w 10000"/>
                <a:gd name="connsiteY4" fmla="*/ 0 h 11199"/>
                <a:gd name="connsiteX5" fmla="*/ 10000 w 10000"/>
                <a:gd name="connsiteY5" fmla="*/ 1596 h 11199"/>
                <a:gd name="connsiteX6" fmla="*/ 9552 w 10000"/>
                <a:gd name="connsiteY6" fmla="*/ 4468 h 11199"/>
                <a:gd name="connsiteX7" fmla="*/ 7313 w 10000"/>
                <a:gd name="connsiteY7" fmla="*/ 6064 h 11199"/>
                <a:gd name="connsiteX8" fmla="*/ 5522 w 10000"/>
                <a:gd name="connsiteY8" fmla="*/ 7660 h 11199"/>
                <a:gd name="connsiteX9" fmla="*/ 754 w 10000"/>
                <a:gd name="connsiteY9" fmla="*/ 11199 h 11199"/>
                <a:gd name="connsiteX0" fmla="*/ 1848 w 11094"/>
                <a:gd name="connsiteY0" fmla="*/ 11199 h 11199"/>
                <a:gd name="connsiteX1" fmla="*/ 0 w 11094"/>
                <a:gd name="connsiteY1" fmla="*/ 10104 h 11199"/>
                <a:gd name="connsiteX2" fmla="*/ 2885 w 11094"/>
                <a:gd name="connsiteY2" fmla="*/ 5426 h 11199"/>
                <a:gd name="connsiteX3" fmla="*/ 5721 w 11094"/>
                <a:gd name="connsiteY3" fmla="*/ 3511 h 11199"/>
                <a:gd name="connsiteX4" fmla="*/ 9751 w 11094"/>
                <a:gd name="connsiteY4" fmla="*/ 0 h 11199"/>
                <a:gd name="connsiteX5" fmla="*/ 11094 w 11094"/>
                <a:gd name="connsiteY5" fmla="*/ 1596 h 11199"/>
                <a:gd name="connsiteX6" fmla="*/ 10646 w 11094"/>
                <a:gd name="connsiteY6" fmla="*/ 4468 h 11199"/>
                <a:gd name="connsiteX7" fmla="*/ 8407 w 11094"/>
                <a:gd name="connsiteY7" fmla="*/ 6064 h 11199"/>
                <a:gd name="connsiteX8" fmla="*/ 6616 w 11094"/>
                <a:gd name="connsiteY8" fmla="*/ 7660 h 11199"/>
                <a:gd name="connsiteX9" fmla="*/ 1848 w 11094"/>
                <a:gd name="connsiteY9" fmla="*/ 11199 h 1119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9751 w 11094"/>
                <a:gd name="connsiteY4" fmla="*/ 0 h 11139"/>
                <a:gd name="connsiteX5" fmla="*/ 11094 w 11094"/>
                <a:gd name="connsiteY5" fmla="*/ 1596 h 11139"/>
                <a:gd name="connsiteX6" fmla="*/ 10646 w 11094"/>
                <a:gd name="connsiteY6" fmla="*/ 4468 h 11139"/>
                <a:gd name="connsiteX7" fmla="*/ 8407 w 11094"/>
                <a:gd name="connsiteY7" fmla="*/ 6064 h 11139"/>
                <a:gd name="connsiteX8" fmla="*/ 6616 w 11094"/>
                <a:gd name="connsiteY8" fmla="*/ 7660 h 11139"/>
                <a:gd name="connsiteX9" fmla="*/ 2353 w 11094"/>
                <a:gd name="connsiteY9" fmla="*/ 11139 h 1113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6692 w 11094"/>
                <a:gd name="connsiteY4" fmla="*/ 2266 h 11139"/>
                <a:gd name="connsiteX5" fmla="*/ 9751 w 11094"/>
                <a:gd name="connsiteY5" fmla="*/ 0 h 11139"/>
                <a:gd name="connsiteX6" fmla="*/ 11094 w 11094"/>
                <a:gd name="connsiteY6" fmla="*/ 1596 h 11139"/>
                <a:gd name="connsiteX7" fmla="*/ 10646 w 11094"/>
                <a:gd name="connsiteY7" fmla="*/ 4468 h 11139"/>
                <a:gd name="connsiteX8" fmla="*/ 8407 w 11094"/>
                <a:gd name="connsiteY8" fmla="*/ 6064 h 11139"/>
                <a:gd name="connsiteX9" fmla="*/ 6616 w 11094"/>
                <a:gd name="connsiteY9" fmla="*/ 7660 h 11139"/>
                <a:gd name="connsiteX10" fmla="*/ 2353 w 11094"/>
                <a:gd name="connsiteY10" fmla="*/ 11139 h 1113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6692 w 11094"/>
                <a:gd name="connsiteY4" fmla="*/ 2266 h 11139"/>
                <a:gd name="connsiteX5" fmla="*/ 9751 w 11094"/>
                <a:gd name="connsiteY5" fmla="*/ 0 h 11139"/>
                <a:gd name="connsiteX6" fmla="*/ 10729 w 11094"/>
                <a:gd name="connsiteY6" fmla="*/ 347 h 11139"/>
                <a:gd name="connsiteX7" fmla="*/ 11094 w 11094"/>
                <a:gd name="connsiteY7" fmla="*/ 1596 h 11139"/>
                <a:gd name="connsiteX8" fmla="*/ 10646 w 11094"/>
                <a:gd name="connsiteY8" fmla="*/ 4468 h 11139"/>
                <a:gd name="connsiteX9" fmla="*/ 8407 w 11094"/>
                <a:gd name="connsiteY9" fmla="*/ 6064 h 11139"/>
                <a:gd name="connsiteX10" fmla="*/ 6616 w 11094"/>
                <a:gd name="connsiteY10" fmla="*/ 7660 h 11139"/>
                <a:gd name="connsiteX11" fmla="*/ 2353 w 11094"/>
                <a:gd name="connsiteY11" fmla="*/ 11139 h 1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4" h="11139">
                  <a:moveTo>
                    <a:pt x="2353" y="11139"/>
                  </a:moveTo>
                  <a:lnTo>
                    <a:pt x="0" y="10104"/>
                  </a:lnTo>
                  <a:lnTo>
                    <a:pt x="2885" y="5426"/>
                  </a:lnTo>
                  <a:lnTo>
                    <a:pt x="5721" y="3511"/>
                  </a:lnTo>
                  <a:cubicBezTo>
                    <a:pt x="6129" y="3156"/>
                    <a:pt x="6284" y="2621"/>
                    <a:pt x="6692" y="2266"/>
                  </a:cubicBezTo>
                  <a:lnTo>
                    <a:pt x="9751" y="0"/>
                  </a:lnTo>
                  <a:cubicBezTo>
                    <a:pt x="9993" y="296"/>
                    <a:pt x="10487" y="51"/>
                    <a:pt x="10729" y="347"/>
                  </a:cubicBezTo>
                  <a:cubicBezTo>
                    <a:pt x="10851" y="763"/>
                    <a:pt x="10972" y="1180"/>
                    <a:pt x="11094" y="1596"/>
                  </a:cubicBezTo>
                  <a:cubicBezTo>
                    <a:pt x="10945" y="2553"/>
                    <a:pt x="10795" y="3511"/>
                    <a:pt x="10646" y="4468"/>
                  </a:cubicBezTo>
                  <a:lnTo>
                    <a:pt x="8407" y="6064"/>
                  </a:lnTo>
                  <a:lnTo>
                    <a:pt x="6616" y="7660"/>
                  </a:lnTo>
                  <a:lnTo>
                    <a:pt x="2353" y="11139"/>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30" name="任意多边形 106"/>
            <p:cNvSpPr/>
            <p:nvPr/>
          </p:nvSpPr>
          <p:spPr>
            <a:xfrm>
              <a:off x="9879345" y="2013439"/>
              <a:ext cx="45812" cy="45984"/>
            </a:xfrm>
            <a:custGeom>
              <a:avLst/>
              <a:gdLst>
                <a:gd name="connsiteX0" fmla="*/ 19050 w 54769"/>
                <a:gd name="connsiteY0" fmla="*/ 61912 h 61912"/>
                <a:gd name="connsiteX1" fmla="*/ 54769 w 54769"/>
                <a:gd name="connsiteY1" fmla="*/ 0 h 61912"/>
                <a:gd name="connsiteX2" fmla="*/ 0 w 54769"/>
                <a:gd name="connsiteY2" fmla="*/ 0 h 61912"/>
                <a:gd name="connsiteX3" fmla="*/ 19050 w 54769"/>
                <a:gd name="connsiteY3" fmla="*/ 61912 h 61912"/>
                <a:gd name="connsiteX0" fmla="*/ 33898 w 69617"/>
                <a:gd name="connsiteY0" fmla="*/ 61912 h 61912"/>
                <a:gd name="connsiteX1" fmla="*/ 69617 w 69617"/>
                <a:gd name="connsiteY1" fmla="*/ 0 h 61912"/>
                <a:gd name="connsiteX2" fmla="*/ 14848 w 69617"/>
                <a:gd name="connsiteY2" fmla="*/ 0 h 61912"/>
                <a:gd name="connsiteX3" fmla="*/ 30 w 69617"/>
                <a:gd name="connsiteY3" fmla="*/ 28287 h 61912"/>
                <a:gd name="connsiteX4" fmla="*/ 33898 w 69617"/>
                <a:gd name="connsiteY4" fmla="*/ 61912 h 61912"/>
                <a:gd name="connsiteX0" fmla="*/ 37187 w 72906"/>
                <a:gd name="connsiteY0" fmla="*/ 61957 h 61957"/>
                <a:gd name="connsiteX1" fmla="*/ 72906 w 72906"/>
                <a:gd name="connsiteY1" fmla="*/ 45 h 61957"/>
                <a:gd name="connsiteX2" fmla="*/ 18137 w 72906"/>
                <a:gd name="connsiteY2" fmla="*/ 45 h 61957"/>
                <a:gd name="connsiteX3" fmla="*/ 4272 w 72906"/>
                <a:gd name="connsiteY3" fmla="*/ 16428 h 61957"/>
                <a:gd name="connsiteX4" fmla="*/ 3319 w 72906"/>
                <a:gd name="connsiteY4" fmla="*/ 28332 h 61957"/>
                <a:gd name="connsiteX5" fmla="*/ 37187 w 72906"/>
                <a:gd name="connsiteY5" fmla="*/ 61957 h 61957"/>
                <a:gd name="connsiteX0" fmla="*/ 33868 w 69587"/>
                <a:gd name="connsiteY0" fmla="*/ 61957 h 61957"/>
                <a:gd name="connsiteX1" fmla="*/ 69587 w 69587"/>
                <a:gd name="connsiteY1" fmla="*/ 45 h 61957"/>
                <a:gd name="connsiteX2" fmla="*/ 14818 w 69587"/>
                <a:gd name="connsiteY2" fmla="*/ 45 h 61957"/>
                <a:gd name="connsiteX3" fmla="*/ 953 w 69587"/>
                <a:gd name="connsiteY3" fmla="*/ 16428 h 61957"/>
                <a:gd name="connsiteX4" fmla="*/ 0 w 69587"/>
                <a:gd name="connsiteY4" fmla="*/ 28332 h 61957"/>
                <a:gd name="connsiteX5" fmla="*/ 33868 w 69587"/>
                <a:gd name="connsiteY5" fmla="*/ 61957 h 61957"/>
                <a:gd name="connsiteX0" fmla="*/ 33868 w 69587"/>
                <a:gd name="connsiteY0" fmla="*/ 61912 h 61912"/>
                <a:gd name="connsiteX1" fmla="*/ 69587 w 69587"/>
                <a:gd name="connsiteY1" fmla="*/ 0 h 61912"/>
                <a:gd name="connsiteX2" fmla="*/ 14818 w 69587"/>
                <a:gd name="connsiteY2" fmla="*/ 0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9433 w 69587"/>
                <a:gd name="connsiteY2" fmla="*/ 11416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33868 w 69587"/>
                <a:gd name="connsiteY6"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33868 w 69587"/>
                <a:gd name="connsiteY7"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19048 w 69587"/>
                <a:gd name="connsiteY7" fmla="*/ 37334 h 61912"/>
                <a:gd name="connsiteX8" fmla="*/ 33868 w 69587"/>
                <a:gd name="connsiteY8" fmla="*/ 61912 h 61912"/>
                <a:gd name="connsiteX0" fmla="*/ 33868 w 69587"/>
                <a:gd name="connsiteY0" fmla="*/ 61912 h 63048"/>
                <a:gd name="connsiteX1" fmla="*/ 69587 w 69587"/>
                <a:gd name="connsiteY1" fmla="*/ 0 h 63048"/>
                <a:gd name="connsiteX2" fmla="*/ 20952 w 69587"/>
                <a:gd name="connsiteY2" fmla="*/ 11621 h 63048"/>
                <a:gd name="connsiteX3" fmla="*/ 9433 w 69587"/>
                <a:gd name="connsiteY3" fmla="*/ 11416 h 63048"/>
                <a:gd name="connsiteX4" fmla="*/ 953 w 69587"/>
                <a:gd name="connsiteY4" fmla="*/ 16383 h 63048"/>
                <a:gd name="connsiteX5" fmla="*/ 0 w 69587"/>
                <a:gd name="connsiteY5" fmla="*/ 28287 h 63048"/>
                <a:gd name="connsiteX6" fmla="*/ 8572 w 69587"/>
                <a:gd name="connsiteY6" fmla="*/ 29715 h 63048"/>
                <a:gd name="connsiteX7" fmla="*/ 19048 w 69587"/>
                <a:gd name="connsiteY7" fmla="*/ 37334 h 63048"/>
                <a:gd name="connsiteX8" fmla="*/ 23333 w 69587"/>
                <a:gd name="connsiteY8" fmla="*/ 63048 h 63048"/>
                <a:gd name="connsiteX9" fmla="*/ 33868 w 69587"/>
                <a:gd name="connsiteY9" fmla="*/ 61912 h 63048"/>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3333 w 69587"/>
                <a:gd name="connsiteY9" fmla="*/ 63048 h 66381"/>
                <a:gd name="connsiteX10" fmla="*/ 33868 w 69587"/>
                <a:gd name="connsiteY10" fmla="*/ 61912 h 66381"/>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7143 w 69587"/>
                <a:gd name="connsiteY9" fmla="*/ 42572 h 66381"/>
                <a:gd name="connsiteX10" fmla="*/ 23333 w 69587"/>
                <a:gd name="connsiteY10" fmla="*/ 63048 h 66381"/>
                <a:gd name="connsiteX11" fmla="*/ 33868 w 69587"/>
                <a:gd name="connsiteY11" fmla="*/ 61912 h 66381"/>
                <a:gd name="connsiteX0" fmla="*/ 33868 w 69587"/>
                <a:gd name="connsiteY0" fmla="*/ 61912 h 66381"/>
                <a:gd name="connsiteX1" fmla="*/ 44761 w 69587"/>
                <a:gd name="connsiteY1" fmla="*/ 66381 h 66381"/>
                <a:gd name="connsiteX2" fmla="*/ 53809 w 69587"/>
                <a:gd name="connsiteY2" fmla="*/ 61619 h 66381"/>
                <a:gd name="connsiteX3" fmla="*/ 69587 w 69587"/>
                <a:gd name="connsiteY3" fmla="*/ 0 h 66381"/>
                <a:gd name="connsiteX4" fmla="*/ 20952 w 69587"/>
                <a:gd name="connsiteY4" fmla="*/ 11621 h 66381"/>
                <a:gd name="connsiteX5" fmla="*/ 9433 w 69587"/>
                <a:gd name="connsiteY5" fmla="*/ 11416 h 66381"/>
                <a:gd name="connsiteX6" fmla="*/ 953 w 69587"/>
                <a:gd name="connsiteY6" fmla="*/ 16383 h 66381"/>
                <a:gd name="connsiteX7" fmla="*/ 0 w 69587"/>
                <a:gd name="connsiteY7" fmla="*/ 28287 h 66381"/>
                <a:gd name="connsiteX8" fmla="*/ 8572 w 69587"/>
                <a:gd name="connsiteY8" fmla="*/ 29715 h 66381"/>
                <a:gd name="connsiteX9" fmla="*/ 19048 w 69587"/>
                <a:gd name="connsiteY9" fmla="*/ 37334 h 66381"/>
                <a:gd name="connsiteX10" fmla="*/ 27143 w 69587"/>
                <a:gd name="connsiteY10" fmla="*/ 42572 h 66381"/>
                <a:gd name="connsiteX11" fmla="*/ 23333 w 69587"/>
                <a:gd name="connsiteY11" fmla="*/ 63048 h 66381"/>
                <a:gd name="connsiteX12" fmla="*/ 33868 w 69587"/>
                <a:gd name="connsiteY12"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69587 w 69587"/>
                <a:gd name="connsiteY4" fmla="*/ 0 h 66381"/>
                <a:gd name="connsiteX5" fmla="*/ 20952 w 69587"/>
                <a:gd name="connsiteY5" fmla="*/ 11621 h 66381"/>
                <a:gd name="connsiteX6" fmla="*/ 9433 w 69587"/>
                <a:gd name="connsiteY6" fmla="*/ 11416 h 66381"/>
                <a:gd name="connsiteX7" fmla="*/ 953 w 69587"/>
                <a:gd name="connsiteY7" fmla="*/ 16383 h 66381"/>
                <a:gd name="connsiteX8" fmla="*/ 0 w 69587"/>
                <a:gd name="connsiteY8" fmla="*/ 28287 h 66381"/>
                <a:gd name="connsiteX9" fmla="*/ 8572 w 69587"/>
                <a:gd name="connsiteY9" fmla="*/ 29715 h 66381"/>
                <a:gd name="connsiteX10" fmla="*/ 19048 w 69587"/>
                <a:gd name="connsiteY10" fmla="*/ 37334 h 66381"/>
                <a:gd name="connsiteX11" fmla="*/ 27143 w 69587"/>
                <a:gd name="connsiteY11" fmla="*/ 42572 h 66381"/>
                <a:gd name="connsiteX12" fmla="*/ 23333 w 69587"/>
                <a:gd name="connsiteY12" fmla="*/ 63048 h 66381"/>
                <a:gd name="connsiteX13" fmla="*/ 33868 w 69587"/>
                <a:gd name="connsiteY13"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0952 w 69587"/>
                <a:gd name="connsiteY6" fmla="*/ 11621 h 66381"/>
                <a:gd name="connsiteX7" fmla="*/ 9433 w 69587"/>
                <a:gd name="connsiteY7" fmla="*/ 11416 h 66381"/>
                <a:gd name="connsiteX8" fmla="*/ 953 w 69587"/>
                <a:gd name="connsiteY8" fmla="*/ 16383 h 66381"/>
                <a:gd name="connsiteX9" fmla="*/ 0 w 69587"/>
                <a:gd name="connsiteY9" fmla="*/ 28287 h 66381"/>
                <a:gd name="connsiteX10" fmla="*/ 8572 w 69587"/>
                <a:gd name="connsiteY10" fmla="*/ 29715 h 66381"/>
                <a:gd name="connsiteX11" fmla="*/ 19048 w 69587"/>
                <a:gd name="connsiteY11" fmla="*/ 37334 h 66381"/>
                <a:gd name="connsiteX12" fmla="*/ 27143 w 69587"/>
                <a:gd name="connsiteY12" fmla="*/ 42572 h 66381"/>
                <a:gd name="connsiteX13" fmla="*/ 23333 w 69587"/>
                <a:gd name="connsiteY13" fmla="*/ 63048 h 66381"/>
                <a:gd name="connsiteX14" fmla="*/ 33868 w 69587"/>
                <a:gd name="connsiteY14"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8571 w 69587"/>
                <a:gd name="connsiteY6" fmla="*/ 18763 h 66381"/>
                <a:gd name="connsiteX7" fmla="*/ 20952 w 69587"/>
                <a:gd name="connsiteY7" fmla="*/ 11621 h 66381"/>
                <a:gd name="connsiteX8" fmla="*/ 9433 w 69587"/>
                <a:gd name="connsiteY8" fmla="*/ 11416 h 66381"/>
                <a:gd name="connsiteX9" fmla="*/ 953 w 69587"/>
                <a:gd name="connsiteY9" fmla="*/ 16383 h 66381"/>
                <a:gd name="connsiteX10" fmla="*/ 0 w 69587"/>
                <a:gd name="connsiteY10" fmla="*/ 28287 h 66381"/>
                <a:gd name="connsiteX11" fmla="*/ 8572 w 69587"/>
                <a:gd name="connsiteY11" fmla="*/ 29715 h 66381"/>
                <a:gd name="connsiteX12" fmla="*/ 19048 w 69587"/>
                <a:gd name="connsiteY12" fmla="*/ 37334 h 66381"/>
                <a:gd name="connsiteX13" fmla="*/ 27143 w 69587"/>
                <a:gd name="connsiteY13" fmla="*/ 42572 h 66381"/>
                <a:gd name="connsiteX14" fmla="*/ 23333 w 69587"/>
                <a:gd name="connsiteY14" fmla="*/ 63048 h 66381"/>
                <a:gd name="connsiteX15" fmla="*/ 33868 w 69587"/>
                <a:gd name="connsiteY15"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32857 w 69587"/>
                <a:gd name="connsiteY6" fmla="*/ 26858 h 66381"/>
                <a:gd name="connsiteX7" fmla="*/ 28571 w 69587"/>
                <a:gd name="connsiteY7" fmla="*/ 18763 h 66381"/>
                <a:gd name="connsiteX8" fmla="*/ 20952 w 69587"/>
                <a:gd name="connsiteY8" fmla="*/ 11621 h 66381"/>
                <a:gd name="connsiteX9" fmla="*/ 9433 w 69587"/>
                <a:gd name="connsiteY9" fmla="*/ 11416 h 66381"/>
                <a:gd name="connsiteX10" fmla="*/ 953 w 69587"/>
                <a:gd name="connsiteY10" fmla="*/ 16383 h 66381"/>
                <a:gd name="connsiteX11" fmla="*/ 0 w 69587"/>
                <a:gd name="connsiteY11" fmla="*/ 28287 h 66381"/>
                <a:gd name="connsiteX12" fmla="*/ 8572 w 69587"/>
                <a:gd name="connsiteY12" fmla="*/ 29715 h 66381"/>
                <a:gd name="connsiteX13" fmla="*/ 19048 w 69587"/>
                <a:gd name="connsiteY13" fmla="*/ 37334 h 66381"/>
                <a:gd name="connsiteX14" fmla="*/ 27143 w 69587"/>
                <a:gd name="connsiteY14" fmla="*/ 42572 h 66381"/>
                <a:gd name="connsiteX15" fmla="*/ 23333 w 69587"/>
                <a:gd name="connsiteY15" fmla="*/ 63048 h 66381"/>
                <a:gd name="connsiteX16" fmla="*/ 33868 w 69587"/>
                <a:gd name="connsiteY16"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44285 w 69587"/>
                <a:gd name="connsiteY6" fmla="*/ 25430 h 66381"/>
                <a:gd name="connsiteX7" fmla="*/ 32857 w 69587"/>
                <a:gd name="connsiteY7" fmla="*/ 26858 h 66381"/>
                <a:gd name="connsiteX8" fmla="*/ 28571 w 69587"/>
                <a:gd name="connsiteY8" fmla="*/ 18763 h 66381"/>
                <a:gd name="connsiteX9" fmla="*/ 20952 w 69587"/>
                <a:gd name="connsiteY9" fmla="*/ 11621 h 66381"/>
                <a:gd name="connsiteX10" fmla="*/ 9433 w 69587"/>
                <a:gd name="connsiteY10" fmla="*/ 11416 h 66381"/>
                <a:gd name="connsiteX11" fmla="*/ 953 w 69587"/>
                <a:gd name="connsiteY11" fmla="*/ 16383 h 66381"/>
                <a:gd name="connsiteX12" fmla="*/ 0 w 69587"/>
                <a:gd name="connsiteY12" fmla="*/ 28287 h 66381"/>
                <a:gd name="connsiteX13" fmla="*/ 8572 w 69587"/>
                <a:gd name="connsiteY13" fmla="*/ 29715 h 66381"/>
                <a:gd name="connsiteX14" fmla="*/ 19048 w 69587"/>
                <a:gd name="connsiteY14" fmla="*/ 37334 h 66381"/>
                <a:gd name="connsiteX15" fmla="*/ 27143 w 69587"/>
                <a:gd name="connsiteY15" fmla="*/ 42572 h 66381"/>
                <a:gd name="connsiteX16" fmla="*/ 23333 w 69587"/>
                <a:gd name="connsiteY16" fmla="*/ 63048 h 66381"/>
                <a:gd name="connsiteX17" fmla="*/ 33868 w 69587"/>
                <a:gd name="connsiteY17" fmla="*/ 61912 h 66381"/>
                <a:gd name="connsiteX0" fmla="*/ 33868 w 54761"/>
                <a:gd name="connsiteY0" fmla="*/ 50496 h 54965"/>
                <a:gd name="connsiteX1" fmla="*/ 44761 w 54761"/>
                <a:gd name="connsiteY1" fmla="*/ 54965 h 54965"/>
                <a:gd name="connsiteX2" fmla="*/ 53809 w 54761"/>
                <a:gd name="connsiteY2" fmla="*/ 50203 h 54965"/>
                <a:gd name="connsiteX3" fmla="*/ 54761 w 54761"/>
                <a:gd name="connsiteY3" fmla="*/ 37823 h 54965"/>
                <a:gd name="connsiteX4" fmla="*/ 53333 w 54761"/>
                <a:gd name="connsiteY4" fmla="*/ 24966 h 54965"/>
                <a:gd name="connsiteX5" fmla="*/ 51345 w 54761"/>
                <a:gd name="connsiteY5" fmla="*/ 14285 h 54965"/>
                <a:gd name="connsiteX6" fmla="*/ 44285 w 54761"/>
                <a:gd name="connsiteY6" fmla="*/ 14014 h 54965"/>
                <a:gd name="connsiteX7" fmla="*/ 32857 w 54761"/>
                <a:gd name="connsiteY7" fmla="*/ 15442 h 54965"/>
                <a:gd name="connsiteX8" fmla="*/ 28571 w 54761"/>
                <a:gd name="connsiteY8" fmla="*/ 7347 h 54965"/>
                <a:gd name="connsiteX9" fmla="*/ 20952 w 54761"/>
                <a:gd name="connsiteY9" fmla="*/ 205 h 54965"/>
                <a:gd name="connsiteX10" fmla="*/ 9433 w 54761"/>
                <a:gd name="connsiteY10" fmla="*/ 0 h 54965"/>
                <a:gd name="connsiteX11" fmla="*/ 953 w 54761"/>
                <a:gd name="connsiteY11" fmla="*/ 4967 h 54965"/>
                <a:gd name="connsiteX12" fmla="*/ 0 w 54761"/>
                <a:gd name="connsiteY12" fmla="*/ 16871 h 54965"/>
                <a:gd name="connsiteX13" fmla="*/ 8572 w 54761"/>
                <a:gd name="connsiteY13" fmla="*/ 18299 h 54965"/>
                <a:gd name="connsiteX14" fmla="*/ 19048 w 54761"/>
                <a:gd name="connsiteY14" fmla="*/ 25918 h 54965"/>
                <a:gd name="connsiteX15" fmla="*/ 27143 w 54761"/>
                <a:gd name="connsiteY15" fmla="*/ 31156 h 54965"/>
                <a:gd name="connsiteX16" fmla="*/ 23333 w 54761"/>
                <a:gd name="connsiteY16" fmla="*/ 51632 h 54965"/>
                <a:gd name="connsiteX17" fmla="*/ 33868 w 54761"/>
                <a:gd name="connsiteY17" fmla="*/ 50496 h 5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761" h="54965">
                  <a:moveTo>
                    <a:pt x="33868" y="50496"/>
                  </a:moveTo>
                  <a:lnTo>
                    <a:pt x="44761" y="54965"/>
                  </a:lnTo>
                  <a:lnTo>
                    <a:pt x="53809" y="50203"/>
                  </a:lnTo>
                  <a:cubicBezTo>
                    <a:pt x="54126" y="46076"/>
                    <a:pt x="54444" y="41950"/>
                    <a:pt x="54761" y="37823"/>
                  </a:cubicBezTo>
                  <a:lnTo>
                    <a:pt x="53333" y="24966"/>
                  </a:lnTo>
                  <a:lnTo>
                    <a:pt x="51345" y="14285"/>
                  </a:lnTo>
                  <a:lnTo>
                    <a:pt x="44285" y="14014"/>
                  </a:lnTo>
                  <a:lnTo>
                    <a:pt x="32857" y="15442"/>
                  </a:lnTo>
                  <a:lnTo>
                    <a:pt x="28571" y="7347"/>
                  </a:lnTo>
                  <a:lnTo>
                    <a:pt x="20952" y="205"/>
                  </a:lnTo>
                  <a:lnTo>
                    <a:pt x="9433" y="0"/>
                  </a:lnTo>
                  <a:lnTo>
                    <a:pt x="953" y="4967"/>
                  </a:lnTo>
                  <a:cubicBezTo>
                    <a:pt x="635" y="8935"/>
                    <a:pt x="318" y="12903"/>
                    <a:pt x="0" y="16871"/>
                  </a:cubicBezTo>
                  <a:lnTo>
                    <a:pt x="8572" y="18299"/>
                  </a:lnTo>
                  <a:lnTo>
                    <a:pt x="19048" y="25918"/>
                  </a:lnTo>
                  <a:lnTo>
                    <a:pt x="27143" y="31156"/>
                  </a:lnTo>
                  <a:lnTo>
                    <a:pt x="23333" y="51632"/>
                  </a:lnTo>
                  <a:lnTo>
                    <a:pt x="33868" y="5049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sp>
          <p:nvSpPr>
            <p:cNvPr id="133" name="Freeform 10"/>
            <p:cNvSpPr>
              <a:spLocks/>
            </p:cNvSpPr>
            <p:nvPr/>
          </p:nvSpPr>
          <p:spPr bwMode="auto">
            <a:xfrm>
              <a:off x="9624832" y="1990771"/>
              <a:ext cx="335544" cy="423847"/>
            </a:xfrm>
            <a:custGeom>
              <a:avLst/>
              <a:gdLst/>
              <a:ahLst/>
              <a:cxnLst>
                <a:cxn ang="0">
                  <a:pos x="490" y="1209"/>
                </a:cxn>
                <a:cxn ang="0">
                  <a:pos x="561" y="1244"/>
                </a:cxn>
                <a:cxn ang="0">
                  <a:pos x="546" y="1319"/>
                </a:cxn>
                <a:cxn ang="0">
                  <a:pos x="801" y="1214"/>
                </a:cxn>
                <a:cxn ang="0">
                  <a:pos x="1044" y="1153"/>
                </a:cxn>
                <a:cxn ang="0">
                  <a:pos x="1006" y="969"/>
                </a:cxn>
                <a:cxn ang="0">
                  <a:pos x="861" y="924"/>
                </a:cxn>
                <a:cxn ang="0">
                  <a:pos x="751" y="929"/>
                </a:cxn>
                <a:cxn ang="0">
                  <a:pos x="651" y="869"/>
                </a:cxn>
                <a:cxn ang="0">
                  <a:pos x="681" y="759"/>
                </a:cxn>
                <a:cxn ang="0">
                  <a:pos x="751" y="674"/>
                </a:cxn>
                <a:cxn ang="0">
                  <a:pos x="716" y="529"/>
                </a:cxn>
                <a:cxn ang="0">
                  <a:pos x="631" y="579"/>
                </a:cxn>
                <a:cxn ang="0">
                  <a:pos x="576" y="504"/>
                </a:cxn>
                <a:cxn ang="0">
                  <a:pos x="546" y="374"/>
                </a:cxn>
                <a:cxn ang="0">
                  <a:pos x="636" y="354"/>
                </a:cxn>
                <a:cxn ang="0">
                  <a:pos x="681" y="264"/>
                </a:cxn>
                <a:cxn ang="0">
                  <a:pos x="601" y="164"/>
                </a:cxn>
                <a:cxn ang="0">
                  <a:pos x="466" y="0"/>
                </a:cxn>
                <a:cxn ang="0">
                  <a:pos x="241" y="178"/>
                </a:cxn>
                <a:cxn ang="0">
                  <a:pos x="210" y="294"/>
                </a:cxn>
                <a:cxn ang="0">
                  <a:pos x="255" y="339"/>
                </a:cxn>
                <a:cxn ang="0">
                  <a:pos x="260" y="519"/>
                </a:cxn>
                <a:cxn ang="0">
                  <a:pos x="215" y="554"/>
                </a:cxn>
                <a:cxn ang="0">
                  <a:pos x="155" y="429"/>
                </a:cxn>
                <a:cxn ang="0">
                  <a:pos x="95" y="339"/>
                </a:cxn>
                <a:cxn ang="0">
                  <a:pos x="0" y="414"/>
                </a:cxn>
                <a:cxn ang="0">
                  <a:pos x="185" y="689"/>
                </a:cxn>
                <a:cxn ang="0">
                  <a:pos x="305" y="1029"/>
                </a:cxn>
                <a:cxn ang="0">
                  <a:pos x="405" y="1019"/>
                </a:cxn>
                <a:cxn ang="0">
                  <a:pos x="485" y="939"/>
                </a:cxn>
                <a:cxn ang="0">
                  <a:pos x="601" y="1139"/>
                </a:cxn>
                <a:cxn ang="0">
                  <a:pos x="490" y="1209"/>
                </a:cxn>
              </a:cxnLst>
              <a:rect l="0" t="0" r="r" b="b"/>
              <a:pathLst>
                <a:path w="1044" h="1319">
                  <a:moveTo>
                    <a:pt x="490" y="1209"/>
                  </a:moveTo>
                  <a:lnTo>
                    <a:pt x="561" y="1244"/>
                  </a:lnTo>
                  <a:lnTo>
                    <a:pt x="546" y="1319"/>
                  </a:lnTo>
                  <a:lnTo>
                    <a:pt x="801" y="1214"/>
                  </a:lnTo>
                  <a:lnTo>
                    <a:pt x="1044" y="1153"/>
                  </a:lnTo>
                  <a:lnTo>
                    <a:pt x="1006" y="969"/>
                  </a:lnTo>
                  <a:lnTo>
                    <a:pt x="861" y="924"/>
                  </a:lnTo>
                  <a:lnTo>
                    <a:pt x="751" y="929"/>
                  </a:lnTo>
                  <a:lnTo>
                    <a:pt x="651" y="869"/>
                  </a:lnTo>
                  <a:lnTo>
                    <a:pt x="681" y="759"/>
                  </a:lnTo>
                  <a:lnTo>
                    <a:pt x="751" y="674"/>
                  </a:lnTo>
                  <a:lnTo>
                    <a:pt x="716" y="529"/>
                  </a:lnTo>
                  <a:lnTo>
                    <a:pt x="631" y="579"/>
                  </a:lnTo>
                  <a:lnTo>
                    <a:pt x="576" y="504"/>
                  </a:lnTo>
                  <a:lnTo>
                    <a:pt x="546" y="374"/>
                  </a:lnTo>
                  <a:lnTo>
                    <a:pt x="636" y="354"/>
                  </a:lnTo>
                  <a:lnTo>
                    <a:pt x="681" y="264"/>
                  </a:lnTo>
                  <a:lnTo>
                    <a:pt x="601" y="164"/>
                  </a:lnTo>
                  <a:lnTo>
                    <a:pt x="466" y="0"/>
                  </a:lnTo>
                  <a:lnTo>
                    <a:pt x="241" y="178"/>
                  </a:lnTo>
                  <a:lnTo>
                    <a:pt x="210" y="294"/>
                  </a:lnTo>
                  <a:lnTo>
                    <a:pt x="255" y="339"/>
                  </a:lnTo>
                  <a:lnTo>
                    <a:pt x="260" y="519"/>
                  </a:lnTo>
                  <a:lnTo>
                    <a:pt x="215" y="554"/>
                  </a:lnTo>
                  <a:lnTo>
                    <a:pt x="155" y="429"/>
                  </a:lnTo>
                  <a:lnTo>
                    <a:pt x="95" y="339"/>
                  </a:lnTo>
                  <a:lnTo>
                    <a:pt x="0" y="414"/>
                  </a:lnTo>
                  <a:lnTo>
                    <a:pt x="185" y="689"/>
                  </a:lnTo>
                  <a:lnTo>
                    <a:pt x="305" y="1029"/>
                  </a:lnTo>
                  <a:lnTo>
                    <a:pt x="405" y="1019"/>
                  </a:lnTo>
                  <a:lnTo>
                    <a:pt x="485" y="939"/>
                  </a:lnTo>
                  <a:lnTo>
                    <a:pt x="601" y="1139"/>
                  </a:lnTo>
                  <a:lnTo>
                    <a:pt x="490" y="1209"/>
                  </a:lnTo>
                  <a:close/>
                </a:path>
              </a:pathLst>
            </a:custGeom>
            <a:solidFill>
              <a:schemeClr val="accent1"/>
            </a:solidFill>
            <a:ln w="19050" cmpd="sng">
              <a:solidFill>
                <a:schemeClr val="bg1"/>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grpSp>
      <p:graphicFrame>
        <p:nvGraphicFramePr>
          <p:cNvPr id="134" name="Table 133"/>
          <p:cNvGraphicFramePr>
            <a:graphicFrameLocks noGrp="1"/>
          </p:cNvGraphicFramePr>
          <p:nvPr>
            <p:extLst>
              <p:ext uri="{D42A27DB-BD31-4B8C-83A1-F6EECF244321}">
                <p14:modId xmlns:p14="http://schemas.microsoft.com/office/powerpoint/2010/main" val="1235826530"/>
              </p:ext>
            </p:extLst>
          </p:nvPr>
        </p:nvGraphicFramePr>
        <p:xfrm>
          <a:off x="7473032" y="1454260"/>
          <a:ext cx="995881"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tblGrid>
              <a:tr h="370840">
                <a:tc>
                  <a:txBody>
                    <a:bodyPr/>
                    <a:lstStyle/>
                    <a:p>
                      <a:pPr algn="r"/>
                      <a:r>
                        <a:rPr lang="en-IN" sz="800" b="0" kern="1200" dirty="0">
                          <a:solidFill>
                            <a:srgbClr val="000000"/>
                          </a:solidFill>
                          <a:latin typeface="Barlow"/>
                          <a:ea typeface="+mn-ea"/>
                          <a:cs typeface="+mn-cs"/>
                        </a:rPr>
                        <a:t>TTPCA</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35" name="Table 134"/>
          <p:cNvGraphicFramePr>
            <a:graphicFrameLocks noGrp="1"/>
          </p:cNvGraphicFramePr>
          <p:nvPr>
            <p:extLst>
              <p:ext uri="{D42A27DB-BD31-4B8C-83A1-F6EECF244321}">
                <p14:modId xmlns:p14="http://schemas.microsoft.com/office/powerpoint/2010/main" val="4205824065"/>
              </p:ext>
            </p:extLst>
          </p:nvPr>
        </p:nvGraphicFramePr>
        <p:xfrm>
          <a:off x="7683254" y="2057497"/>
          <a:ext cx="960680" cy="370840"/>
        </p:xfrm>
        <a:graphic>
          <a:graphicData uri="http://schemas.openxmlformats.org/drawingml/2006/table">
            <a:tbl>
              <a:tblPr firstRow="1" bandRow="1">
                <a:tableStyleId>{5C22544A-7EE6-4342-B048-85BDC9FD1C3A}</a:tableStyleId>
              </a:tblPr>
              <a:tblGrid>
                <a:gridCol w="960680">
                  <a:extLst>
                    <a:ext uri="{9D8B030D-6E8A-4147-A177-3AD203B41FA5}">
                      <a16:colId xmlns:a16="http://schemas.microsoft.com/office/drawing/2014/main" val="20000"/>
                    </a:ext>
                  </a:extLst>
                </a:gridCol>
              </a:tblGrid>
              <a:tr h="370840">
                <a:tc>
                  <a:txBody>
                    <a:bodyPr/>
                    <a:lstStyle/>
                    <a:p>
                      <a:pPr algn="r"/>
                      <a:r>
                        <a:rPr lang="en-IN" sz="800" b="0" kern="1200" dirty="0">
                          <a:solidFill>
                            <a:srgbClr val="000000"/>
                          </a:solidFill>
                          <a:latin typeface="Barlow"/>
                          <a:ea typeface="+mn-ea"/>
                          <a:cs typeface="+mn-cs"/>
                        </a:rPr>
                        <a:t>AROCA</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37" name="Table 136"/>
          <p:cNvGraphicFramePr>
            <a:graphicFrameLocks noGrp="1"/>
          </p:cNvGraphicFramePr>
          <p:nvPr>
            <p:extLst>
              <p:ext uri="{D42A27DB-BD31-4B8C-83A1-F6EECF244321}">
                <p14:modId xmlns:p14="http://schemas.microsoft.com/office/powerpoint/2010/main" val="2534863636"/>
              </p:ext>
            </p:extLst>
          </p:nvPr>
        </p:nvGraphicFramePr>
        <p:xfrm>
          <a:off x="9912000" y="1974874"/>
          <a:ext cx="988240" cy="370840"/>
        </p:xfrm>
        <a:graphic>
          <a:graphicData uri="http://schemas.openxmlformats.org/drawingml/2006/table">
            <a:tbl>
              <a:tblPr firstRow="1" bandRow="1">
                <a:tableStyleId>{5C22544A-7EE6-4342-B048-85BDC9FD1C3A}</a:tableStyleId>
              </a:tblPr>
              <a:tblGrid>
                <a:gridCol w="988240">
                  <a:extLst>
                    <a:ext uri="{9D8B030D-6E8A-4147-A177-3AD203B41FA5}">
                      <a16:colId xmlns:a16="http://schemas.microsoft.com/office/drawing/2014/main" val="20001"/>
                    </a:ext>
                  </a:extLst>
                </a:gridCol>
              </a:tblGrid>
              <a:tr h="370840">
                <a:tc>
                  <a:txBody>
                    <a:bodyPr/>
                    <a:lstStyle/>
                    <a:p>
                      <a:pPr algn="l"/>
                      <a:r>
                        <a:rPr lang="pl-PL" sz="800" b="0" kern="1200" dirty="0">
                          <a:solidFill>
                            <a:srgbClr val="000000"/>
                          </a:solidFill>
                          <a:latin typeface="+mn-lt"/>
                          <a:ea typeface="+mn-ea"/>
                          <a:cs typeface="+mn-cs"/>
                        </a:rPr>
                        <a:t>TPOTI</a:t>
                      </a:r>
                      <a:endParaRPr lang="en-NZ" sz="800" b="0" kern="1200" dirty="0">
                        <a:solidFill>
                          <a:srgbClr val="000000"/>
                        </a:solidFill>
                        <a:latin typeface="Barlow"/>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39" name="Straight Connector 138"/>
          <p:cNvCxnSpPr/>
          <p:nvPr/>
        </p:nvCxnSpPr>
        <p:spPr>
          <a:xfrm flipH="1">
            <a:off x="8516230" y="1627515"/>
            <a:ext cx="475832"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a:off x="8772362" y="2237163"/>
            <a:ext cx="703513" cy="5754"/>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10149916" y="2315673"/>
            <a:ext cx="0" cy="360119"/>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9936234" y="3208686"/>
            <a:ext cx="50075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graphicFrame>
        <p:nvGraphicFramePr>
          <p:cNvPr id="145" name="Table 144"/>
          <p:cNvGraphicFramePr>
            <a:graphicFrameLocks noGrp="1"/>
          </p:cNvGraphicFramePr>
          <p:nvPr>
            <p:extLst>
              <p:ext uri="{D42A27DB-BD31-4B8C-83A1-F6EECF244321}">
                <p14:modId xmlns:p14="http://schemas.microsoft.com/office/powerpoint/2010/main" val="1404835749"/>
              </p:ext>
            </p:extLst>
          </p:nvPr>
        </p:nvGraphicFramePr>
        <p:xfrm>
          <a:off x="10099842" y="3754092"/>
          <a:ext cx="777340" cy="370840"/>
        </p:xfrm>
        <a:graphic>
          <a:graphicData uri="http://schemas.openxmlformats.org/drawingml/2006/table">
            <a:tbl>
              <a:tblPr firstRow="1" bandRow="1">
                <a:tableStyleId>{5C22544A-7EE6-4342-B048-85BDC9FD1C3A}</a:tableStyleId>
              </a:tblPr>
              <a:tblGrid>
                <a:gridCol w="777340">
                  <a:extLst>
                    <a:ext uri="{9D8B030D-6E8A-4147-A177-3AD203B41FA5}">
                      <a16:colId xmlns:a16="http://schemas.microsoft.com/office/drawing/2014/main" val="20001"/>
                    </a:ext>
                  </a:extLst>
                </a:gridCol>
              </a:tblGrid>
              <a:tr h="370840">
                <a:tc>
                  <a:txBody>
                    <a:bodyPr/>
                    <a:lstStyle/>
                    <a:p>
                      <a:pPr algn="l"/>
                      <a:r>
                        <a:rPr lang="en-NZ" sz="800" b="0" kern="1200" dirty="0">
                          <a:solidFill>
                            <a:srgbClr val="000000"/>
                          </a:solidFill>
                          <a:latin typeface="Barlow"/>
                          <a:ea typeface="+mn-ea"/>
                          <a:cs typeface="+mn-cs"/>
                        </a:rPr>
                        <a:t>HTPWA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46" name="Straight Connector 145"/>
          <p:cNvCxnSpPr/>
          <p:nvPr/>
        </p:nvCxnSpPr>
        <p:spPr>
          <a:xfrm>
            <a:off x="9603505" y="3938354"/>
            <a:ext cx="50075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8719278" y="4803473"/>
            <a:ext cx="50075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graphicFrame>
        <p:nvGraphicFramePr>
          <p:cNvPr id="149" name="Table 148"/>
          <p:cNvGraphicFramePr>
            <a:graphicFrameLocks noGrp="1"/>
          </p:cNvGraphicFramePr>
          <p:nvPr>
            <p:extLst>
              <p:ext uri="{D42A27DB-BD31-4B8C-83A1-F6EECF244321}">
                <p14:modId xmlns:p14="http://schemas.microsoft.com/office/powerpoint/2010/main" val="290656130"/>
              </p:ext>
            </p:extLst>
          </p:nvPr>
        </p:nvGraphicFramePr>
        <p:xfrm>
          <a:off x="9268863" y="4618053"/>
          <a:ext cx="777340" cy="370840"/>
        </p:xfrm>
        <a:graphic>
          <a:graphicData uri="http://schemas.openxmlformats.org/drawingml/2006/table">
            <a:tbl>
              <a:tblPr firstRow="1" bandRow="1">
                <a:tableStyleId>{5C22544A-7EE6-4342-B048-85BDC9FD1C3A}</a:tableStyleId>
              </a:tblPr>
              <a:tblGrid>
                <a:gridCol w="777340">
                  <a:extLst>
                    <a:ext uri="{9D8B030D-6E8A-4147-A177-3AD203B41FA5}">
                      <a16:colId xmlns:a16="http://schemas.microsoft.com/office/drawing/2014/main" val="20001"/>
                    </a:ext>
                  </a:extLst>
                </a:gridCol>
              </a:tblGrid>
              <a:tr h="370840">
                <a:tc>
                  <a:txBody>
                    <a:bodyPr/>
                    <a:lstStyle/>
                    <a:p>
                      <a:pPr algn="l"/>
                      <a:r>
                        <a:rPr lang="en-NZ" sz="800" b="0" kern="1200" dirty="0">
                          <a:solidFill>
                            <a:srgbClr val="000000"/>
                          </a:solidFill>
                          <a:latin typeface="Barlow"/>
                          <a:ea typeface="+mn-ea"/>
                          <a:cs typeface="+mn-cs"/>
                        </a:rPr>
                        <a:t>TWOA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53" name="Table 152"/>
          <p:cNvGraphicFramePr>
            <a:graphicFrameLocks noGrp="1"/>
          </p:cNvGraphicFramePr>
          <p:nvPr>
            <p:extLst>
              <p:ext uri="{D42A27DB-BD31-4B8C-83A1-F6EECF244321}">
                <p14:modId xmlns:p14="http://schemas.microsoft.com/office/powerpoint/2010/main" val="578107978"/>
              </p:ext>
            </p:extLst>
          </p:nvPr>
        </p:nvGraphicFramePr>
        <p:xfrm>
          <a:off x="10508997" y="3043206"/>
          <a:ext cx="988240" cy="370840"/>
        </p:xfrm>
        <a:graphic>
          <a:graphicData uri="http://schemas.openxmlformats.org/drawingml/2006/table">
            <a:tbl>
              <a:tblPr firstRow="1" bandRow="1">
                <a:tableStyleId>{5C22544A-7EE6-4342-B048-85BDC9FD1C3A}</a:tableStyleId>
              </a:tblPr>
              <a:tblGrid>
                <a:gridCol w="988240">
                  <a:extLst>
                    <a:ext uri="{9D8B030D-6E8A-4147-A177-3AD203B41FA5}">
                      <a16:colId xmlns:a16="http://schemas.microsoft.com/office/drawing/2014/main" val="20001"/>
                    </a:ext>
                  </a:extLst>
                </a:gridCol>
              </a:tblGrid>
              <a:tr h="370840">
                <a:tc>
                  <a:txBody>
                    <a:bodyPr/>
                    <a:lstStyle/>
                    <a:p>
                      <a:pPr algn="l"/>
                      <a:r>
                        <a:rPr lang="pl-PL" sz="800" b="0" kern="1200" dirty="0">
                          <a:solidFill>
                            <a:srgbClr val="000000"/>
                          </a:solidFill>
                          <a:latin typeface="+mn-lt"/>
                          <a:ea typeface="+mn-ea"/>
                          <a:cs typeface="+mn-cs"/>
                        </a:rPr>
                        <a:t>T</a:t>
                      </a:r>
                      <a:r>
                        <a:rPr lang="en-NZ" sz="800" b="0" kern="1200" dirty="0">
                          <a:solidFill>
                            <a:srgbClr val="000000"/>
                          </a:solidFill>
                          <a:latin typeface="+mn-lt"/>
                          <a:ea typeface="+mn-ea"/>
                          <a:cs typeface="+mn-cs"/>
                        </a:rPr>
                        <a:t>UOTR</a:t>
                      </a:r>
                      <a:endParaRPr lang="en-NZ" sz="800" b="0" kern="1200" dirty="0">
                        <a:solidFill>
                          <a:srgbClr val="000000"/>
                        </a:solidFill>
                        <a:latin typeface="Barlow"/>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56920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04835" y="247216"/>
            <a:ext cx="11301390" cy="954210"/>
          </a:xfrm>
        </p:spPr>
        <p:txBody>
          <a:bodyPr anchor="t">
            <a:normAutofit/>
          </a:bodyPr>
          <a:lstStyle/>
          <a:p>
            <a:pPr algn="l"/>
            <a:r>
              <a:rPr lang="en-NZ" sz="2800" dirty="0">
                <a:solidFill>
                  <a:schemeClr val="tx2"/>
                </a:solidFill>
              </a:rPr>
              <a:t>Overall satisfaction is consistent across all associations</a:t>
            </a:r>
          </a:p>
        </p:txBody>
      </p:sp>
      <p:sp>
        <p:nvSpPr>
          <p:cNvPr id="4" name="Text Placeholder 3"/>
          <p:cNvSpPr>
            <a:spLocks noGrp="1"/>
          </p:cNvSpPr>
          <p:nvPr>
            <p:ph type="subTitle" idx="1"/>
          </p:nvPr>
        </p:nvSpPr>
        <p:spPr>
          <a:xfrm>
            <a:off x="663041" y="1603573"/>
            <a:ext cx="2103326" cy="616125"/>
          </a:xfrm>
        </p:spPr>
        <p:txBody>
          <a:bodyPr>
            <a:normAutofit/>
          </a:bodyPr>
          <a:lstStyle/>
          <a:p>
            <a:pPr marL="0" indent="0">
              <a:buNone/>
            </a:pPr>
            <a:r>
              <a:rPr lang="en-NZ" sz="1200" dirty="0"/>
              <a:t>OVERALL SATISFACTION</a:t>
            </a:r>
          </a:p>
          <a:p>
            <a:pPr marL="0" indent="0">
              <a:buNone/>
            </a:pPr>
            <a:r>
              <a:rPr lang="en-NZ" sz="1000" dirty="0"/>
              <a:t>(% more than satisfied)</a:t>
            </a:r>
            <a:endParaRPr lang="en-NZ" sz="1200" dirty="0"/>
          </a:p>
        </p:txBody>
      </p:sp>
      <p:sp>
        <p:nvSpPr>
          <p:cNvPr id="47" name="Footer Placeholder 5"/>
          <p:cNvSpPr>
            <a:spLocks noGrp="1"/>
          </p:cNvSpPr>
          <p:nvPr>
            <p:ph type="ftr" sz="quarter" idx="4294967295"/>
          </p:nvPr>
        </p:nvSpPr>
        <p:spPr>
          <a:xfrm>
            <a:off x="497388" y="6351588"/>
            <a:ext cx="7748565" cy="488950"/>
          </a:xfrm>
          <a:prstGeom prst="rect">
            <a:avLst/>
          </a:prstGeom>
          <a:solidFill>
            <a:schemeClr val="bg1"/>
          </a:solidFill>
        </p:spPr>
        <p:txBody>
          <a:bodyPr anchor="b"/>
          <a:lstStyle/>
          <a:p>
            <a:pPr algn="l"/>
            <a:r>
              <a:rPr lang="en-NZ" sz="800" b="0" dirty="0">
                <a:solidFill>
                  <a:srgbClr val="000000"/>
                </a:solidFill>
                <a:latin typeface="Barlow"/>
              </a:rPr>
              <a:t>Base: </a:t>
            </a:r>
            <a:r>
              <a:rPr lang="en-US" sz="800" b="0" dirty="0">
                <a:solidFill>
                  <a:srgbClr val="000000"/>
                </a:solidFill>
                <a:latin typeface="Barlow"/>
              </a:rPr>
              <a:t>All respondents (Excluding Don't know/not applicable) (n=467) </a:t>
            </a:r>
          </a:p>
          <a:p>
            <a:pPr algn="l"/>
            <a:r>
              <a:rPr lang="en-US" sz="800" b="0" dirty="0">
                <a:solidFill>
                  <a:srgbClr val="000000"/>
                </a:solidFill>
                <a:latin typeface="Barlow"/>
              </a:rPr>
              <a:t>*Small sample size; </a:t>
            </a:r>
          </a:p>
          <a:p>
            <a:pPr algn="l"/>
            <a:r>
              <a:rPr lang="en-NZ" sz="800" b="0" dirty="0">
                <a:solidFill>
                  <a:srgbClr val="000000"/>
                </a:solidFill>
                <a:latin typeface="Barlow"/>
              </a:rPr>
              <a:t>Q6. </a:t>
            </a:r>
            <a:r>
              <a:rPr lang="en-US" sz="800" b="0" dirty="0">
                <a:solidFill>
                  <a:srgbClr val="000000"/>
                </a:solidFill>
                <a:latin typeface="Barlow"/>
              </a:rPr>
              <a:t>To what extent are you satisfied or dissatisfied with the/ your child's overall experience of paddling Waka Ama at your/ their club?</a:t>
            </a:r>
          </a:p>
          <a:p>
            <a:pPr algn="l"/>
            <a:r>
              <a:rPr lang="en-US" sz="800" b="0" dirty="0">
                <a:solidFill>
                  <a:srgbClr val="000000"/>
                </a:solidFill>
                <a:latin typeface="Barlow"/>
              </a:rPr>
              <a:t>Note: Associations are based on the club selected at Q2a in the questionnaire</a:t>
            </a:r>
          </a:p>
        </p:txBody>
      </p:sp>
      <p:sp>
        <p:nvSpPr>
          <p:cNvPr id="68" name="TextBox 67"/>
          <p:cNvSpPr txBox="1"/>
          <p:nvPr/>
        </p:nvSpPr>
        <p:spPr>
          <a:xfrm>
            <a:off x="2777606" y="1653239"/>
            <a:ext cx="1235682" cy="538609"/>
          </a:xfrm>
          <a:prstGeom prst="rect">
            <a:avLst/>
          </a:prstGeom>
          <a:solidFill>
            <a:schemeClr val="tx2"/>
          </a:solidFill>
          <a:ln w="9525">
            <a:noFill/>
            <a:prstDash val="sysDash"/>
          </a:ln>
        </p:spPr>
        <p:txBody>
          <a:bodyPr wrap="square" rtlCol="0" anchor="ctr">
            <a:spAutoFit/>
          </a:bodyPr>
          <a:lstStyle/>
          <a:p>
            <a:pPr algn="ctr"/>
            <a:r>
              <a:rPr lang="en-NZ" sz="1100" dirty="0">
                <a:solidFill>
                  <a:srgbClr val="FFFFFF"/>
                </a:solidFill>
                <a:latin typeface="Barlow"/>
              </a:rPr>
              <a:t>TOTAL 2020</a:t>
            </a:r>
          </a:p>
          <a:p>
            <a:pPr algn="ctr"/>
            <a:r>
              <a:rPr lang="en-NZ" b="1" dirty="0">
                <a:solidFill>
                  <a:srgbClr val="FFFFFF"/>
                </a:solidFill>
                <a:latin typeface="Barlow"/>
              </a:rPr>
              <a:t>70%</a:t>
            </a:r>
          </a:p>
        </p:txBody>
      </p:sp>
      <p:grpSp>
        <p:nvGrpSpPr>
          <p:cNvPr id="2" name="Group 1"/>
          <p:cNvGrpSpPr/>
          <p:nvPr/>
        </p:nvGrpSpPr>
        <p:grpSpPr>
          <a:xfrm>
            <a:off x="7161810" y="1289310"/>
            <a:ext cx="3402016" cy="4912772"/>
            <a:chOff x="7515226" y="1326103"/>
            <a:chExt cx="3402016" cy="4912772"/>
          </a:xfrm>
        </p:grpSpPr>
        <p:sp>
          <p:nvSpPr>
            <p:cNvPr id="82" name="Freeform 3"/>
            <p:cNvSpPr>
              <a:spLocks/>
            </p:cNvSpPr>
            <p:nvPr/>
          </p:nvSpPr>
          <p:spPr bwMode="auto">
            <a:xfrm>
              <a:off x="7526464" y="5073297"/>
              <a:ext cx="744944" cy="902280"/>
            </a:xfrm>
            <a:custGeom>
              <a:avLst/>
              <a:gdLst/>
              <a:ahLst/>
              <a:cxnLst>
                <a:cxn ang="0">
                  <a:pos x="1475" y="110"/>
                </a:cxn>
                <a:cxn ang="0">
                  <a:pos x="1235" y="90"/>
                </a:cxn>
                <a:cxn ang="0">
                  <a:pos x="1040" y="375"/>
                </a:cxn>
                <a:cxn ang="0">
                  <a:pos x="1120" y="530"/>
                </a:cxn>
                <a:cxn ang="0">
                  <a:pos x="865" y="555"/>
                </a:cxn>
                <a:cxn ang="0">
                  <a:pos x="830" y="765"/>
                </a:cxn>
                <a:cxn ang="0">
                  <a:pos x="685" y="675"/>
                </a:cxn>
                <a:cxn ang="0">
                  <a:pos x="785" y="915"/>
                </a:cxn>
                <a:cxn ang="0">
                  <a:pos x="535" y="980"/>
                </a:cxn>
                <a:cxn ang="0">
                  <a:pos x="505" y="1115"/>
                </a:cxn>
                <a:cxn ang="0">
                  <a:pos x="400" y="1170"/>
                </a:cxn>
                <a:cxn ang="0">
                  <a:pos x="565" y="1235"/>
                </a:cxn>
                <a:cxn ang="0">
                  <a:pos x="515" y="1305"/>
                </a:cxn>
                <a:cxn ang="0">
                  <a:pos x="580" y="1486"/>
                </a:cxn>
                <a:cxn ang="0">
                  <a:pos x="460" y="1476"/>
                </a:cxn>
                <a:cxn ang="0">
                  <a:pos x="295" y="1400"/>
                </a:cxn>
                <a:cxn ang="0">
                  <a:pos x="260" y="1516"/>
                </a:cxn>
                <a:cxn ang="0">
                  <a:pos x="310" y="1611"/>
                </a:cxn>
                <a:cxn ang="0">
                  <a:pos x="455" y="1621"/>
                </a:cxn>
                <a:cxn ang="0">
                  <a:pos x="260" y="1696"/>
                </a:cxn>
                <a:cxn ang="0">
                  <a:pos x="410" y="1806"/>
                </a:cxn>
                <a:cxn ang="0">
                  <a:pos x="265" y="1876"/>
                </a:cxn>
                <a:cxn ang="0">
                  <a:pos x="15" y="1981"/>
                </a:cxn>
                <a:cxn ang="0">
                  <a:pos x="65" y="2151"/>
                </a:cxn>
                <a:cxn ang="0">
                  <a:pos x="245" y="1981"/>
                </a:cxn>
                <a:cxn ang="0">
                  <a:pos x="200" y="2211"/>
                </a:cxn>
                <a:cxn ang="0">
                  <a:pos x="185" y="2301"/>
                </a:cxn>
                <a:cxn ang="0">
                  <a:pos x="460" y="2421"/>
                </a:cxn>
                <a:cxn ang="0">
                  <a:pos x="845" y="2331"/>
                </a:cxn>
                <a:cxn ang="0">
                  <a:pos x="1145" y="2551"/>
                </a:cxn>
                <a:cxn ang="0">
                  <a:pos x="1435" y="2491"/>
                </a:cxn>
                <a:cxn ang="0">
                  <a:pos x="1510" y="2706"/>
                </a:cxn>
                <a:cxn ang="0">
                  <a:pos x="1615" y="2661"/>
                </a:cxn>
                <a:cxn ang="0">
                  <a:pos x="1735" y="2746"/>
                </a:cxn>
                <a:cxn ang="0">
                  <a:pos x="1955" y="2721"/>
                </a:cxn>
                <a:cxn ang="0">
                  <a:pos x="2155" y="2811"/>
                </a:cxn>
                <a:cxn ang="0">
                  <a:pos x="2230" y="2161"/>
                </a:cxn>
                <a:cxn ang="0">
                  <a:pos x="2240" y="1456"/>
                </a:cxn>
                <a:cxn ang="0">
                  <a:pos x="2125" y="1205"/>
                </a:cxn>
                <a:cxn ang="0">
                  <a:pos x="1940" y="1370"/>
                </a:cxn>
                <a:cxn ang="0">
                  <a:pos x="1585" y="1310"/>
                </a:cxn>
                <a:cxn ang="0">
                  <a:pos x="1439" y="940"/>
                </a:cxn>
                <a:cxn ang="0">
                  <a:pos x="1336" y="570"/>
                </a:cxn>
                <a:cxn ang="0">
                  <a:pos x="1495" y="270"/>
                </a:cxn>
              </a:cxnLst>
              <a:rect l="0" t="0" r="r" b="b"/>
              <a:pathLst>
                <a:path w="2321" h="2811">
                  <a:moveTo>
                    <a:pt x="1495" y="270"/>
                  </a:moveTo>
                  <a:lnTo>
                    <a:pt x="1475" y="110"/>
                  </a:lnTo>
                  <a:lnTo>
                    <a:pt x="1322" y="0"/>
                  </a:lnTo>
                  <a:lnTo>
                    <a:pt x="1235" y="90"/>
                  </a:lnTo>
                  <a:lnTo>
                    <a:pt x="1160" y="230"/>
                  </a:lnTo>
                  <a:lnTo>
                    <a:pt x="1040" y="375"/>
                  </a:lnTo>
                  <a:lnTo>
                    <a:pt x="1160" y="480"/>
                  </a:lnTo>
                  <a:lnTo>
                    <a:pt x="1120" y="530"/>
                  </a:lnTo>
                  <a:lnTo>
                    <a:pt x="1000" y="455"/>
                  </a:lnTo>
                  <a:lnTo>
                    <a:pt x="865" y="555"/>
                  </a:lnTo>
                  <a:lnTo>
                    <a:pt x="910" y="660"/>
                  </a:lnTo>
                  <a:lnTo>
                    <a:pt x="830" y="765"/>
                  </a:lnTo>
                  <a:lnTo>
                    <a:pt x="775" y="650"/>
                  </a:lnTo>
                  <a:lnTo>
                    <a:pt x="685" y="675"/>
                  </a:lnTo>
                  <a:lnTo>
                    <a:pt x="745" y="810"/>
                  </a:lnTo>
                  <a:lnTo>
                    <a:pt x="785" y="915"/>
                  </a:lnTo>
                  <a:lnTo>
                    <a:pt x="755" y="995"/>
                  </a:lnTo>
                  <a:lnTo>
                    <a:pt x="535" y="980"/>
                  </a:lnTo>
                  <a:lnTo>
                    <a:pt x="575" y="1115"/>
                  </a:lnTo>
                  <a:lnTo>
                    <a:pt x="505" y="1115"/>
                  </a:lnTo>
                  <a:lnTo>
                    <a:pt x="430" y="1055"/>
                  </a:lnTo>
                  <a:lnTo>
                    <a:pt x="400" y="1170"/>
                  </a:lnTo>
                  <a:lnTo>
                    <a:pt x="425" y="1260"/>
                  </a:lnTo>
                  <a:lnTo>
                    <a:pt x="565" y="1235"/>
                  </a:lnTo>
                  <a:lnTo>
                    <a:pt x="610" y="1305"/>
                  </a:lnTo>
                  <a:lnTo>
                    <a:pt x="515" y="1305"/>
                  </a:lnTo>
                  <a:lnTo>
                    <a:pt x="500" y="1370"/>
                  </a:lnTo>
                  <a:lnTo>
                    <a:pt x="580" y="1486"/>
                  </a:lnTo>
                  <a:lnTo>
                    <a:pt x="530" y="1516"/>
                  </a:lnTo>
                  <a:lnTo>
                    <a:pt x="460" y="1476"/>
                  </a:lnTo>
                  <a:lnTo>
                    <a:pt x="365" y="1370"/>
                  </a:lnTo>
                  <a:lnTo>
                    <a:pt x="295" y="1400"/>
                  </a:lnTo>
                  <a:lnTo>
                    <a:pt x="370" y="1471"/>
                  </a:lnTo>
                  <a:lnTo>
                    <a:pt x="260" y="1516"/>
                  </a:lnTo>
                  <a:lnTo>
                    <a:pt x="215" y="1591"/>
                  </a:lnTo>
                  <a:lnTo>
                    <a:pt x="310" y="1611"/>
                  </a:lnTo>
                  <a:lnTo>
                    <a:pt x="415" y="1546"/>
                  </a:lnTo>
                  <a:lnTo>
                    <a:pt x="455" y="1621"/>
                  </a:lnTo>
                  <a:lnTo>
                    <a:pt x="335" y="1636"/>
                  </a:lnTo>
                  <a:lnTo>
                    <a:pt x="260" y="1696"/>
                  </a:lnTo>
                  <a:lnTo>
                    <a:pt x="280" y="1786"/>
                  </a:lnTo>
                  <a:lnTo>
                    <a:pt x="410" y="1806"/>
                  </a:lnTo>
                  <a:lnTo>
                    <a:pt x="370" y="1911"/>
                  </a:lnTo>
                  <a:lnTo>
                    <a:pt x="265" y="1876"/>
                  </a:lnTo>
                  <a:lnTo>
                    <a:pt x="135" y="1936"/>
                  </a:lnTo>
                  <a:lnTo>
                    <a:pt x="15" y="1981"/>
                  </a:lnTo>
                  <a:lnTo>
                    <a:pt x="0" y="2036"/>
                  </a:lnTo>
                  <a:lnTo>
                    <a:pt x="65" y="2151"/>
                  </a:lnTo>
                  <a:lnTo>
                    <a:pt x="170" y="2056"/>
                  </a:lnTo>
                  <a:lnTo>
                    <a:pt x="245" y="1981"/>
                  </a:lnTo>
                  <a:lnTo>
                    <a:pt x="205" y="2146"/>
                  </a:lnTo>
                  <a:lnTo>
                    <a:pt x="200" y="2211"/>
                  </a:lnTo>
                  <a:lnTo>
                    <a:pt x="295" y="2241"/>
                  </a:lnTo>
                  <a:lnTo>
                    <a:pt x="185" y="2301"/>
                  </a:lnTo>
                  <a:lnTo>
                    <a:pt x="215" y="2386"/>
                  </a:lnTo>
                  <a:lnTo>
                    <a:pt x="460" y="2421"/>
                  </a:lnTo>
                  <a:lnTo>
                    <a:pt x="775" y="2421"/>
                  </a:lnTo>
                  <a:lnTo>
                    <a:pt x="845" y="2331"/>
                  </a:lnTo>
                  <a:lnTo>
                    <a:pt x="1030" y="2361"/>
                  </a:lnTo>
                  <a:lnTo>
                    <a:pt x="1145" y="2551"/>
                  </a:lnTo>
                  <a:lnTo>
                    <a:pt x="1310" y="2521"/>
                  </a:lnTo>
                  <a:lnTo>
                    <a:pt x="1435" y="2491"/>
                  </a:lnTo>
                  <a:lnTo>
                    <a:pt x="1540" y="2616"/>
                  </a:lnTo>
                  <a:lnTo>
                    <a:pt x="1510" y="2706"/>
                  </a:lnTo>
                  <a:lnTo>
                    <a:pt x="1555" y="2781"/>
                  </a:lnTo>
                  <a:lnTo>
                    <a:pt x="1615" y="2661"/>
                  </a:lnTo>
                  <a:lnTo>
                    <a:pt x="1670" y="2751"/>
                  </a:lnTo>
                  <a:lnTo>
                    <a:pt x="1735" y="2746"/>
                  </a:lnTo>
                  <a:lnTo>
                    <a:pt x="1825" y="2686"/>
                  </a:lnTo>
                  <a:lnTo>
                    <a:pt x="1955" y="2721"/>
                  </a:lnTo>
                  <a:lnTo>
                    <a:pt x="2005" y="2806"/>
                  </a:lnTo>
                  <a:lnTo>
                    <a:pt x="2155" y="2811"/>
                  </a:lnTo>
                  <a:lnTo>
                    <a:pt x="2321" y="2803"/>
                  </a:lnTo>
                  <a:lnTo>
                    <a:pt x="2230" y="2161"/>
                  </a:lnTo>
                  <a:lnTo>
                    <a:pt x="2110" y="1741"/>
                  </a:lnTo>
                  <a:lnTo>
                    <a:pt x="2240" y="1456"/>
                  </a:lnTo>
                  <a:lnTo>
                    <a:pt x="2270" y="1325"/>
                  </a:lnTo>
                  <a:lnTo>
                    <a:pt x="2125" y="1205"/>
                  </a:lnTo>
                  <a:lnTo>
                    <a:pt x="2030" y="1365"/>
                  </a:lnTo>
                  <a:lnTo>
                    <a:pt x="1940" y="1370"/>
                  </a:lnTo>
                  <a:lnTo>
                    <a:pt x="1775" y="1185"/>
                  </a:lnTo>
                  <a:lnTo>
                    <a:pt x="1585" y="1310"/>
                  </a:lnTo>
                  <a:lnTo>
                    <a:pt x="1433" y="1153"/>
                  </a:lnTo>
                  <a:lnTo>
                    <a:pt x="1439" y="940"/>
                  </a:lnTo>
                  <a:lnTo>
                    <a:pt x="1346" y="795"/>
                  </a:lnTo>
                  <a:lnTo>
                    <a:pt x="1336" y="570"/>
                  </a:lnTo>
                  <a:lnTo>
                    <a:pt x="1406" y="337"/>
                  </a:lnTo>
                  <a:lnTo>
                    <a:pt x="1495" y="270"/>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83" name="Freeform 4"/>
            <p:cNvSpPr>
              <a:spLocks/>
            </p:cNvSpPr>
            <p:nvPr/>
          </p:nvSpPr>
          <p:spPr bwMode="auto">
            <a:xfrm>
              <a:off x="7515226" y="5620765"/>
              <a:ext cx="81879" cy="64218"/>
            </a:xfrm>
            <a:custGeom>
              <a:avLst/>
              <a:gdLst/>
              <a:ahLst/>
              <a:cxnLst>
                <a:cxn ang="0">
                  <a:pos x="18" y="40"/>
                </a:cxn>
                <a:cxn ang="0">
                  <a:pos x="15" y="24"/>
                </a:cxn>
                <a:cxn ang="0">
                  <a:pos x="0" y="19"/>
                </a:cxn>
                <a:cxn ang="0">
                  <a:pos x="24" y="6"/>
                </a:cxn>
                <a:cxn ang="0">
                  <a:pos x="39" y="0"/>
                </a:cxn>
                <a:cxn ang="0">
                  <a:pos x="48" y="13"/>
                </a:cxn>
                <a:cxn ang="0">
                  <a:pos x="51" y="23"/>
                </a:cxn>
                <a:cxn ang="0">
                  <a:pos x="28" y="25"/>
                </a:cxn>
                <a:cxn ang="0">
                  <a:pos x="18" y="40"/>
                </a:cxn>
              </a:cxnLst>
              <a:rect l="0" t="0" r="r" b="b"/>
              <a:pathLst>
                <a:path w="51" h="40">
                  <a:moveTo>
                    <a:pt x="18" y="40"/>
                  </a:moveTo>
                  <a:lnTo>
                    <a:pt x="15" y="24"/>
                  </a:lnTo>
                  <a:lnTo>
                    <a:pt x="0" y="19"/>
                  </a:lnTo>
                  <a:lnTo>
                    <a:pt x="24" y="6"/>
                  </a:lnTo>
                  <a:lnTo>
                    <a:pt x="39" y="0"/>
                  </a:lnTo>
                  <a:lnTo>
                    <a:pt x="48" y="13"/>
                  </a:lnTo>
                  <a:lnTo>
                    <a:pt x="51" y="23"/>
                  </a:lnTo>
                  <a:lnTo>
                    <a:pt x="28" y="25"/>
                  </a:lnTo>
                  <a:lnTo>
                    <a:pt x="18" y="40"/>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85" name="Freeform 5"/>
            <p:cNvSpPr>
              <a:spLocks/>
            </p:cNvSpPr>
            <p:nvPr/>
          </p:nvSpPr>
          <p:spPr bwMode="auto">
            <a:xfrm>
              <a:off x="7955128" y="4948068"/>
              <a:ext cx="809162" cy="1025902"/>
            </a:xfrm>
            <a:custGeom>
              <a:avLst/>
              <a:gdLst/>
              <a:ahLst/>
              <a:cxnLst>
                <a:cxn ang="0">
                  <a:pos x="1210" y="0"/>
                </a:cxn>
                <a:cxn ang="0">
                  <a:pos x="975" y="180"/>
                </a:cxn>
                <a:cxn ang="0">
                  <a:pos x="700" y="249"/>
                </a:cxn>
                <a:cxn ang="0">
                  <a:pos x="505" y="540"/>
                </a:cxn>
                <a:cxn ang="0">
                  <a:pos x="160" y="660"/>
                </a:cxn>
                <a:cxn ang="0">
                  <a:pos x="0" y="960"/>
                </a:cxn>
                <a:cxn ang="0">
                  <a:pos x="105" y="1330"/>
                </a:cxn>
                <a:cxn ang="0">
                  <a:pos x="250" y="1699"/>
                </a:cxn>
                <a:cxn ang="0">
                  <a:pos x="604" y="1759"/>
                </a:cxn>
                <a:cxn ang="0">
                  <a:pos x="791" y="1596"/>
                </a:cxn>
                <a:cxn ang="0">
                  <a:pos x="904" y="1845"/>
                </a:cxn>
                <a:cxn ang="0">
                  <a:pos x="896" y="2560"/>
                </a:cxn>
                <a:cxn ang="0">
                  <a:pos x="1080" y="3151"/>
                </a:cxn>
                <a:cxn ang="0">
                  <a:pos x="1285" y="3101"/>
                </a:cxn>
                <a:cxn ang="0">
                  <a:pos x="1320" y="3001"/>
                </a:cxn>
                <a:cxn ang="0">
                  <a:pos x="1450" y="2936"/>
                </a:cxn>
                <a:cxn ang="0">
                  <a:pos x="1615" y="2711"/>
                </a:cxn>
                <a:cxn ang="0">
                  <a:pos x="1780" y="2471"/>
                </a:cxn>
                <a:cxn ang="0">
                  <a:pos x="1965" y="2321"/>
                </a:cxn>
                <a:cxn ang="0">
                  <a:pos x="2115" y="2261"/>
                </a:cxn>
                <a:cxn ang="0">
                  <a:pos x="2185" y="2201"/>
                </a:cxn>
                <a:cxn ang="0">
                  <a:pos x="2095" y="2071"/>
                </a:cxn>
                <a:cxn ang="0">
                  <a:pos x="2215" y="1916"/>
                </a:cxn>
                <a:cxn ang="0">
                  <a:pos x="2310" y="1676"/>
                </a:cxn>
                <a:cxn ang="0">
                  <a:pos x="2350" y="1455"/>
                </a:cxn>
                <a:cxn ang="0">
                  <a:pos x="2475" y="1245"/>
                </a:cxn>
                <a:cxn ang="0">
                  <a:pos x="2170" y="1105"/>
                </a:cxn>
                <a:cxn ang="0">
                  <a:pos x="1900" y="1290"/>
                </a:cxn>
                <a:cxn ang="0">
                  <a:pos x="1660" y="1170"/>
                </a:cxn>
                <a:cxn ang="0">
                  <a:pos x="1450" y="840"/>
                </a:cxn>
                <a:cxn ang="0">
                  <a:pos x="1210" y="660"/>
                </a:cxn>
                <a:cxn ang="0">
                  <a:pos x="1150" y="340"/>
                </a:cxn>
                <a:cxn ang="0">
                  <a:pos x="1285" y="15"/>
                </a:cxn>
              </a:cxnLst>
              <a:rect l="0" t="0" r="r" b="b"/>
              <a:pathLst>
                <a:path w="2518" h="3196">
                  <a:moveTo>
                    <a:pt x="1285" y="15"/>
                  </a:moveTo>
                  <a:lnTo>
                    <a:pt x="1210" y="0"/>
                  </a:lnTo>
                  <a:lnTo>
                    <a:pt x="1105" y="130"/>
                  </a:lnTo>
                  <a:lnTo>
                    <a:pt x="975" y="180"/>
                  </a:lnTo>
                  <a:lnTo>
                    <a:pt x="836" y="166"/>
                  </a:lnTo>
                  <a:lnTo>
                    <a:pt x="700" y="249"/>
                  </a:lnTo>
                  <a:lnTo>
                    <a:pt x="566" y="397"/>
                  </a:lnTo>
                  <a:lnTo>
                    <a:pt x="505" y="540"/>
                  </a:lnTo>
                  <a:lnTo>
                    <a:pt x="255" y="700"/>
                  </a:lnTo>
                  <a:lnTo>
                    <a:pt x="160" y="660"/>
                  </a:lnTo>
                  <a:lnTo>
                    <a:pt x="70" y="730"/>
                  </a:lnTo>
                  <a:lnTo>
                    <a:pt x="0" y="960"/>
                  </a:lnTo>
                  <a:lnTo>
                    <a:pt x="10" y="1185"/>
                  </a:lnTo>
                  <a:lnTo>
                    <a:pt x="105" y="1330"/>
                  </a:lnTo>
                  <a:lnTo>
                    <a:pt x="97" y="1543"/>
                  </a:lnTo>
                  <a:lnTo>
                    <a:pt x="250" y="1699"/>
                  </a:lnTo>
                  <a:lnTo>
                    <a:pt x="440" y="1576"/>
                  </a:lnTo>
                  <a:lnTo>
                    <a:pt x="604" y="1759"/>
                  </a:lnTo>
                  <a:lnTo>
                    <a:pt x="697" y="1755"/>
                  </a:lnTo>
                  <a:lnTo>
                    <a:pt x="791" y="1596"/>
                  </a:lnTo>
                  <a:lnTo>
                    <a:pt x="935" y="1713"/>
                  </a:lnTo>
                  <a:lnTo>
                    <a:pt x="904" y="1845"/>
                  </a:lnTo>
                  <a:lnTo>
                    <a:pt x="776" y="2131"/>
                  </a:lnTo>
                  <a:lnTo>
                    <a:pt x="896" y="2560"/>
                  </a:lnTo>
                  <a:lnTo>
                    <a:pt x="985" y="3196"/>
                  </a:lnTo>
                  <a:lnTo>
                    <a:pt x="1080" y="3151"/>
                  </a:lnTo>
                  <a:lnTo>
                    <a:pt x="1185" y="3076"/>
                  </a:lnTo>
                  <a:lnTo>
                    <a:pt x="1285" y="3101"/>
                  </a:lnTo>
                  <a:lnTo>
                    <a:pt x="1380" y="3061"/>
                  </a:lnTo>
                  <a:lnTo>
                    <a:pt x="1320" y="3001"/>
                  </a:lnTo>
                  <a:lnTo>
                    <a:pt x="1330" y="2941"/>
                  </a:lnTo>
                  <a:lnTo>
                    <a:pt x="1450" y="2936"/>
                  </a:lnTo>
                  <a:lnTo>
                    <a:pt x="1435" y="2861"/>
                  </a:lnTo>
                  <a:lnTo>
                    <a:pt x="1615" y="2711"/>
                  </a:lnTo>
                  <a:lnTo>
                    <a:pt x="1795" y="2596"/>
                  </a:lnTo>
                  <a:lnTo>
                    <a:pt x="1780" y="2471"/>
                  </a:lnTo>
                  <a:lnTo>
                    <a:pt x="1860" y="2351"/>
                  </a:lnTo>
                  <a:lnTo>
                    <a:pt x="1965" y="2321"/>
                  </a:lnTo>
                  <a:lnTo>
                    <a:pt x="2085" y="2296"/>
                  </a:lnTo>
                  <a:lnTo>
                    <a:pt x="2115" y="2261"/>
                  </a:lnTo>
                  <a:lnTo>
                    <a:pt x="2185" y="2266"/>
                  </a:lnTo>
                  <a:lnTo>
                    <a:pt x="2185" y="2201"/>
                  </a:lnTo>
                  <a:lnTo>
                    <a:pt x="2170" y="2126"/>
                  </a:lnTo>
                  <a:lnTo>
                    <a:pt x="2095" y="2071"/>
                  </a:lnTo>
                  <a:lnTo>
                    <a:pt x="2130" y="1961"/>
                  </a:lnTo>
                  <a:lnTo>
                    <a:pt x="2215" y="1916"/>
                  </a:lnTo>
                  <a:lnTo>
                    <a:pt x="2235" y="1816"/>
                  </a:lnTo>
                  <a:lnTo>
                    <a:pt x="2310" y="1676"/>
                  </a:lnTo>
                  <a:lnTo>
                    <a:pt x="2265" y="1606"/>
                  </a:lnTo>
                  <a:lnTo>
                    <a:pt x="2350" y="1455"/>
                  </a:lnTo>
                  <a:lnTo>
                    <a:pt x="2325" y="1305"/>
                  </a:lnTo>
                  <a:lnTo>
                    <a:pt x="2475" y="1245"/>
                  </a:lnTo>
                  <a:lnTo>
                    <a:pt x="2518" y="1156"/>
                  </a:lnTo>
                  <a:lnTo>
                    <a:pt x="2170" y="1105"/>
                  </a:lnTo>
                  <a:lnTo>
                    <a:pt x="2065" y="1170"/>
                  </a:lnTo>
                  <a:lnTo>
                    <a:pt x="1900" y="1290"/>
                  </a:lnTo>
                  <a:lnTo>
                    <a:pt x="1815" y="1140"/>
                  </a:lnTo>
                  <a:lnTo>
                    <a:pt x="1660" y="1170"/>
                  </a:lnTo>
                  <a:lnTo>
                    <a:pt x="1570" y="1060"/>
                  </a:lnTo>
                  <a:lnTo>
                    <a:pt x="1450" y="840"/>
                  </a:lnTo>
                  <a:lnTo>
                    <a:pt x="1315" y="825"/>
                  </a:lnTo>
                  <a:lnTo>
                    <a:pt x="1210" y="660"/>
                  </a:lnTo>
                  <a:lnTo>
                    <a:pt x="1165" y="480"/>
                  </a:lnTo>
                  <a:lnTo>
                    <a:pt x="1150" y="340"/>
                  </a:lnTo>
                  <a:lnTo>
                    <a:pt x="1240" y="160"/>
                  </a:lnTo>
                  <a:lnTo>
                    <a:pt x="1285" y="15"/>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86" name="Freeform 6"/>
            <p:cNvSpPr>
              <a:spLocks/>
            </p:cNvSpPr>
            <p:nvPr/>
          </p:nvSpPr>
          <p:spPr bwMode="auto">
            <a:xfrm>
              <a:off x="7950314" y="3727902"/>
              <a:ext cx="1249064" cy="1444934"/>
            </a:xfrm>
            <a:custGeom>
              <a:avLst/>
              <a:gdLst/>
              <a:ahLst/>
              <a:cxnLst>
                <a:cxn ang="0">
                  <a:pos x="3415" y="0"/>
                </a:cxn>
                <a:cxn ang="0">
                  <a:pos x="3340" y="65"/>
                </a:cxn>
                <a:cxn ang="0">
                  <a:pos x="3295" y="140"/>
                </a:cxn>
                <a:cxn ang="0">
                  <a:pos x="3280" y="260"/>
                </a:cxn>
                <a:cxn ang="0">
                  <a:pos x="3285" y="645"/>
                </a:cxn>
                <a:cxn ang="0">
                  <a:pos x="3090" y="975"/>
                </a:cxn>
                <a:cxn ang="0">
                  <a:pos x="2925" y="1130"/>
                </a:cxn>
                <a:cxn ang="0">
                  <a:pos x="2700" y="1190"/>
                </a:cxn>
                <a:cxn ang="0">
                  <a:pos x="2730" y="1340"/>
                </a:cxn>
                <a:cxn ang="0">
                  <a:pos x="2595" y="1770"/>
                </a:cxn>
                <a:cxn ang="0">
                  <a:pos x="2395" y="2180"/>
                </a:cxn>
                <a:cxn ang="0">
                  <a:pos x="2220" y="2435"/>
                </a:cxn>
                <a:cxn ang="0">
                  <a:pos x="2065" y="2615"/>
                </a:cxn>
                <a:cxn ang="0">
                  <a:pos x="1735" y="2850"/>
                </a:cxn>
                <a:cxn ang="0">
                  <a:pos x="1575" y="3005"/>
                </a:cxn>
                <a:cxn ang="0">
                  <a:pos x="1510" y="3135"/>
                </a:cxn>
                <a:cxn ang="0">
                  <a:pos x="1390" y="3155"/>
                </a:cxn>
                <a:cxn ang="0">
                  <a:pos x="1125" y="3420"/>
                </a:cxn>
                <a:cxn ang="0">
                  <a:pos x="925" y="3500"/>
                </a:cxn>
                <a:cxn ang="0">
                  <a:pos x="775" y="3600"/>
                </a:cxn>
                <a:cxn ang="0">
                  <a:pos x="730" y="3720"/>
                </a:cxn>
                <a:cxn ang="0">
                  <a:pos x="450" y="3915"/>
                </a:cxn>
                <a:cxn ang="0">
                  <a:pos x="315" y="3900"/>
                </a:cxn>
                <a:cxn ang="0">
                  <a:pos x="120" y="3990"/>
                </a:cxn>
                <a:cxn ang="0">
                  <a:pos x="0" y="4190"/>
                </a:cxn>
                <a:cxn ang="0">
                  <a:pos x="155" y="4298"/>
                </a:cxn>
                <a:cxn ang="0">
                  <a:pos x="175" y="4460"/>
                </a:cxn>
                <a:cxn ang="0">
                  <a:pos x="270" y="4500"/>
                </a:cxn>
                <a:cxn ang="0">
                  <a:pos x="520" y="4340"/>
                </a:cxn>
                <a:cxn ang="0">
                  <a:pos x="580" y="4200"/>
                </a:cxn>
                <a:cxn ang="0">
                  <a:pos x="715" y="4050"/>
                </a:cxn>
                <a:cxn ang="0">
                  <a:pos x="850" y="3965"/>
                </a:cxn>
                <a:cxn ang="0">
                  <a:pos x="990" y="3980"/>
                </a:cxn>
                <a:cxn ang="0">
                  <a:pos x="1120" y="3930"/>
                </a:cxn>
                <a:cxn ang="0">
                  <a:pos x="1223" y="3800"/>
                </a:cxn>
                <a:cxn ang="0">
                  <a:pos x="1300" y="3815"/>
                </a:cxn>
                <a:cxn ang="0">
                  <a:pos x="1440" y="3650"/>
                </a:cxn>
                <a:cxn ang="0">
                  <a:pos x="1575" y="3480"/>
                </a:cxn>
                <a:cxn ang="0">
                  <a:pos x="1885" y="3225"/>
                </a:cxn>
                <a:cxn ang="0">
                  <a:pos x="2205" y="3020"/>
                </a:cxn>
                <a:cxn ang="0">
                  <a:pos x="2680" y="2600"/>
                </a:cxn>
                <a:cxn ang="0">
                  <a:pos x="2940" y="2565"/>
                </a:cxn>
                <a:cxn ang="0">
                  <a:pos x="3235" y="2295"/>
                </a:cxn>
                <a:cxn ang="0">
                  <a:pos x="3640" y="1895"/>
                </a:cxn>
                <a:cxn ang="0">
                  <a:pos x="3550" y="1830"/>
                </a:cxn>
                <a:cxn ang="0">
                  <a:pos x="3495" y="1665"/>
                </a:cxn>
                <a:cxn ang="0">
                  <a:pos x="3300" y="1550"/>
                </a:cxn>
                <a:cxn ang="0">
                  <a:pos x="3295" y="1290"/>
                </a:cxn>
                <a:cxn ang="0">
                  <a:pos x="3360" y="1125"/>
                </a:cxn>
                <a:cxn ang="0">
                  <a:pos x="3655" y="795"/>
                </a:cxn>
                <a:cxn ang="0">
                  <a:pos x="3890" y="565"/>
                </a:cxn>
                <a:cxn ang="0">
                  <a:pos x="3750" y="500"/>
                </a:cxn>
                <a:cxn ang="0">
                  <a:pos x="3660" y="340"/>
                </a:cxn>
                <a:cxn ang="0">
                  <a:pos x="3505" y="315"/>
                </a:cxn>
                <a:cxn ang="0">
                  <a:pos x="3415" y="0"/>
                </a:cxn>
              </a:cxnLst>
              <a:rect l="0" t="0" r="r" b="b"/>
              <a:pathLst>
                <a:path w="3890" h="4500">
                  <a:moveTo>
                    <a:pt x="3415" y="0"/>
                  </a:moveTo>
                  <a:lnTo>
                    <a:pt x="3340" y="65"/>
                  </a:lnTo>
                  <a:lnTo>
                    <a:pt x="3295" y="140"/>
                  </a:lnTo>
                  <a:lnTo>
                    <a:pt x="3280" y="260"/>
                  </a:lnTo>
                  <a:lnTo>
                    <a:pt x="3285" y="645"/>
                  </a:lnTo>
                  <a:lnTo>
                    <a:pt x="3090" y="975"/>
                  </a:lnTo>
                  <a:lnTo>
                    <a:pt x="2925" y="1130"/>
                  </a:lnTo>
                  <a:lnTo>
                    <a:pt x="2700" y="1190"/>
                  </a:lnTo>
                  <a:lnTo>
                    <a:pt x="2730" y="1340"/>
                  </a:lnTo>
                  <a:lnTo>
                    <a:pt x="2595" y="1770"/>
                  </a:lnTo>
                  <a:lnTo>
                    <a:pt x="2395" y="2180"/>
                  </a:lnTo>
                  <a:lnTo>
                    <a:pt x="2220" y="2435"/>
                  </a:lnTo>
                  <a:lnTo>
                    <a:pt x="2065" y="2615"/>
                  </a:lnTo>
                  <a:lnTo>
                    <a:pt x="1735" y="2850"/>
                  </a:lnTo>
                  <a:lnTo>
                    <a:pt x="1575" y="3005"/>
                  </a:lnTo>
                  <a:lnTo>
                    <a:pt x="1510" y="3135"/>
                  </a:lnTo>
                  <a:lnTo>
                    <a:pt x="1390" y="3155"/>
                  </a:lnTo>
                  <a:lnTo>
                    <a:pt x="1125" y="3420"/>
                  </a:lnTo>
                  <a:lnTo>
                    <a:pt x="925" y="3500"/>
                  </a:lnTo>
                  <a:lnTo>
                    <a:pt x="775" y="3600"/>
                  </a:lnTo>
                  <a:lnTo>
                    <a:pt x="730" y="3720"/>
                  </a:lnTo>
                  <a:lnTo>
                    <a:pt x="450" y="3915"/>
                  </a:lnTo>
                  <a:lnTo>
                    <a:pt x="315" y="3900"/>
                  </a:lnTo>
                  <a:lnTo>
                    <a:pt x="120" y="3990"/>
                  </a:lnTo>
                  <a:lnTo>
                    <a:pt x="0" y="4190"/>
                  </a:lnTo>
                  <a:lnTo>
                    <a:pt x="155" y="4298"/>
                  </a:lnTo>
                  <a:lnTo>
                    <a:pt x="175" y="4460"/>
                  </a:lnTo>
                  <a:lnTo>
                    <a:pt x="270" y="4500"/>
                  </a:lnTo>
                  <a:lnTo>
                    <a:pt x="520" y="4340"/>
                  </a:lnTo>
                  <a:lnTo>
                    <a:pt x="580" y="4200"/>
                  </a:lnTo>
                  <a:lnTo>
                    <a:pt x="715" y="4050"/>
                  </a:lnTo>
                  <a:lnTo>
                    <a:pt x="850" y="3965"/>
                  </a:lnTo>
                  <a:lnTo>
                    <a:pt x="990" y="3980"/>
                  </a:lnTo>
                  <a:lnTo>
                    <a:pt x="1120" y="3930"/>
                  </a:lnTo>
                  <a:lnTo>
                    <a:pt x="1223" y="3800"/>
                  </a:lnTo>
                  <a:lnTo>
                    <a:pt x="1300" y="3815"/>
                  </a:lnTo>
                  <a:lnTo>
                    <a:pt x="1440" y="3650"/>
                  </a:lnTo>
                  <a:lnTo>
                    <a:pt x="1575" y="3480"/>
                  </a:lnTo>
                  <a:lnTo>
                    <a:pt x="1885" y="3225"/>
                  </a:lnTo>
                  <a:lnTo>
                    <a:pt x="2205" y="3020"/>
                  </a:lnTo>
                  <a:lnTo>
                    <a:pt x="2680" y="2600"/>
                  </a:lnTo>
                  <a:lnTo>
                    <a:pt x="2940" y="2565"/>
                  </a:lnTo>
                  <a:lnTo>
                    <a:pt x="3235" y="2295"/>
                  </a:lnTo>
                  <a:lnTo>
                    <a:pt x="3640" y="1895"/>
                  </a:lnTo>
                  <a:lnTo>
                    <a:pt x="3550" y="1830"/>
                  </a:lnTo>
                  <a:lnTo>
                    <a:pt x="3495" y="1665"/>
                  </a:lnTo>
                  <a:lnTo>
                    <a:pt x="3300" y="1550"/>
                  </a:lnTo>
                  <a:lnTo>
                    <a:pt x="3295" y="1290"/>
                  </a:lnTo>
                  <a:lnTo>
                    <a:pt x="3360" y="1125"/>
                  </a:lnTo>
                  <a:lnTo>
                    <a:pt x="3655" y="795"/>
                  </a:lnTo>
                  <a:lnTo>
                    <a:pt x="3890" y="565"/>
                  </a:lnTo>
                  <a:lnTo>
                    <a:pt x="3750" y="500"/>
                  </a:lnTo>
                  <a:lnTo>
                    <a:pt x="3660" y="340"/>
                  </a:lnTo>
                  <a:lnTo>
                    <a:pt x="3505" y="315"/>
                  </a:lnTo>
                  <a:lnTo>
                    <a:pt x="3415" y="0"/>
                  </a:lnTo>
                  <a:close/>
                </a:path>
              </a:pathLst>
            </a:custGeom>
            <a:solidFill>
              <a:schemeClr val="bg2">
                <a:lumMod val="90000"/>
              </a:schemeClr>
            </a:solidFill>
            <a:ln w="1270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87" name="Freeform 7"/>
            <p:cNvSpPr>
              <a:spLocks/>
            </p:cNvSpPr>
            <p:nvPr/>
          </p:nvSpPr>
          <p:spPr bwMode="auto">
            <a:xfrm>
              <a:off x="8324389" y="4187148"/>
              <a:ext cx="1249064" cy="1181635"/>
            </a:xfrm>
            <a:custGeom>
              <a:avLst/>
              <a:gdLst/>
              <a:ahLst/>
              <a:cxnLst>
                <a:cxn ang="0">
                  <a:pos x="2540" y="345"/>
                </a:cxn>
                <a:cxn ang="0">
                  <a:pos x="2092" y="863"/>
                </a:cxn>
                <a:cxn ang="0">
                  <a:pos x="1519" y="1188"/>
                </a:cxn>
                <a:cxn ang="0">
                  <a:pos x="715" y="1818"/>
                </a:cxn>
                <a:cxn ang="0">
                  <a:pos x="274" y="2243"/>
                </a:cxn>
                <a:cxn ang="0">
                  <a:pos x="93" y="2544"/>
                </a:cxn>
                <a:cxn ang="0">
                  <a:pos x="15" y="2867"/>
                </a:cxn>
                <a:cxn ang="0">
                  <a:pos x="166" y="3216"/>
                </a:cxn>
                <a:cxn ang="0">
                  <a:pos x="420" y="3450"/>
                </a:cxn>
                <a:cxn ang="0">
                  <a:pos x="666" y="3531"/>
                </a:cxn>
                <a:cxn ang="0">
                  <a:pos x="915" y="3561"/>
                </a:cxn>
                <a:cxn ang="0">
                  <a:pos x="1370" y="3545"/>
                </a:cxn>
                <a:cxn ang="0">
                  <a:pos x="1380" y="3200"/>
                </a:cxn>
                <a:cxn ang="0">
                  <a:pos x="1485" y="2765"/>
                </a:cxn>
                <a:cxn ang="0">
                  <a:pos x="1890" y="2505"/>
                </a:cxn>
                <a:cxn ang="0">
                  <a:pos x="2180" y="2255"/>
                </a:cxn>
                <a:cxn ang="0">
                  <a:pos x="2300" y="2265"/>
                </a:cxn>
                <a:cxn ang="0">
                  <a:pos x="2525" y="2255"/>
                </a:cxn>
                <a:cxn ang="0">
                  <a:pos x="2765" y="2270"/>
                </a:cxn>
                <a:cxn ang="0">
                  <a:pos x="2955" y="2300"/>
                </a:cxn>
                <a:cxn ang="0">
                  <a:pos x="2975" y="2040"/>
                </a:cxn>
                <a:cxn ang="0">
                  <a:pos x="2775" y="2040"/>
                </a:cxn>
                <a:cxn ang="0">
                  <a:pos x="2780" y="1545"/>
                </a:cxn>
                <a:cxn ang="0">
                  <a:pos x="2865" y="1410"/>
                </a:cxn>
                <a:cxn ang="0">
                  <a:pos x="3095" y="1250"/>
                </a:cxn>
                <a:cxn ang="0">
                  <a:pos x="3465" y="575"/>
                </a:cxn>
                <a:cxn ang="0">
                  <a:pos x="3600" y="420"/>
                </a:cxn>
                <a:cxn ang="0">
                  <a:pos x="3750" y="180"/>
                </a:cxn>
                <a:cxn ang="0">
                  <a:pos x="3667" y="0"/>
                </a:cxn>
                <a:cxn ang="0">
                  <a:pos x="3382" y="198"/>
                </a:cxn>
                <a:cxn ang="0">
                  <a:pos x="3202" y="378"/>
                </a:cxn>
                <a:cxn ang="0">
                  <a:pos x="2854" y="476"/>
                </a:cxn>
              </a:cxnLst>
              <a:rect l="0" t="0" r="r" b="b"/>
              <a:pathLst>
                <a:path w="3892" h="3678">
                  <a:moveTo>
                    <a:pt x="2682" y="222"/>
                  </a:moveTo>
                  <a:lnTo>
                    <a:pt x="2540" y="345"/>
                  </a:lnTo>
                  <a:lnTo>
                    <a:pt x="2476" y="485"/>
                  </a:lnTo>
                  <a:lnTo>
                    <a:pt x="2092" y="863"/>
                  </a:lnTo>
                  <a:lnTo>
                    <a:pt x="1774" y="1157"/>
                  </a:lnTo>
                  <a:lnTo>
                    <a:pt x="1519" y="1188"/>
                  </a:lnTo>
                  <a:lnTo>
                    <a:pt x="1039" y="1611"/>
                  </a:lnTo>
                  <a:lnTo>
                    <a:pt x="715" y="1818"/>
                  </a:lnTo>
                  <a:lnTo>
                    <a:pt x="406" y="2075"/>
                  </a:lnTo>
                  <a:lnTo>
                    <a:pt x="274" y="2243"/>
                  </a:lnTo>
                  <a:lnTo>
                    <a:pt x="135" y="2405"/>
                  </a:lnTo>
                  <a:lnTo>
                    <a:pt x="93" y="2544"/>
                  </a:lnTo>
                  <a:lnTo>
                    <a:pt x="0" y="2730"/>
                  </a:lnTo>
                  <a:lnTo>
                    <a:pt x="15" y="2867"/>
                  </a:lnTo>
                  <a:lnTo>
                    <a:pt x="61" y="3053"/>
                  </a:lnTo>
                  <a:lnTo>
                    <a:pt x="166" y="3216"/>
                  </a:lnTo>
                  <a:lnTo>
                    <a:pt x="298" y="3230"/>
                  </a:lnTo>
                  <a:lnTo>
                    <a:pt x="420" y="3450"/>
                  </a:lnTo>
                  <a:lnTo>
                    <a:pt x="510" y="3560"/>
                  </a:lnTo>
                  <a:lnTo>
                    <a:pt x="666" y="3531"/>
                  </a:lnTo>
                  <a:lnTo>
                    <a:pt x="750" y="3678"/>
                  </a:lnTo>
                  <a:lnTo>
                    <a:pt x="915" y="3561"/>
                  </a:lnTo>
                  <a:lnTo>
                    <a:pt x="1021" y="3494"/>
                  </a:lnTo>
                  <a:lnTo>
                    <a:pt x="1370" y="3545"/>
                  </a:lnTo>
                  <a:lnTo>
                    <a:pt x="1400" y="3365"/>
                  </a:lnTo>
                  <a:lnTo>
                    <a:pt x="1380" y="3200"/>
                  </a:lnTo>
                  <a:lnTo>
                    <a:pt x="1415" y="2945"/>
                  </a:lnTo>
                  <a:lnTo>
                    <a:pt x="1485" y="2765"/>
                  </a:lnTo>
                  <a:lnTo>
                    <a:pt x="1655" y="2655"/>
                  </a:lnTo>
                  <a:lnTo>
                    <a:pt x="1890" y="2505"/>
                  </a:lnTo>
                  <a:lnTo>
                    <a:pt x="2190" y="2340"/>
                  </a:lnTo>
                  <a:lnTo>
                    <a:pt x="2180" y="2255"/>
                  </a:lnTo>
                  <a:lnTo>
                    <a:pt x="2235" y="2220"/>
                  </a:lnTo>
                  <a:lnTo>
                    <a:pt x="2300" y="2265"/>
                  </a:lnTo>
                  <a:lnTo>
                    <a:pt x="2460" y="2190"/>
                  </a:lnTo>
                  <a:lnTo>
                    <a:pt x="2525" y="2255"/>
                  </a:lnTo>
                  <a:lnTo>
                    <a:pt x="2660" y="2205"/>
                  </a:lnTo>
                  <a:lnTo>
                    <a:pt x="2765" y="2270"/>
                  </a:lnTo>
                  <a:lnTo>
                    <a:pt x="2865" y="2225"/>
                  </a:lnTo>
                  <a:lnTo>
                    <a:pt x="2955" y="2300"/>
                  </a:lnTo>
                  <a:lnTo>
                    <a:pt x="3000" y="2210"/>
                  </a:lnTo>
                  <a:lnTo>
                    <a:pt x="2975" y="2040"/>
                  </a:lnTo>
                  <a:lnTo>
                    <a:pt x="2855" y="2015"/>
                  </a:lnTo>
                  <a:lnTo>
                    <a:pt x="2775" y="2040"/>
                  </a:lnTo>
                  <a:lnTo>
                    <a:pt x="2700" y="1980"/>
                  </a:lnTo>
                  <a:lnTo>
                    <a:pt x="2780" y="1545"/>
                  </a:lnTo>
                  <a:lnTo>
                    <a:pt x="2725" y="1425"/>
                  </a:lnTo>
                  <a:lnTo>
                    <a:pt x="2865" y="1410"/>
                  </a:lnTo>
                  <a:lnTo>
                    <a:pt x="2970" y="1325"/>
                  </a:lnTo>
                  <a:lnTo>
                    <a:pt x="3095" y="1250"/>
                  </a:lnTo>
                  <a:lnTo>
                    <a:pt x="3410" y="635"/>
                  </a:lnTo>
                  <a:lnTo>
                    <a:pt x="3465" y="575"/>
                  </a:lnTo>
                  <a:lnTo>
                    <a:pt x="3540" y="600"/>
                  </a:lnTo>
                  <a:lnTo>
                    <a:pt x="3600" y="420"/>
                  </a:lnTo>
                  <a:lnTo>
                    <a:pt x="3680" y="410"/>
                  </a:lnTo>
                  <a:lnTo>
                    <a:pt x="3750" y="180"/>
                  </a:lnTo>
                  <a:lnTo>
                    <a:pt x="3892" y="6"/>
                  </a:lnTo>
                  <a:lnTo>
                    <a:pt x="3667" y="0"/>
                  </a:lnTo>
                  <a:lnTo>
                    <a:pt x="3498" y="63"/>
                  </a:lnTo>
                  <a:lnTo>
                    <a:pt x="3382" y="198"/>
                  </a:lnTo>
                  <a:lnTo>
                    <a:pt x="3330" y="347"/>
                  </a:lnTo>
                  <a:lnTo>
                    <a:pt x="3202" y="378"/>
                  </a:lnTo>
                  <a:lnTo>
                    <a:pt x="2991" y="630"/>
                  </a:lnTo>
                  <a:lnTo>
                    <a:pt x="2854" y="476"/>
                  </a:lnTo>
                  <a:lnTo>
                    <a:pt x="2682" y="222"/>
                  </a:lnTo>
                  <a:close/>
                </a:path>
              </a:pathLst>
            </a:custGeom>
            <a:solidFill>
              <a:schemeClr val="bg2">
                <a:lumMod val="90000"/>
              </a:schemeClr>
            </a:solidFill>
            <a:ln w="19050" cmpd="sng">
              <a:solidFill>
                <a:schemeClr val="bg2">
                  <a:lumMod val="20000"/>
                  <a:lumOff val="80000"/>
                </a:schemeClr>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sp>
          <p:nvSpPr>
            <p:cNvPr id="88" name="Freeform 8"/>
            <p:cNvSpPr>
              <a:spLocks/>
            </p:cNvSpPr>
            <p:nvPr/>
          </p:nvSpPr>
          <p:spPr bwMode="auto">
            <a:xfrm>
              <a:off x="7839536" y="6020529"/>
              <a:ext cx="181419" cy="218346"/>
            </a:xfrm>
            <a:custGeom>
              <a:avLst/>
              <a:gdLst/>
              <a:ahLst/>
              <a:cxnLst>
                <a:cxn ang="0">
                  <a:pos x="15" y="136"/>
                </a:cxn>
                <a:cxn ang="0">
                  <a:pos x="0" y="121"/>
                </a:cxn>
                <a:cxn ang="0">
                  <a:pos x="15" y="93"/>
                </a:cxn>
                <a:cxn ang="0">
                  <a:pos x="12" y="73"/>
                </a:cxn>
                <a:cxn ang="0">
                  <a:pos x="27" y="78"/>
                </a:cxn>
                <a:cxn ang="0">
                  <a:pos x="30" y="57"/>
                </a:cxn>
                <a:cxn ang="0">
                  <a:pos x="38" y="39"/>
                </a:cxn>
                <a:cxn ang="0">
                  <a:pos x="20" y="24"/>
                </a:cxn>
                <a:cxn ang="0">
                  <a:pos x="30" y="0"/>
                </a:cxn>
                <a:cxn ang="0">
                  <a:pos x="54" y="0"/>
                </a:cxn>
                <a:cxn ang="0">
                  <a:pos x="83" y="15"/>
                </a:cxn>
                <a:cxn ang="0">
                  <a:pos x="99" y="39"/>
                </a:cxn>
                <a:cxn ang="0">
                  <a:pos x="77" y="40"/>
                </a:cxn>
                <a:cxn ang="0">
                  <a:pos x="63" y="48"/>
                </a:cxn>
                <a:cxn ang="0">
                  <a:pos x="89" y="63"/>
                </a:cxn>
                <a:cxn ang="0">
                  <a:pos x="113" y="63"/>
                </a:cxn>
                <a:cxn ang="0">
                  <a:pos x="113" y="81"/>
                </a:cxn>
                <a:cxn ang="0">
                  <a:pos x="59" y="102"/>
                </a:cxn>
                <a:cxn ang="0">
                  <a:pos x="23" y="112"/>
                </a:cxn>
                <a:cxn ang="0">
                  <a:pos x="15" y="136"/>
                </a:cxn>
              </a:cxnLst>
              <a:rect l="0" t="0" r="r" b="b"/>
              <a:pathLst>
                <a:path w="113" h="136">
                  <a:moveTo>
                    <a:pt x="15" y="136"/>
                  </a:moveTo>
                  <a:lnTo>
                    <a:pt x="0" y="121"/>
                  </a:lnTo>
                  <a:lnTo>
                    <a:pt x="15" y="93"/>
                  </a:lnTo>
                  <a:lnTo>
                    <a:pt x="12" y="73"/>
                  </a:lnTo>
                  <a:lnTo>
                    <a:pt x="27" y="78"/>
                  </a:lnTo>
                  <a:lnTo>
                    <a:pt x="30" y="57"/>
                  </a:lnTo>
                  <a:lnTo>
                    <a:pt x="38" y="39"/>
                  </a:lnTo>
                  <a:lnTo>
                    <a:pt x="20" y="24"/>
                  </a:lnTo>
                  <a:lnTo>
                    <a:pt x="30" y="0"/>
                  </a:lnTo>
                  <a:lnTo>
                    <a:pt x="54" y="0"/>
                  </a:lnTo>
                  <a:lnTo>
                    <a:pt x="83" y="15"/>
                  </a:lnTo>
                  <a:lnTo>
                    <a:pt x="99" y="39"/>
                  </a:lnTo>
                  <a:lnTo>
                    <a:pt x="77" y="40"/>
                  </a:lnTo>
                  <a:lnTo>
                    <a:pt x="63" y="48"/>
                  </a:lnTo>
                  <a:lnTo>
                    <a:pt x="89" y="63"/>
                  </a:lnTo>
                  <a:lnTo>
                    <a:pt x="113" y="63"/>
                  </a:lnTo>
                  <a:lnTo>
                    <a:pt x="113" y="81"/>
                  </a:lnTo>
                  <a:lnTo>
                    <a:pt x="59" y="102"/>
                  </a:lnTo>
                  <a:lnTo>
                    <a:pt x="23" y="112"/>
                  </a:lnTo>
                  <a:lnTo>
                    <a:pt x="15" y="13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92" name="Freeform 9"/>
            <p:cNvSpPr>
              <a:spLocks/>
            </p:cNvSpPr>
            <p:nvPr/>
          </p:nvSpPr>
          <p:spPr bwMode="auto">
            <a:xfrm>
              <a:off x="9159240" y="1326103"/>
              <a:ext cx="614899" cy="765814"/>
            </a:xfrm>
            <a:custGeom>
              <a:avLst/>
              <a:gdLst/>
              <a:ahLst/>
              <a:cxnLst>
                <a:cxn ang="0">
                  <a:pos x="27" y="30"/>
                </a:cxn>
                <a:cxn ang="0">
                  <a:pos x="77" y="113"/>
                </a:cxn>
                <a:cxn ang="0">
                  <a:pos x="98" y="170"/>
                </a:cxn>
                <a:cxn ang="0">
                  <a:pos x="86" y="206"/>
                </a:cxn>
                <a:cxn ang="0">
                  <a:pos x="101" y="225"/>
                </a:cxn>
                <a:cxn ang="0">
                  <a:pos x="131" y="252"/>
                </a:cxn>
                <a:cxn ang="0">
                  <a:pos x="170" y="204"/>
                </a:cxn>
                <a:cxn ang="0">
                  <a:pos x="167" y="239"/>
                </a:cxn>
                <a:cxn ang="0">
                  <a:pos x="186" y="338"/>
                </a:cxn>
                <a:cxn ang="0">
                  <a:pos x="264" y="446"/>
                </a:cxn>
                <a:cxn ang="0">
                  <a:pos x="291" y="455"/>
                </a:cxn>
                <a:cxn ang="0">
                  <a:pos x="305" y="440"/>
                </a:cxn>
                <a:cxn ang="0">
                  <a:pos x="327" y="419"/>
                </a:cxn>
                <a:cxn ang="0">
                  <a:pos x="338" y="450"/>
                </a:cxn>
                <a:cxn ang="0">
                  <a:pos x="375" y="393"/>
                </a:cxn>
                <a:cxn ang="0">
                  <a:pos x="342" y="339"/>
                </a:cxn>
                <a:cxn ang="0">
                  <a:pos x="324" y="321"/>
                </a:cxn>
                <a:cxn ang="0">
                  <a:pos x="368" y="351"/>
                </a:cxn>
                <a:cxn ang="0">
                  <a:pos x="366" y="321"/>
                </a:cxn>
                <a:cxn ang="0">
                  <a:pos x="350" y="239"/>
                </a:cxn>
                <a:cxn ang="0">
                  <a:pos x="323" y="213"/>
                </a:cxn>
                <a:cxn ang="0">
                  <a:pos x="318" y="183"/>
                </a:cxn>
                <a:cxn ang="0">
                  <a:pos x="296" y="204"/>
                </a:cxn>
                <a:cxn ang="0">
                  <a:pos x="282" y="200"/>
                </a:cxn>
                <a:cxn ang="0">
                  <a:pos x="266" y="185"/>
                </a:cxn>
                <a:cxn ang="0">
                  <a:pos x="255" y="162"/>
                </a:cxn>
                <a:cxn ang="0">
                  <a:pos x="212" y="167"/>
                </a:cxn>
                <a:cxn ang="0">
                  <a:pos x="195" y="131"/>
                </a:cxn>
                <a:cxn ang="0">
                  <a:pos x="158" y="137"/>
                </a:cxn>
                <a:cxn ang="0">
                  <a:pos x="162" y="98"/>
                </a:cxn>
                <a:cxn ang="0">
                  <a:pos x="132" y="117"/>
                </a:cxn>
                <a:cxn ang="0">
                  <a:pos x="114" y="135"/>
                </a:cxn>
                <a:cxn ang="0">
                  <a:pos x="90" y="93"/>
                </a:cxn>
                <a:cxn ang="0">
                  <a:pos x="83" y="63"/>
                </a:cxn>
                <a:cxn ang="0">
                  <a:pos x="60" y="33"/>
                </a:cxn>
                <a:cxn ang="0">
                  <a:pos x="78" y="24"/>
                </a:cxn>
                <a:cxn ang="0">
                  <a:pos x="69" y="6"/>
                </a:cxn>
                <a:cxn ang="0">
                  <a:pos x="38" y="9"/>
                </a:cxn>
                <a:cxn ang="0">
                  <a:pos x="0" y="11"/>
                </a:cxn>
              </a:cxnLst>
              <a:rect l="0" t="0" r="r" b="b"/>
              <a:pathLst>
                <a:path w="383" h="477">
                  <a:moveTo>
                    <a:pt x="6" y="23"/>
                  </a:moveTo>
                  <a:lnTo>
                    <a:pt x="27" y="30"/>
                  </a:lnTo>
                  <a:lnTo>
                    <a:pt x="54" y="78"/>
                  </a:lnTo>
                  <a:lnTo>
                    <a:pt x="77" y="113"/>
                  </a:lnTo>
                  <a:lnTo>
                    <a:pt x="95" y="138"/>
                  </a:lnTo>
                  <a:lnTo>
                    <a:pt x="98" y="170"/>
                  </a:lnTo>
                  <a:lnTo>
                    <a:pt x="83" y="174"/>
                  </a:lnTo>
                  <a:lnTo>
                    <a:pt x="86" y="206"/>
                  </a:lnTo>
                  <a:lnTo>
                    <a:pt x="104" y="203"/>
                  </a:lnTo>
                  <a:lnTo>
                    <a:pt x="101" y="225"/>
                  </a:lnTo>
                  <a:lnTo>
                    <a:pt x="117" y="227"/>
                  </a:lnTo>
                  <a:lnTo>
                    <a:pt x="131" y="252"/>
                  </a:lnTo>
                  <a:lnTo>
                    <a:pt x="162" y="221"/>
                  </a:lnTo>
                  <a:lnTo>
                    <a:pt x="170" y="204"/>
                  </a:lnTo>
                  <a:lnTo>
                    <a:pt x="194" y="221"/>
                  </a:lnTo>
                  <a:lnTo>
                    <a:pt x="167" y="239"/>
                  </a:lnTo>
                  <a:lnTo>
                    <a:pt x="143" y="269"/>
                  </a:lnTo>
                  <a:lnTo>
                    <a:pt x="186" y="338"/>
                  </a:lnTo>
                  <a:lnTo>
                    <a:pt x="249" y="416"/>
                  </a:lnTo>
                  <a:lnTo>
                    <a:pt x="264" y="446"/>
                  </a:lnTo>
                  <a:lnTo>
                    <a:pt x="273" y="477"/>
                  </a:lnTo>
                  <a:lnTo>
                    <a:pt x="291" y="455"/>
                  </a:lnTo>
                  <a:lnTo>
                    <a:pt x="260" y="410"/>
                  </a:lnTo>
                  <a:lnTo>
                    <a:pt x="305" y="440"/>
                  </a:lnTo>
                  <a:lnTo>
                    <a:pt x="303" y="417"/>
                  </a:lnTo>
                  <a:lnTo>
                    <a:pt x="327" y="419"/>
                  </a:lnTo>
                  <a:lnTo>
                    <a:pt x="321" y="440"/>
                  </a:lnTo>
                  <a:lnTo>
                    <a:pt x="338" y="450"/>
                  </a:lnTo>
                  <a:lnTo>
                    <a:pt x="383" y="414"/>
                  </a:lnTo>
                  <a:lnTo>
                    <a:pt x="375" y="393"/>
                  </a:lnTo>
                  <a:lnTo>
                    <a:pt x="357" y="381"/>
                  </a:lnTo>
                  <a:lnTo>
                    <a:pt x="342" y="339"/>
                  </a:lnTo>
                  <a:lnTo>
                    <a:pt x="324" y="338"/>
                  </a:lnTo>
                  <a:lnTo>
                    <a:pt x="324" y="321"/>
                  </a:lnTo>
                  <a:lnTo>
                    <a:pt x="357" y="335"/>
                  </a:lnTo>
                  <a:lnTo>
                    <a:pt x="368" y="351"/>
                  </a:lnTo>
                  <a:lnTo>
                    <a:pt x="378" y="338"/>
                  </a:lnTo>
                  <a:lnTo>
                    <a:pt x="366" y="321"/>
                  </a:lnTo>
                  <a:lnTo>
                    <a:pt x="366" y="290"/>
                  </a:lnTo>
                  <a:lnTo>
                    <a:pt x="350" y="239"/>
                  </a:lnTo>
                  <a:lnTo>
                    <a:pt x="336" y="242"/>
                  </a:lnTo>
                  <a:lnTo>
                    <a:pt x="323" y="213"/>
                  </a:lnTo>
                  <a:lnTo>
                    <a:pt x="330" y="189"/>
                  </a:lnTo>
                  <a:lnTo>
                    <a:pt x="318" y="183"/>
                  </a:lnTo>
                  <a:lnTo>
                    <a:pt x="311" y="198"/>
                  </a:lnTo>
                  <a:lnTo>
                    <a:pt x="296" y="204"/>
                  </a:lnTo>
                  <a:lnTo>
                    <a:pt x="290" y="230"/>
                  </a:lnTo>
                  <a:lnTo>
                    <a:pt x="282" y="200"/>
                  </a:lnTo>
                  <a:lnTo>
                    <a:pt x="267" y="195"/>
                  </a:lnTo>
                  <a:lnTo>
                    <a:pt x="266" y="185"/>
                  </a:lnTo>
                  <a:lnTo>
                    <a:pt x="291" y="173"/>
                  </a:lnTo>
                  <a:lnTo>
                    <a:pt x="255" y="162"/>
                  </a:lnTo>
                  <a:lnTo>
                    <a:pt x="239" y="146"/>
                  </a:lnTo>
                  <a:lnTo>
                    <a:pt x="212" y="167"/>
                  </a:lnTo>
                  <a:lnTo>
                    <a:pt x="210" y="143"/>
                  </a:lnTo>
                  <a:lnTo>
                    <a:pt x="195" y="131"/>
                  </a:lnTo>
                  <a:lnTo>
                    <a:pt x="174" y="143"/>
                  </a:lnTo>
                  <a:lnTo>
                    <a:pt x="158" y="137"/>
                  </a:lnTo>
                  <a:lnTo>
                    <a:pt x="152" y="122"/>
                  </a:lnTo>
                  <a:lnTo>
                    <a:pt x="162" y="98"/>
                  </a:lnTo>
                  <a:lnTo>
                    <a:pt x="140" y="96"/>
                  </a:lnTo>
                  <a:lnTo>
                    <a:pt x="132" y="117"/>
                  </a:lnTo>
                  <a:lnTo>
                    <a:pt x="132" y="137"/>
                  </a:lnTo>
                  <a:lnTo>
                    <a:pt x="114" y="135"/>
                  </a:lnTo>
                  <a:lnTo>
                    <a:pt x="116" y="111"/>
                  </a:lnTo>
                  <a:lnTo>
                    <a:pt x="90" y="93"/>
                  </a:lnTo>
                  <a:lnTo>
                    <a:pt x="102" y="81"/>
                  </a:lnTo>
                  <a:lnTo>
                    <a:pt x="83" y="63"/>
                  </a:lnTo>
                  <a:lnTo>
                    <a:pt x="75" y="44"/>
                  </a:lnTo>
                  <a:lnTo>
                    <a:pt x="60" y="33"/>
                  </a:lnTo>
                  <a:lnTo>
                    <a:pt x="59" y="24"/>
                  </a:lnTo>
                  <a:lnTo>
                    <a:pt x="78" y="24"/>
                  </a:lnTo>
                  <a:lnTo>
                    <a:pt x="77" y="0"/>
                  </a:lnTo>
                  <a:lnTo>
                    <a:pt x="69" y="6"/>
                  </a:lnTo>
                  <a:lnTo>
                    <a:pt x="50" y="2"/>
                  </a:lnTo>
                  <a:lnTo>
                    <a:pt x="38" y="9"/>
                  </a:lnTo>
                  <a:lnTo>
                    <a:pt x="12" y="6"/>
                  </a:lnTo>
                  <a:lnTo>
                    <a:pt x="0" y="11"/>
                  </a:lnTo>
                  <a:lnTo>
                    <a:pt x="6" y="23"/>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18" name="Freeform 11"/>
            <p:cNvSpPr>
              <a:spLocks/>
            </p:cNvSpPr>
            <p:nvPr/>
          </p:nvSpPr>
          <p:spPr bwMode="auto">
            <a:xfrm>
              <a:off x="9737216" y="2124025"/>
              <a:ext cx="573156" cy="1078883"/>
            </a:xfrm>
            <a:custGeom>
              <a:avLst/>
              <a:gdLst/>
              <a:ahLst/>
              <a:cxnLst>
                <a:cxn ang="0">
                  <a:pos x="150" y="1055"/>
                </a:cxn>
                <a:cxn ang="0">
                  <a:pos x="240" y="1505"/>
                </a:cxn>
                <a:cxn ang="0">
                  <a:pos x="165" y="1605"/>
                </a:cxn>
                <a:cxn ang="0">
                  <a:pos x="295" y="1746"/>
                </a:cxn>
                <a:cxn ang="0">
                  <a:pos x="310" y="1911"/>
                </a:cxn>
                <a:cxn ang="0">
                  <a:pos x="130" y="1941"/>
                </a:cxn>
                <a:cxn ang="0">
                  <a:pos x="15" y="2301"/>
                </a:cxn>
                <a:cxn ang="0">
                  <a:pos x="205" y="2674"/>
                </a:cxn>
                <a:cxn ang="0">
                  <a:pos x="414" y="2524"/>
                </a:cxn>
                <a:cxn ang="0">
                  <a:pos x="805" y="2389"/>
                </a:cxn>
                <a:cxn ang="0">
                  <a:pos x="991" y="2514"/>
                </a:cxn>
                <a:cxn ang="0">
                  <a:pos x="900" y="2811"/>
                </a:cxn>
                <a:cxn ang="0">
                  <a:pos x="960" y="2976"/>
                </a:cxn>
                <a:cxn ang="0">
                  <a:pos x="910" y="3361"/>
                </a:cxn>
                <a:cxn ang="0">
                  <a:pos x="1360" y="3156"/>
                </a:cxn>
                <a:cxn ang="0">
                  <a:pos x="1555" y="2881"/>
                </a:cxn>
                <a:cxn ang="0">
                  <a:pos x="1750" y="2541"/>
                </a:cxn>
                <a:cxn ang="0">
                  <a:pos x="1590" y="2106"/>
                </a:cxn>
                <a:cxn ang="0">
                  <a:pos x="1390" y="1836"/>
                </a:cxn>
                <a:cxn ang="0">
                  <a:pos x="1180" y="1355"/>
                </a:cxn>
                <a:cxn ang="0">
                  <a:pos x="1315" y="1085"/>
                </a:cxn>
                <a:cxn ang="0">
                  <a:pos x="1240" y="900"/>
                </a:cxn>
                <a:cxn ang="0">
                  <a:pos x="1260" y="525"/>
                </a:cxn>
                <a:cxn ang="0">
                  <a:pos x="1075" y="485"/>
                </a:cxn>
                <a:cxn ang="0">
                  <a:pos x="1215" y="320"/>
                </a:cxn>
                <a:cxn ang="0">
                  <a:pos x="745" y="0"/>
                </a:cxn>
                <a:cxn ang="0">
                  <a:pos x="805" y="470"/>
                </a:cxn>
                <a:cxn ang="0">
                  <a:pos x="870" y="780"/>
                </a:cxn>
                <a:cxn ang="0">
                  <a:pos x="745" y="870"/>
                </a:cxn>
                <a:cxn ang="0">
                  <a:pos x="453" y="799"/>
                </a:cxn>
                <a:cxn ang="0">
                  <a:pos x="210" y="829"/>
                </a:cxn>
                <a:cxn ang="0">
                  <a:pos x="75" y="695"/>
                </a:cxn>
              </a:cxnLst>
              <a:rect l="0" t="0" r="r" b="b"/>
              <a:pathLst>
                <a:path w="1785" h="3361">
                  <a:moveTo>
                    <a:pt x="0" y="725"/>
                  </a:moveTo>
                  <a:lnTo>
                    <a:pt x="150" y="1055"/>
                  </a:lnTo>
                  <a:lnTo>
                    <a:pt x="190" y="1250"/>
                  </a:lnTo>
                  <a:lnTo>
                    <a:pt x="240" y="1505"/>
                  </a:lnTo>
                  <a:lnTo>
                    <a:pt x="355" y="1530"/>
                  </a:lnTo>
                  <a:lnTo>
                    <a:pt x="165" y="1605"/>
                  </a:lnTo>
                  <a:lnTo>
                    <a:pt x="175" y="1761"/>
                  </a:lnTo>
                  <a:lnTo>
                    <a:pt x="295" y="1746"/>
                  </a:lnTo>
                  <a:lnTo>
                    <a:pt x="160" y="1861"/>
                  </a:lnTo>
                  <a:lnTo>
                    <a:pt x="310" y="1911"/>
                  </a:lnTo>
                  <a:lnTo>
                    <a:pt x="280" y="1951"/>
                  </a:lnTo>
                  <a:lnTo>
                    <a:pt x="130" y="1941"/>
                  </a:lnTo>
                  <a:lnTo>
                    <a:pt x="105" y="2151"/>
                  </a:lnTo>
                  <a:lnTo>
                    <a:pt x="15" y="2301"/>
                  </a:lnTo>
                  <a:lnTo>
                    <a:pt x="22" y="2626"/>
                  </a:lnTo>
                  <a:lnTo>
                    <a:pt x="205" y="2674"/>
                  </a:lnTo>
                  <a:lnTo>
                    <a:pt x="345" y="2659"/>
                  </a:lnTo>
                  <a:lnTo>
                    <a:pt x="414" y="2524"/>
                  </a:lnTo>
                  <a:lnTo>
                    <a:pt x="670" y="2481"/>
                  </a:lnTo>
                  <a:lnTo>
                    <a:pt x="805" y="2389"/>
                  </a:lnTo>
                  <a:lnTo>
                    <a:pt x="939" y="2389"/>
                  </a:lnTo>
                  <a:lnTo>
                    <a:pt x="991" y="2514"/>
                  </a:lnTo>
                  <a:lnTo>
                    <a:pt x="895" y="2601"/>
                  </a:lnTo>
                  <a:lnTo>
                    <a:pt x="900" y="2811"/>
                  </a:lnTo>
                  <a:lnTo>
                    <a:pt x="900" y="2941"/>
                  </a:lnTo>
                  <a:lnTo>
                    <a:pt x="960" y="2976"/>
                  </a:lnTo>
                  <a:lnTo>
                    <a:pt x="925" y="3141"/>
                  </a:lnTo>
                  <a:lnTo>
                    <a:pt x="910" y="3361"/>
                  </a:lnTo>
                  <a:lnTo>
                    <a:pt x="1060" y="3351"/>
                  </a:lnTo>
                  <a:lnTo>
                    <a:pt x="1360" y="3156"/>
                  </a:lnTo>
                  <a:lnTo>
                    <a:pt x="1588" y="2991"/>
                  </a:lnTo>
                  <a:lnTo>
                    <a:pt x="1555" y="2881"/>
                  </a:lnTo>
                  <a:lnTo>
                    <a:pt x="1615" y="2706"/>
                  </a:lnTo>
                  <a:lnTo>
                    <a:pt x="1750" y="2541"/>
                  </a:lnTo>
                  <a:lnTo>
                    <a:pt x="1785" y="2311"/>
                  </a:lnTo>
                  <a:lnTo>
                    <a:pt x="1590" y="2106"/>
                  </a:lnTo>
                  <a:lnTo>
                    <a:pt x="1435" y="2031"/>
                  </a:lnTo>
                  <a:lnTo>
                    <a:pt x="1390" y="1836"/>
                  </a:lnTo>
                  <a:lnTo>
                    <a:pt x="1290" y="1550"/>
                  </a:lnTo>
                  <a:lnTo>
                    <a:pt x="1180" y="1355"/>
                  </a:lnTo>
                  <a:lnTo>
                    <a:pt x="1195" y="1215"/>
                  </a:lnTo>
                  <a:lnTo>
                    <a:pt x="1315" y="1085"/>
                  </a:lnTo>
                  <a:lnTo>
                    <a:pt x="1315" y="965"/>
                  </a:lnTo>
                  <a:lnTo>
                    <a:pt x="1240" y="900"/>
                  </a:lnTo>
                  <a:lnTo>
                    <a:pt x="1230" y="690"/>
                  </a:lnTo>
                  <a:lnTo>
                    <a:pt x="1260" y="525"/>
                  </a:lnTo>
                  <a:lnTo>
                    <a:pt x="1170" y="450"/>
                  </a:lnTo>
                  <a:lnTo>
                    <a:pt x="1075" y="485"/>
                  </a:lnTo>
                  <a:lnTo>
                    <a:pt x="1065" y="465"/>
                  </a:lnTo>
                  <a:lnTo>
                    <a:pt x="1215" y="320"/>
                  </a:lnTo>
                  <a:lnTo>
                    <a:pt x="915" y="65"/>
                  </a:lnTo>
                  <a:lnTo>
                    <a:pt x="745" y="0"/>
                  </a:lnTo>
                  <a:lnTo>
                    <a:pt x="810" y="285"/>
                  </a:lnTo>
                  <a:lnTo>
                    <a:pt x="805" y="470"/>
                  </a:lnTo>
                  <a:lnTo>
                    <a:pt x="885" y="570"/>
                  </a:lnTo>
                  <a:lnTo>
                    <a:pt x="870" y="780"/>
                  </a:lnTo>
                  <a:lnTo>
                    <a:pt x="945" y="885"/>
                  </a:lnTo>
                  <a:lnTo>
                    <a:pt x="745" y="870"/>
                  </a:lnTo>
                  <a:lnTo>
                    <a:pt x="693" y="739"/>
                  </a:lnTo>
                  <a:lnTo>
                    <a:pt x="453" y="799"/>
                  </a:lnTo>
                  <a:lnTo>
                    <a:pt x="195" y="904"/>
                  </a:lnTo>
                  <a:lnTo>
                    <a:pt x="210" y="829"/>
                  </a:lnTo>
                  <a:lnTo>
                    <a:pt x="142" y="798"/>
                  </a:lnTo>
                  <a:lnTo>
                    <a:pt x="75" y="695"/>
                  </a:lnTo>
                  <a:lnTo>
                    <a:pt x="0" y="725"/>
                  </a:lnTo>
                  <a:close/>
                </a:path>
              </a:pathLst>
            </a:custGeom>
            <a:solidFill>
              <a:schemeClr val="bg2">
                <a:lumMod val="90000"/>
              </a:schemeClr>
            </a:solidFill>
            <a:ln w="6350" cmpd="sng">
              <a:solidFill>
                <a:schemeClr val="bg1"/>
              </a:solidFill>
              <a:prstDash val="solid"/>
              <a:round/>
              <a:headEnd/>
              <a:tailEnd/>
            </a:ln>
            <a:effectLst/>
          </p:spPr>
          <p:txBody>
            <a:bodyPr lIns="91405" tIns="45703" rIns="91405" bIns="45703"/>
            <a:lstStyle/>
            <a:p>
              <a:endParaRPr lang="zh-CN" altLang="en-US" sz="1200" kern="0">
                <a:solidFill>
                  <a:sysClr val="windowText" lastClr="000000"/>
                </a:solidFill>
              </a:endParaRPr>
            </a:p>
          </p:txBody>
        </p:sp>
        <p:sp>
          <p:nvSpPr>
            <p:cNvPr id="131" name="Freeform 12"/>
            <p:cNvSpPr>
              <a:spLocks/>
            </p:cNvSpPr>
            <p:nvPr/>
          </p:nvSpPr>
          <p:spPr bwMode="auto">
            <a:xfrm>
              <a:off x="10116107" y="2498102"/>
              <a:ext cx="674302" cy="589211"/>
            </a:xfrm>
            <a:custGeom>
              <a:avLst/>
              <a:gdLst/>
              <a:ahLst/>
              <a:cxnLst>
                <a:cxn ang="0">
                  <a:pos x="2056" y="246"/>
                </a:cxn>
                <a:cxn ang="0">
                  <a:pos x="2101" y="487"/>
                </a:cxn>
                <a:cxn ang="0">
                  <a:pos x="1911" y="850"/>
                </a:cxn>
                <a:cxn ang="0">
                  <a:pos x="1785" y="771"/>
                </a:cxn>
                <a:cxn ang="0">
                  <a:pos x="1371" y="1210"/>
                </a:cxn>
                <a:cxn ang="0">
                  <a:pos x="1180" y="1444"/>
                </a:cxn>
                <a:cxn ang="0">
                  <a:pos x="1042" y="1527"/>
                </a:cxn>
                <a:cxn ang="0">
                  <a:pos x="931" y="1481"/>
                </a:cxn>
                <a:cxn ang="0">
                  <a:pos x="846" y="1521"/>
                </a:cxn>
                <a:cxn ang="0">
                  <a:pos x="796" y="1691"/>
                </a:cxn>
                <a:cxn ang="0">
                  <a:pos x="696" y="1721"/>
                </a:cxn>
                <a:cxn ang="0">
                  <a:pos x="676" y="1611"/>
                </a:cxn>
                <a:cxn ang="0">
                  <a:pos x="561" y="1631"/>
                </a:cxn>
                <a:cxn ang="0">
                  <a:pos x="546" y="1746"/>
                </a:cxn>
                <a:cxn ang="0">
                  <a:pos x="556" y="1836"/>
                </a:cxn>
                <a:cxn ang="0">
                  <a:pos x="411" y="1826"/>
                </a:cxn>
                <a:cxn ang="0">
                  <a:pos x="376" y="1721"/>
                </a:cxn>
                <a:cxn ang="0">
                  <a:pos x="433" y="1545"/>
                </a:cxn>
                <a:cxn ang="0">
                  <a:pos x="568" y="1384"/>
                </a:cxn>
                <a:cxn ang="0">
                  <a:pos x="606" y="1147"/>
                </a:cxn>
                <a:cxn ang="0">
                  <a:pos x="411" y="941"/>
                </a:cxn>
                <a:cxn ang="0">
                  <a:pos x="256" y="866"/>
                </a:cxn>
                <a:cxn ang="0">
                  <a:pos x="213" y="676"/>
                </a:cxn>
                <a:cxn ang="0">
                  <a:pos x="111" y="387"/>
                </a:cxn>
                <a:cxn ang="0">
                  <a:pos x="0" y="193"/>
                </a:cxn>
                <a:cxn ang="0">
                  <a:pos x="15" y="54"/>
                </a:cxn>
                <a:cxn ang="0">
                  <a:pos x="66" y="0"/>
                </a:cxn>
                <a:cxn ang="0">
                  <a:pos x="216" y="216"/>
                </a:cxn>
                <a:cxn ang="0">
                  <a:pos x="381" y="261"/>
                </a:cxn>
                <a:cxn ang="0">
                  <a:pos x="571" y="366"/>
                </a:cxn>
                <a:cxn ang="0">
                  <a:pos x="1141" y="621"/>
                </a:cxn>
                <a:cxn ang="0">
                  <a:pos x="1176" y="696"/>
                </a:cxn>
                <a:cxn ang="0">
                  <a:pos x="1291" y="666"/>
                </a:cxn>
                <a:cxn ang="0">
                  <a:pos x="1476" y="671"/>
                </a:cxn>
                <a:cxn ang="0">
                  <a:pos x="1681" y="386"/>
                </a:cxn>
                <a:cxn ang="0">
                  <a:pos x="1896" y="306"/>
                </a:cxn>
                <a:cxn ang="0">
                  <a:pos x="1996" y="206"/>
                </a:cxn>
                <a:cxn ang="0">
                  <a:pos x="2056" y="246"/>
                </a:cxn>
              </a:cxnLst>
              <a:rect l="0" t="0" r="r" b="b"/>
              <a:pathLst>
                <a:path w="2101" h="1836">
                  <a:moveTo>
                    <a:pt x="2056" y="246"/>
                  </a:moveTo>
                  <a:lnTo>
                    <a:pt x="2101" y="487"/>
                  </a:lnTo>
                  <a:lnTo>
                    <a:pt x="1911" y="850"/>
                  </a:lnTo>
                  <a:lnTo>
                    <a:pt x="1785" y="771"/>
                  </a:lnTo>
                  <a:lnTo>
                    <a:pt x="1371" y="1210"/>
                  </a:lnTo>
                  <a:lnTo>
                    <a:pt x="1180" y="1444"/>
                  </a:lnTo>
                  <a:lnTo>
                    <a:pt x="1042" y="1527"/>
                  </a:lnTo>
                  <a:lnTo>
                    <a:pt x="931" y="1481"/>
                  </a:lnTo>
                  <a:lnTo>
                    <a:pt x="846" y="1521"/>
                  </a:lnTo>
                  <a:lnTo>
                    <a:pt x="796" y="1691"/>
                  </a:lnTo>
                  <a:lnTo>
                    <a:pt x="696" y="1721"/>
                  </a:lnTo>
                  <a:lnTo>
                    <a:pt x="676" y="1611"/>
                  </a:lnTo>
                  <a:lnTo>
                    <a:pt x="561" y="1631"/>
                  </a:lnTo>
                  <a:lnTo>
                    <a:pt x="546" y="1746"/>
                  </a:lnTo>
                  <a:lnTo>
                    <a:pt x="556" y="1836"/>
                  </a:lnTo>
                  <a:lnTo>
                    <a:pt x="411" y="1826"/>
                  </a:lnTo>
                  <a:lnTo>
                    <a:pt x="376" y="1721"/>
                  </a:lnTo>
                  <a:lnTo>
                    <a:pt x="433" y="1545"/>
                  </a:lnTo>
                  <a:lnTo>
                    <a:pt x="568" y="1384"/>
                  </a:lnTo>
                  <a:lnTo>
                    <a:pt x="606" y="1147"/>
                  </a:lnTo>
                  <a:lnTo>
                    <a:pt x="411" y="941"/>
                  </a:lnTo>
                  <a:lnTo>
                    <a:pt x="256" y="866"/>
                  </a:lnTo>
                  <a:lnTo>
                    <a:pt x="213" y="676"/>
                  </a:lnTo>
                  <a:lnTo>
                    <a:pt x="111" y="387"/>
                  </a:lnTo>
                  <a:lnTo>
                    <a:pt x="0" y="193"/>
                  </a:lnTo>
                  <a:lnTo>
                    <a:pt x="15" y="54"/>
                  </a:lnTo>
                  <a:lnTo>
                    <a:pt x="66" y="0"/>
                  </a:lnTo>
                  <a:lnTo>
                    <a:pt x="216" y="216"/>
                  </a:lnTo>
                  <a:lnTo>
                    <a:pt x="381" y="261"/>
                  </a:lnTo>
                  <a:lnTo>
                    <a:pt x="571" y="366"/>
                  </a:lnTo>
                  <a:lnTo>
                    <a:pt x="1141" y="621"/>
                  </a:lnTo>
                  <a:lnTo>
                    <a:pt x="1176" y="696"/>
                  </a:lnTo>
                  <a:lnTo>
                    <a:pt x="1291" y="666"/>
                  </a:lnTo>
                  <a:lnTo>
                    <a:pt x="1476" y="671"/>
                  </a:lnTo>
                  <a:lnTo>
                    <a:pt x="1681" y="386"/>
                  </a:lnTo>
                  <a:lnTo>
                    <a:pt x="1896" y="306"/>
                  </a:lnTo>
                  <a:lnTo>
                    <a:pt x="1996" y="206"/>
                  </a:lnTo>
                  <a:lnTo>
                    <a:pt x="2056" y="246"/>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32" name="Freeform 13"/>
            <p:cNvSpPr>
              <a:spLocks/>
            </p:cNvSpPr>
            <p:nvPr/>
          </p:nvSpPr>
          <p:spPr bwMode="auto">
            <a:xfrm>
              <a:off x="9766112" y="2891446"/>
              <a:ext cx="499304" cy="870171"/>
            </a:xfrm>
            <a:custGeom>
              <a:avLst/>
              <a:gdLst/>
              <a:ahLst/>
              <a:cxnLst>
                <a:cxn ang="0">
                  <a:pos x="339" y="2596"/>
                </a:cxn>
                <a:cxn ang="0">
                  <a:pos x="429" y="2641"/>
                </a:cxn>
                <a:cxn ang="0">
                  <a:pos x="669" y="2641"/>
                </a:cxn>
                <a:cxn ang="0">
                  <a:pos x="884" y="2642"/>
                </a:cxn>
                <a:cxn ang="0">
                  <a:pos x="998" y="2711"/>
                </a:cxn>
                <a:cxn ang="0">
                  <a:pos x="1136" y="2621"/>
                </a:cxn>
                <a:cxn ang="0">
                  <a:pos x="1391" y="2656"/>
                </a:cxn>
                <a:cxn ang="0">
                  <a:pos x="1514" y="2491"/>
                </a:cxn>
                <a:cxn ang="0">
                  <a:pos x="1554" y="2371"/>
                </a:cxn>
                <a:cxn ang="0">
                  <a:pos x="1469" y="2221"/>
                </a:cxn>
                <a:cxn ang="0">
                  <a:pos x="1509" y="1991"/>
                </a:cxn>
                <a:cxn ang="0">
                  <a:pos x="1304" y="1771"/>
                </a:cxn>
                <a:cxn ang="0">
                  <a:pos x="1344" y="1481"/>
                </a:cxn>
                <a:cxn ang="0">
                  <a:pos x="1329" y="1202"/>
                </a:cxn>
                <a:cxn ang="0">
                  <a:pos x="1269" y="765"/>
                </a:cxn>
                <a:cxn ang="0">
                  <a:pos x="971" y="961"/>
                </a:cxn>
                <a:cxn ang="0">
                  <a:pos x="819" y="970"/>
                </a:cxn>
                <a:cxn ang="0">
                  <a:pos x="833" y="758"/>
                </a:cxn>
                <a:cxn ang="0">
                  <a:pos x="870" y="587"/>
                </a:cxn>
                <a:cxn ang="0">
                  <a:pos x="809" y="551"/>
                </a:cxn>
                <a:cxn ang="0">
                  <a:pos x="807" y="389"/>
                </a:cxn>
                <a:cxn ang="0">
                  <a:pos x="804" y="214"/>
                </a:cxn>
                <a:cxn ang="0">
                  <a:pos x="899" y="124"/>
                </a:cxn>
                <a:cxn ang="0">
                  <a:pos x="849" y="0"/>
                </a:cxn>
                <a:cxn ang="0">
                  <a:pos x="714" y="0"/>
                </a:cxn>
                <a:cxn ang="0">
                  <a:pos x="579" y="90"/>
                </a:cxn>
                <a:cxn ang="0">
                  <a:pos x="324" y="135"/>
                </a:cxn>
                <a:cxn ang="0">
                  <a:pos x="254" y="270"/>
                </a:cxn>
                <a:cxn ang="0">
                  <a:pos x="114" y="285"/>
                </a:cxn>
                <a:cxn ang="0">
                  <a:pos x="135" y="505"/>
                </a:cxn>
                <a:cxn ang="0">
                  <a:pos x="0" y="748"/>
                </a:cxn>
                <a:cxn ang="0">
                  <a:pos x="39" y="871"/>
                </a:cxn>
                <a:cxn ang="0">
                  <a:pos x="149" y="970"/>
                </a:cxn>
                <a:cxn ang="0">
                  <a:pos x="191" y="1133"/>
                </a:cxn>
                <a:cxn ang="0">
                  <a:pos x="233" y="1333"/>
                </a:cxn>
                <a:cxn ang="0">
                  <a:pos x="165" y="1466"/>
                </a:cxn>
                <a:cxn ang="0">
                  <a:pos x="59" y="1576"/>
                </a:cxn>
                <a:cxn ang="0">
                  <a:pos x="224" y="1646"/>
                </a:cxn>
                <a:cxn ang="0">
                  <a:pos x="354" y="1886"/>
                </a:cxn>
                <a:cxn ang="0">
                  <a:pos x="444" y="2141"/>
                </a:cxn>
                <a:cxn ang="0">
                  <a:pos x="339" y="2596"/>
                </a:cxn>
              </a:cxnLst>
              <a:rect l="0" t="0" r="r" b="b"/>
              <a:pathLst>
                <a:path w="1554" h="2711">
                  <a:moveTo>
                    <a:pt x="339" y="2596"/>
                  </a:moveTo>
                  <a:lnTo>
                    <a:pt x="429" y="2641"/>
                  </a:lnTo>
                  <a:lnTo>
                    <a:pt x="669" y="2641"/>
                  </a:lnTo>
                  <a:lnTo>
                    <a:pt x="884" y="2642"/>
                  </a:lnTo>
                  <a:lnTo>
                    <a:pt x="998" y="2711"/>
                  </a:lnTo>
                  <a:lnTo>
                    <a:pt x="1136" y="2621"/>
                  </a:lnTo>
                  <a:lnTo>
                    <a:pt x="1391" y="2656"/>
                  </a:lnTo>
                  <a:lnTo>
                    <a:pt x="1514" y="2491"/>
                  </a:lnTo>
                  <a:lnTo>
                    <a:pt x="1554" y="2371"/>
                  </a:lnTo>
                  <a:lnTo>
                    <a:pt x="1469" y="2221"/>
                  </a:lnTo>
                  <a:lnTo>
                    <a:pt x="1509" y="1991"/>
                  </a:lnTo>
                  <a:lnTo>
                    <a:pt x="1304" y="1771"/>
                  </a:lnTo>
                  <a:lnTo>
                    <a:pt x="1344" y="1481"/>
                  </a:lnTo>
                  <a:lnTo>
                    <a:pt x="1329" y="1202"/>
                  </a:lnTo>
                  <a:lnTo>
                    <a:pt x="1269" y="765"/>
                  </a:lnTo>
                  <a:lnTo>
                    <a:pt x="971" y="961"/>
                  </a:lnTo>
                  <a:lnTo>
                    <a:pt x="819" y="970"/>
                  </a:lnTo>
                  <a:lnTo>
                    <a:pt x="833" y="758"/>
                  </a:lnTo>
                  <a:lnTo>
                    <a:pt x="870" y="587"/>
                  </a:lnTo>
                  <a:lnTo>
                    <a:pt x="809" y="551"/>
                  </a:lnTo>
                  <a:lnTo>
                    <a:pt x="807" y="389"/>
                  </a:lnTo>
                  <a:lnTo>
                    <a:pt x="804" y="214"/>
                  </a:lnTo>
                  <a:lnTo>
                    <a:pt x="899" y="124"/>
                  </a:lnTo>
                  <a:lnTo>
                    <a:pt x="849" y="0"/>
                  </a:lnTo>
                  <a:lnTo>
                    <a:pt x="714" y="0"/>
                  </a:lnTo>
                  <a:lnTo>
                    <a:pt x="579" y="90"/>
                  </a:lnTo>
                  <a:lnTo>
                    <a:pt x="324" y="135"/>
                  </a:lnTo>
                  <a:lnTo>
                    <a:pt x="254" y="270"/>
                  </a:lnTo>
                  <a:lnTo>
                    <a:pt x="114" y="285"/>
                  </a:lnTo>
                  <a:lnTo>
                    <a:pt x="135" y="505"/>
                  </a:lnTo>
                  <a:lnTo>
                    <a:pt x="0" y="748"/>
                  </a:lnTo>
                  <a:lnTo>
                    <a:pt x="39" y="871"/>
                  </a:lnTo>
                  <a:lnTo>
                    <a:pt x="149" y="970"/>
                  </a:lnTo>
                  <a:lnTo>
                    <a:pt x="191" y="1133"/>
                  </a:lnTo>
                  <a:lnTo>
                    <a:pt x="233" y="1333"/>
                  </a:lnTo>
                  <a:lnTo>
                    <a:pt x="165" y="1466"/>
                  </a:lnTo>
                  <a:lnTo>
                    <a:pt x="59" y="1576"/>
                  </a:lnTo>
                  <a:lnTo>
                    <a:pt x="224" y="1646"/>
                  </a:lnTo>
                  <a:lnTo>
                    <a:pt x="354" y="1886"/>
                  </a:lnTo>
                  <a:lnTo>
                    <a:pt x="444" y="2141"/>
                  </a:lnTo>
                  <a:lnTo>
                    <a:pt x="339" y="2596"/>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36" name="Freeform 14"/>
            <p:cNvSpPr>
              <a:spLocks/>
            </p:cNvSpPr>
            <p:nvPr/>
          </p:nvSpPr>
          <p:spPr bwMode="auto">
            <a:xfrm>
              <a:off x="9475519" y="2966903"/>
              <a:ext cx="366050" cy="430269"/>
            </a:xfrm>
            <a:custGeom>
              <a:avLst/>
              <a:gdLst/>
              <a:ahLst/>
              <a:cxnLst>
                <a:cxn ang="0">
                  <a:pos x="0" y="118"/>
                </a:cxn>
                <a:cxn ang="0">
                  <a:pos x="9" y="179"/>
                </a:cxn>
                <a:cxn ang="0">
                  <a:pos x="45" y="189"/>
                </a:cxn>
                <a:cxn ang="0">
                  <a:pos x="94" y="213"/>
                </a:cxn>
                <a:cxn ang="0">
                  <a:pos x="145" y="264"/>
                </a:cxn>
                <a:cxn ang="0">
                  <a:pos x="193" y="268"/>
                </a:cxn>
                <a:cxn ang="0">
                  <a:pos x="214" y="246"/>
                </a:cxn>
                <a:cxn ang="0">
                  <a:pos x="228" y="219"/>
                </a:cxn>
                <a:cxn ang="0">
                  <a:pos x="219" y="178"/>
                </a:cxn>
                <a:cxn ang="0">
                  <a:pos x="211" y="147"/>
                </a:cxn>
                <a:cxn ang="0">
                  <a:pos x="189" y="127"/>
                </a:cxn>
                <a:cxn ang="0">
                  <a:pos x="181" y="103"/>
                </a:cxn>
                <a:cxn ang="0">
                  <a:pos x="208" y="55"/>
                </a:cxn>
                <a:cxn ang="0">
                  <a:pos x="204" y="10"/>
                </a:cxn>
                <a:cxn ang="0">
                  <a:pos x="168" y="0"/>
                </a:cxn>
                <a:cxn ang="0">
                  <a:pos x="141" y="37"/>
                </a:cxn>
                <a:cxn ang="0">
                  <a:pos x="117" y="55"/>
                </a:cxn>
                <a:cxn ang="0">
                  <a:pos x="67" y="64"/>
                </a:cxn>
                <a:cxn ang="0">
                  <a:pos x="33" y="87"/>
                </a:cxn>
                <a:cxn ang="0">
                  <a:pos x="0" y="118"/>
                </a:cxn>
              </a:cxnLst>
              <a:rect l="0" t="0" r="r" b="b"/>
              <a:pathLst>
                <a:path w="228" h="268">
                  <a:moveTo>
                    <a:pt x="0" y="118"/>
                  </a:moveTo>
                  <a:lnTo>
                    <a:pt x="9" y="179"/>
                  </a:lnTo>
                  <a:lnTo>
                    <a:pt x="45" y="189"/>
                  </a:lnTo>
                  <a:lnTo>
                    <a:pt x="94" y="213"/>
                  </a:lnTo>
                  <a:lnTo>
                    <a:pt x="145" y="264"/>
                  </a:lnTo>
                  <a:lnTo>
                    <a:pt x="193" y="268"/>
                  </a:lnTo>
                  <a:lnTo>
                    <a:pt x="214" y="246"/>
                  </a:lnTo>
                  <a:lnTo>
                    <a:pt x="228" y="219"/>
                  </a:lnTo>
                  <a:lnTo>
                    <a:pt x="219" y="178"/>
                  </a:lnTo>
                  <a:lnTo>
                    <a:pt x="211" y="147"/>
                  </a:lnTo>
                  <a:lnTo>
                    <a:pt x="189" y="127"/>
                  </a:lnTo>
                  <a:lnTo>
                    <a:pt x="181" y="103"/>
                  </a:lnTo>
                  <a:lnTo>
                    <a:pt x="208" y="55"/>
                  </a:lnTo>
                  <a:lnTo>
                    <a:pt x="204" y="10"/>
                  </a:lnTo>
                  <a:lnTo>
                    <a:pt x="168" y="0"/>
                  </a:lnTo>
                  <a:lnTo>
                    <a:pt x="141" y="37"/>
                  </a:lnTo>
                  <a:lnTo>
                    <a:pt x="117" y="55"/>
                  </a:lnTo>
                  <a:lnTo>
                    <a:pt x="67" y="64"/>
                  </a:lnTo>
                  <a:lnTo>
                    <a:pt x="33" y="87"/>
                  </a:lnTo>
                  <a:lnTo>
                    <a:pt x="0" y="118"/>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38" name="Freeform 15"/>
            <p:cNvSpPr>
              <a:spLocks/>
            </p:cNvSpPr>
            <p:nvPr/>
          </p:nvSpPr>
          <p:spPr bwMode="auto">
            <a:xfrm>
              <a:off x="10173904" y="2962086"/>
              <a:ext cx="563524" cy="695174"/>
            </a:xfrm>
            <a:custGeom>
              <a:avLst/>
              <a:gdLst/>
              <a:ahLst/>
              <a:cxnLst>
                <a:cxn ang="0">
                  <a:pos x="286" y="2151"/>
                </a:cxn>
                <a:cxn ang="0">
                  <a:pos x="426" y="2166"/>
                </a:cxn>
                <a:cxn ang="0">
                  <a:pos x="556" y="1866"/>
                </a:cxn>
                <a:cxn ang="0">
                  <a:pos x="721" y="1726"/>
                </a:cxn>
                <a:cxn ang="0">
                  <a:pos x="706" y="1551"/>
                </a:cxn>
                <a:cxn ang="0">
                  <a:pos x="876" y="1146"/>
                </a:cxn>
                <a:cxn ang="0">
                  <a:pos x="816" y="1080"/>
                </a:cxn>
                <a:cxn ang="0">
                  <a:pos x="736" y="920"/>
                </a:cxn>
                <a:cxn ang="0">
                  <a:pos x="771" y="800"/>
                </a:cxn>
                <a:cxn ang="0">
                  <a:pos x="876" y="660"/>
                </a:cxn>
                <a:cxn ang="0">
                  <a:pos x="1041" y="545"/>
                </a:cxn>
                <a:cxn ang="0">
                  <a:pos x="1261" y="530"/>
                </a:cxn>
                <a:cxn ang="0">
                  <a:pos x="1476" y="530"/>
                </a:cxn>
                <a:cxn ang="0">
                  <a:pos x="1606" y="540"/>
                </a:cxn>
                <a:cxn ang="0">
                  <a:pos x="1506" y="650"/>
                </a:cxn>
                <a:cxn ang="0">
                  <a:pos x="1636" y="675"/>
                </a:cxn>
                <a:cxn ang="0">
                  <a:pos x="1756" y="605"/>
                </a:cxn>
                <a:cxn ang="0">
                  <a:pos x="1701" y="500"/>
                </a:cxn>
                <a:cxn ang="0">
                  <a:pos x="1666" y="375"/>
                </a:cxn>
                <a:cxn ang="0">
                  <a:pos x="1456" y="320"/>
                </a:cxn>
                <a:cxn ang="0">
                  <a:pos x="1336" y="185"/>
                </a:cxn>
                <a:cxn ang="0">
                  <a:pos x="1261" y="65"/>
                </a:cxn>
                <a:cxn ang="0">
                  <a:pos x="1171" y="30"/>
                </a:cxn>
                <a:cxn ang="0">
                  <a:pos x="996" y="0"/>
                </a:cxn>
                <a:cxn ang="0">
                  <a:pos x="861" y="80"/>
                </a:cxn>
                <a:cxn ang="0">
                  <a:pos x="751" y="35"/>
                </a:cxn>
                <a:cxn ang="0">
                  <a:pos x="666" y="73"/>
                </a:cxn>
                <a:cxn ang="0">
                  <a:pos x="615" y="244"/>
                </a:cxn>
                <a:cxn ang="0">
                  <a:pos x="516" y="274"/>
                </a:cxn>
                <a:cxn ang="0">
                  <a:pos x="496" y="168"/>
                </a:cxn>
                <a:cxn ang="0">
                  <a:pos x="379" y="184"/>
                </a:cxn>
                <a:cxn ang="0">
                  <a:pos x="366" y="310"/>
                </a:cxn>
                <a:cxn ang="0">
                  <a:pos x="375" y="391"/>
                </a:cxn>
                <a:cxn ang="0">
                  <a:pos x="231" y="382"/>
                </a:cxn>
                <a:cxn ang="0">
                  <a:pos x="0" y="547"/>
                </a:cxn>
                <a:cxn ang="0">
                  <a:pos x="61" y="975"/>
                </a:cxn>
                <a:cxn ang="0">
                  <a:pos x="76" y="1266"/>
                </a:cxn>
                <a:cxn ang="0">
                  <a:pos x="36" y="1552"/>
                </a:cxn>
                <a:cxn ang="0">
                  <a:pos x="240" y="1770"/>
                </a:cxn>
                <a:cxn ang="0">
                  <a:pos x="201" y="2004"/>
                </a:cxn>
                <a:cxn ang="0">
                  <a:pos x="286" y="2151"/>
                </a:cxn>
              </a:cxnLst>
              <a:rect l="0" t="0" r="r" b="b"/>
              <a:pathLst>
                <a:path w="1756" h="2166">
                  <a:moveTo>
                    <a:pt x="286" y="2151"/>
                  </a:moveTo>
                  <a:lnTo>
                    <a:pt x="426" y="2166"/>
                  </a:lnTo>
                  <a:lnTo>
                    <a:pt x="556" y="1866"/>
                  </a:lnTo>
                  <a:lnTo>
                    <a:pt x="721" y="1726"/>
                  </a:lnTo>
                  <a:lnTo>
                    <a:pt x="706" y="1551"/>
                  </a:lnTo>
                  <a:lnTo>
                    <a:pt x="876" y="1146"/>
                  </a:lnTo>
                  <a:lnTo>
                    <a:pt x="816" y="1080"/>
                  </a:lnTo>
                  <a:lnTo>
                    <a:pt x="736" y="920"/>
                  </a:lnTo>
                  <a:lnTo>
                    <a:pt x="771" y="800"/>
                  </a:lnTo>
                  <a:lnTo>
                    <a:pt x="876" y="660"/>
                  </a:lnTo>
                  <a:lnTo>
                    <a:pt x="1041" y="545"/>
                  </a:lnTo>
                  <a:lnTo>
                    <a:pt x="1261" y="530"/>
                  </a:lnTo>
                  <a:lnTo>
                    <a:pt x="1476" y="530"/>
                  </a:lnTo>
                  <a:lnTo>
                    <a:pt x="1606" y="540"/>
                  </a:lnTo>
                  <a:lnTo>
                    <a:pt x="1506" y="650"/>
                  </a:lnTo>
                  <a:lnTo>
                    <a:pt x="1636" y="675"/>
                  </a:lnTo>
                  <a:lnTo>
                    <a:pt x="1756" y="605"/>
                  </a:lnTo>
                  <a:lnTo>
                    <a:pt x="1701" y="500"/>
                  </a:lnTo>
                  <a:lnTo>
                    <a:pt x="1666" y="375"/>
                  </a:lnTo>
                  <a:lnTo>
                    <a:pt x="1456" y="320"/>
                  </a:lnTo>
                  <a:lnTo>
                    <a:pt x="1336" y="185"/>
                  </a:lnTo>
                  <a:lnTo>
                    <a:pt x="1261" y="65"/>
                  </a:lnTo>
                  <a:lnTo>
                    <a:pt x="1171" y="30"/>
                  </a:lnTo>
                  <a:lnTo>
                    <a:pt x="996" y="0"/>
                  </a:lnTo>
                  <a:lnTo>
                    <a:pt x="861" y="80"/>
                  </a:lnTo>
                  <a:lnTo>
                    <a:pt x="751" y="35"/>
                  </a:lnTo>
                  <a:lnTo>
                    <a:pt x="666" y="73"/>
                  </a:lnTo>
                  <a:lnTo>
                    <a:pt x="615" y="244"/>
                  </a:lnTo>
                  <a:lnTo>
                    <a:pt x="516" y="274"/>
                  </a:lnTo>
                  <a:lnTo>
                    <a:pt x="496" y="168"/>
                  </a:lnTo>
                  <a:lnTo>
                    <a:pt x="379" y="184"/>
                  </a:lnTo>
                  <a:lnTo>
                    <a:pt x="366" y="310"/>
                  </a:lnTo>
                  <a:lnTo>
                    <a:pt x="375" y="391"/>
                  </a:lnTo>
                  <a:lnTo>
                    <a:pt x="231" y="382"/>
                  </a:lnTo>
                  <a:lnTo>
                    <a:pt x="0" y="547"/>
                  </a:lnTo>
                  <a:lnTo>
                    <a:pt x="61" y="975"/>
                  </a:lnTo>
                  <a:lnTo>
                    <a:pt x="76" y="1266"/>
                  </a:lnTo>
                  <a:lnTo>
                    <a:pt x="36" y="1552"/>
                  </a:lnTo>
                  <a:lnTo>
                    <a:pt x="240" y="1770"/>
                  </a:lnTo>
                  <a:lnTo>
                    <a:pt x="201" y="2004"/>
                  </a:lnTo>
                  <a:lnTo>
                    <a:pt x="286" y="2151"/>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41" name="Freeform 16"/>
            <p:cNvSpPr>
              <a:spLocks/>
            </p:cNvSpPr>
            <p:nvPr/>
          </p:nvSpPr>
          <p:spPr bwMode="auto">
            <a:xfrm>
              <a:off x="10495000" y="2568743"/>
              <a:ext cx="422242" cy="513755"/>
            </a:xfrm>
            <a:custGeom>
              <a:avLst/>
              <a:gdLst/>
              <a:ahLst/>
              <a:cxnLst>
                <a:cxn ang="0">
                  <a:pos x="665" y="1598"/>
                </a:cxn>
                <a:cxn ang="0">
                  <a:pos x="456" y="1545"/>
                </a:cxn>
                <a:cxn ang="0">
                  <a:pos x="336" y="1409"/>
                </a:cxn>
                <a:cxn ang="0">
                  <a:pos x="261" y="1291"/>
                </a:cxn>
                <a:cxn ang="0">
                  <a:pos x="168" y="1255"/>
                </a:cxn>
                <a:cxn ang="0">
                  <a:pos x="0" y="1225"/>
                </a:cxn>
                <a:cxn ang="0">
                  <a:pos x="191" y="990"/>
                </a:cxn>
                <a:cxn ang="0">
                  <a:pos x="606" y="550"/>
                </a:cxn>
                <a:cxn ang="0">
                  <a:pos x="731" y="630"/>
                </a:cxn>
                <a:cxn ang="0">
                  <a:pos x="921" y="265"/>
                </a:cxn>
                <a:cxn ang="0">
                  <a:pos x="875" y="25"/>
                </a:cxn>
                <a:cxn ang="0">
                  <a:pos x="971" y="0"/>
                </a:cxn>
                <a:cxn ang="0">
                  <a:pos x="1091" y="0"/>
                </a:cxn>
                <a:cxn ang="0">
                  <a:pos x="1176" y="90"/>
                </a:cxn>
                <a:cxn ang="0">
                  <a:pos x="1271" y="130"/>
                </a:cxn>
                <a:cxn ang="0">
                  <a:pos x="1316" y="250"/>
                </a:cxn>
                <a:cxn ang="0">
                  <a:pos x="1221" y="285"/>
                </a:cxn>
                <a:cxn ang="0">
                  <a:pos x="1136" y="510"/>
                </a:cxn>
                <a:cxn ang="0">
                  <a:pos x="1086" y="820"/>
                </a:cxn>
                <a:cxn ang="0">
                  <a:pos x="1061" y="1135"/>
                </a:cxn>
                <a:cxn ang="0">
                  <a:pos x="951" y="1245"/>
                </a:cxn>
                <a:cxn ang="0">
                  <a:pos x="731" y="1335"/>
                </a:cxn>
                <a:cxn ang="0">
                  <a:pos x="701" y="1410"/>
                </a:cxn>
                <a:cxn ang="0">
                  <a:pos x="665" y="1598"/>
                </a:cxn>
              </a:cxnLst>
              <a:rect l="0" t="0" r="r" b="b"/>
              <a:pathLst>
                <a:path w="1316" h="1598">
                  <a:moveTo>
                    <a:pt x="665" y="1598"/>
                  </a:moveTo>
                  <a:lnTo>
                    <a:pt x="456" y="1545"/>
                  </a:lnTo>
                  <a:lnTo>
                    <a:pt x="336" y="1409"/>
                  </a:lnTo>
                  <a:lnTo>
                    <a:pt x="261" y="1291"/>
                  </a:lnTo>
                  <a:lnTo>
                    <a:pt x="168" y="1255"/>
                  </a:lnTo>
                  <a:lnTo>
                    <a:pt x="0" y="1225"/>
                  </a:lnTo>
                  <a:lnTo>
                    <a:pt x="191" y="990"/>
                  </a:lnTo>
                  <a:lnTo>
                    <a:pt x="606" y="550"/>
                  </a:lnTo>
                  <a:lnTo>
                    <a:pt x="731" y="630"/>
                  </a:lnTo>
                  <a:lnTo>
                    <a:pt x="921" y="265"/>
                  </a:lnTo>
                  <a:lnTo>
                    <a:pt x="875" y="25"/>
                  </a:lnTo>
                  <a:lnTo>
                    <a:pt x="971" y="0"/>
                  </a:lnTo>
                  <a:lnTo>
                    <a:pt x="1091" y="0"/>
                  </a:lnTo>
                  <a:lnTo>
                    <a:pt x="1176" y="90"/>
                  </a:lnTo>
                  <a:lnTo>
                    <a:pt x="1271" y="130"/>
                  </a:lnTo>
                  <a:lnTo>
                    <a:pt x="1316" y="250"/>
                  </a:lnTo>
                  <a:lnTo>
                    <a:pt x="1221" y="285"/>
                  </a:lnTo>
                  <a:lnTo>
                    <a:pt x="1136" y="510"/>
                  </a:lnTo>
                  <a:lnTo>
                    <a:pt x="1086" y="820"/>
                  </a:lnTo>
                  <a:lnTo>
                    <a:pt x="1061" y="1135"/>
                  </a:lnTo>
                  <a:lnTo>
                    <a:pt x="951" y="1245"/>
                  </a:lnTo>
                  <a:lnTo>
                    <a:pt x="731" y="1335"/>
                  </a:lnTo>
                  <a:lnTo>
                    <a:pt x="701" y="1410"/>
                  </a:lnTo>
                  <a:lnTo>
                    <a:pt x="665" y="1598"/>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42" name="Freeform 17"/>
            <p:cNvSpPr>
              <a:spLocks/>
            </p:cNvSpPr>
            <p:nvPr/>
          </p:nvSpPr>
          <p:spPr bwMode="auto">
            <a:xfrm>
              <a:off x="9737214" y="3724693"/>
              <a:ext cx="475223" cy="354811"/>
            </a:xfrm>
            <a:custGeom>
              <a:avLst/>
              <a:gdLst/>
              <a:ahLst/>
              <a:cxnLst>
                <a:cxn ang="0">
                  <a:pos x="475" y="1104"/>
                </a:cxn>
                <a:cxn ang="0">
                  <a:pos x="450" y="824"/>
                </a:cxn>
                <a:cxn ang="0">
                  <a:pos x="355" y="804"/>
                </a:cxn>
                <a:cxn ang="0">
                  <a:pos x="180" y="804"/>
                </a:cxn>
                <a:cxn ang="0">
                  <a:pos x="0" y="609"/>
                </a:cxn>
                <a:cxn ang="0">
                  <a:pos x="195" y="429"/>
                </a:cxn>
                <a:cxn ang="0">
                  <a:pos x="430" y="0"/>
                </a:cxn>
                <a:cxn ang="0">
                  <a:pos x="523" y="44"/>
                </a:cxn>
                <a:cxn ang="0">
                  <a:pos x="975" y="44"/>
                </a:cxn>
                <a:cxn ang="0">
                  <a:pos x="1090" y="114"/>
                </a:cxn>
                <a:cxn ang="0">
                  <a:pos x="1230" y="24"/>
                </a:cxn>
                <a:cxn ang="0">
                  <a:pos x="1482" y="60"/>
                </a:cxn>
                <a:cxn ang="0">
                  <a:pos x="1320" y="404"/>
                </a:cxn>
                <a:cxn ang="0">
                  <a:pos x="1105" y="744"/>
                </a:cxn>
                <a:cxn ang="0">
                  <a:pos x="960" y="809"/>
                </a:cxn>
                <a:cxn ang="0">
                  <a:pos x="750" y="969"/>
                </a:cxn>
                <a:cxn ang="0">
                  <a:pos x="475" y="1104"/>
                </a:cxn>
              </a:cxnLst>
              <a:rect l="0" t="0" r="r" b="b"/>
              <a:pathLst>
                <a:path w="1482" h="1104">
                  <a:moveTo>
                    <a:pt x="475" y="1104"/>
                  </a:moveTo>
                  <a:lnTo>
                    <a:pt x="450" y="824"/>
                  </a:lnTo>
                  <a:lnTo>
                    <a:pt x="355" y="804"/>
                  </a:lnTo>
                  <a:lnTo>
                    <a:pt x="180" y="804"/>
                  </a:lnTo>
                  <a:lnTo>
                    <a:pt x="0" y="609"/>
                  </a:lnTo>
                  <a:lnTo>
                    <a:pt x="195" y="429"/>
                  </a:lnTo>
                  <a:lnTo>
                    <a:pt x="430" y="0"/>
                  </a:lnTo>
                  <a:lnTo>
                    <a:pt x="523" y="44"/>
                  </a:lnTo>
                  <a:lnTo>
                    <a:pt x="975" y="44"/>
                  </a:lnTo>
                  <a:lnTo>
                    <a:pt x="1090" y="114"/>
                  </a:lnTo>
                  <a:lnTo>
                    <a:pt x="1230" y="24"/>
                  </a:lnTo>
                  <a:lnTo>
                    <a:pt x="1482" y="60"/>
                  </a:lnTo>
                  <a:lnTo>
                    <a:pt x="1320" y="404"/>
                  </a:lnTo>
                  <a:lnTo>
                    <a:pt x="1105" y="744"/>
                  </a:lnTo>
                  <a:lnTo>
                    <a:pt x="960" y="809"/>
                  </a:lnTo>
                  <a:lnTo>
                    <a:pt x="750" y="969"/>
                  </a:lnTo>
                  <a:lnTo>
                    <a:pt x="475" y="1104"/>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sp>
          <p:nvSpPr>
            <p:cNvPr id="148" name="Freeform 18"/>
            <p:cNvSpPr>
              <a:spLocks/>
            </p:cNvSpPr>
            <p:nvPr/>
          </p:nvSpPr>
          <p:spPr bwMode="auto">
            <a:xfrm>
              <a:off x="9971615" y="1966687"/>
              <a:ext cx="78668" cy="115595"/>
            </a:xfrm>
            <a:custGeom>
              <a:avLst/>
              <a:gdLst/>
              <a:ahLst/>
              <a:cxnLst>
                <a:cxn ang="0">
                  <a:pos x="43" y="72"/>
                </a:cxn>
                <a:cxn ang="0">
                  <a:pos x="13" y="44"/>
                </a:cxn>
                <a:cxn ang="0">
                  <a:pos x="0" y="30"/>
                </a:cxn>
                <a:cxn ang="0">
                  <a:pos x="6" y="8"/>
                </a:cxn>
                <a:cxn ang="0">
                  <a:pos x="15" y="0"/>
                </a:cxn>
                <a:cxn ang="0">
                  <a:pos x="43" y="30"/>
                </a:cxn>
                <a:cxn ang="0">
                  <a:pos x="36" y="42"/>
                </a:cxn>
                <a:cxn ang="0">
                  <a:pos x="49" y="60"/>
                </a:cxn>
                <a:cxn ang="0">
                  <a:pos x="43" y="72"/>
                </a:cxn>
              </a:cxnLst>
              <a:rect l="0" t="0" r="r" b="b"/>
              <a:pathLst>
                <a:path w="49" h="72">
                  <a:moveTo>
                    <a:pt x="43" y="72"/>
                  </a:moveTo>
                  <a:lnTo>
                    <a:pt x="13" y="44"/>
                  </a:lnTo>
                  <a:lnTo>
                    <a:pt x="0" y="30"/>
                  </a:lnTo>
                  <a:lnTo>
                    <a:pt x="6" y="8"/>
                  </a:lnTo>
                  <a:lnTo>
                    <a:pt x="15" y="0"/>
                  </a:lnTo>
                  <a:lnTo>
                    <a:pt x="43" y="30"/>
                  </a:lnTo>
                  <a:lnTo>
                    <a:pt x="36" y="42"/>
                  </a:lnTo>
                  <a:lnTo>
                    <a:pt x="49" y="60"/>
                  </a:lnTo>
                  <a:lnTo>
                    <a:pt x="43" y="72"/>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sp>
          <p:nvSpPr>
            <p:cNvPr id="150" name="Freeform 19"/>
            <p:cNvSpPr>
              <a:spLocks/>
            </p:cNvSpPr>
            <p:nvPr/>
          </p:nvSpPr>
          <p:spPr bwMode="auto">
            <a:xfrm>
              <a:off x="9862441" y="2234803"/>
              <a:ext cx="64218" cy="25688"/>
            </a:xfrm>
            <a:custGeom>
              <a:avLst/>
              <a:gdLst/>
              <a:ahLst/>
              <a:cxnLst>
                <a:cxn ang="0">
                  <a:pos x="26" y="16"/>
                </a:cxn>
                <a:cxn ang="0">
                  <a:pos x="5" y="16"/>
                </a:cxn>
                <a:cxn ang="0">
                  <a:pos x="0" y="1"/>
                </a:cxn>
                <a:cxn ang="0">
                  <a:pos x="40" y="0"/>
                </a:cxn>
                <a:cxn ang="0">
                  <a:pos x="26" y="16"/>
                </a:cxn>
              </a:cxnLst>
              <a:rect l="0" t="0" r="r" b="b"/>
              <a:pathLst>
                <a:path w="40" h="16">
                  <a:moveTo>
                    <a:pt x="26" y="16"/>
                  </a:moveTo>
                  <a:lnTo>
                    <a:pt x="5" y="16"/>
                  </a:lnTo>
                  <a:lnTo>
                    <a:pt x="0" y="1"/>
                  </a:lnTo>
                  <a:lnTo>
                    <a:pt x="40" y="0"/>
                  </a:lnTo>
                  <a:lnTo>
                    <a:pt x="26" y="1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51" name="Freeform 20"/>
            <p:cNvSpPr>
              <a:spLocks/>
            </p:cNvSpPr>
            <p:nvPr/>
          </p:nvSpPr>
          <p:spPr bwMode="auto">
            <a:xfrm>
              <a:off x="9008327" y="3613914"/>
              <a:ext cx="337151" cy="722466"/>
            </a:xfrm>
            <a:custGeom>
              <a:avLst/>
              <a:gdLst/>
              <a:ahLst/>
              <a:cxnLst>
                <a:cxn ang="0">
                  <a:pos x="24" y="71"/>
                </a:cxn>
                <a:cxn ang="0">
                  <a:pos x="69" y="23"/>
                </a:cxn>
                <a:cxn ang="0">
                  <a:pos x="78" y="36"/>
                </a:cxn>
                <a:cxn ang="0">
                  <a:pos x="87" y="14"/>
                </a:cxn>
                <a:cxn ang="0">
                  <a:pos x="118" y="3"/>
                </a:cxn>
                <a:cxn ang="0">
                  <a:pos x="159" y="0"/>
                </a:cxn>
                <a:cxn ang="0">
                  <a:pos x="156" y="17"/>
                </a:cxn>
                <a:cxn ang="0">
                  <a:pos x="117" y="26"/>
                </a:cxn>
                <a:cxn ang="0">
                  <a:pos x="100" y="47"/>
                </a:cxn>
                <a:cxn ang="0">
                  <a:pos x="108" y="68"/>
                </a:cxn>
                <a:cxn ang="0">
                  <a:pos x="136" y="80"/>
                </a:cxn>
                <a:cxn ang="0">
                  <a:pos x="169" y="71"/>
                </a:cxn>
                <a:cxn ang="0">
                  <a:pos x="166" y="84"/>
                </a:cxn>
                <a:cxn ang="0">
                  <a:pos x="164" y="139"/>
                </a:cxn>
                <a:cxn ang="0">
                  <a:pos x="172" y="168"/>
                </a:cxn>
                <a:cxn ang="0">
                  <a:pos x="183" y="192"/>
                </a:cxn>
                <a:cxn ang="0">
                  <a:pos x="210" y="190"/>
                </a:cxn>
                <a:cxn ang="0">
                  <a:pos x="201" y="214"/>
                </a:cxn>
                <a:cxn ang="0">
                  <a:pos x="210" y="227"/>
                </a:cxn>
                <a:cxn ang="0">
                  <a:pos x="205" y="263"/>
                </a:cxn>
                <a:cxn ang="0">
                  <a:pos x="166" y="294"/>
                </a:cxn>
                <a:cxn ang="0">
                  <a:pos x="129" y="348"/>
                </a:cxn>
                <a:cxn ang="0">
                  <a:pos x="110" y="397"/>
                </a:cxn>
                <a:cxn ang="0">
                  <a:pos x="82" y="423"/>
                </a:cxn>
                <a:cxn ang="0">
                  <a:pos x="69" y="450"/>
                </a:cxn>
                <a:cxn ang="0">
                  <a:pos x="51" y="437"/>
                </a:cxn>
                <a:cxn ang="0">
                  <a:pos x="40" y="404"/>
                </a:cxn>
                <a:cxn ang="0">
                  <a:pos x="1" y="381"/>
                </a:cxn>
                <a:cxn ang="0">
                  <a:pos x="0" y="329"/>
                </a:cxn>
                <a:cxn ang="0">
                  <a:pos x="13" y="295"/>
                </a:cxn>
                <a:cxn ang="0">
                  <a:pos x="73" y="229"/>
                </a:cxn>
                <a:cxn ang="0">
                  <a:pos x="119" y="184"/>
                </a:cxn>
                <a:cxn ang="0">
                  <a:pos x="91" y="171"/>
                </a:cxn>
                <a:cxn ang="0">
                  <a:pos x="73" y="139"/>
                </a:cxn>
                <a:cxn ang="0">
                  <a:pos x="42" y="134"/>
                </a:cxn>
                <a:cxn ang="0">
                  <a:pos x="24" y="71"/>
                </a:cxn>
              </a:cxnLst>
              <a:rect l="0" t="0" r="r" b="b"/>
              <a:pathLst>
                <a:path w="210" h="450">
                  <a:moveTo>
                    <a:pt x="24" y="71"/>
                  </a:moveTo>
                  <a:lnTo>
                    <a:pt x="69" y="23"/>
                  </a:lnTo>
                  <a:lnTo>
                    <a:pt x="78" y="36"/>
                  </a:lnTo>
                  <a:lnTo>
                    <a:pt x="87" y="14"/>
                  </a:lnTo>
                  <a:lnTo>
                    <a:pt x="118" y="3"/>
                  </a:lnTo>
                  <a:lnTo>
                    <a:pt x="159" y="0"/>
                  </a:lnTo>
                  <a:lnTo>
                    <a:pt x="156" y="17"/>
                  </a:lnTo>
                  <a:lnTo>
                    <a:pt x="117" y="26"/>
                  </a:lnTo>
                  <a:lnTo>
                    <a:pt x="100" y="47"/>
                  </a:lnTo>
                  <a:lnTo>
                    <a:pt x="108" y="68"/>
                  </a:lnTo>
                  <a:lnTo>
                    <a:pt x="136" y="80"/>
                  </a:lnTo>
                  <a:lnTo>
                    <a:pt x="169" y="71"/>
                  </a:lnTo>
                  <a:lnTo>
                    <a:pt x="166" y="84"/>
                  </a:lnTo>
                  <a:lnTo>
                    <a:pt x="164" y="139"/>
                  </a:lnTo>
                  <a:lnTo>
                    <a:pt x="172" y="168"/>
                  </a:lnTo>
                  <a:lnTo>
                    <a:pt x="183" y="192"/>
                  </a:lnTo>
                  <a:lnTo>
                    <a:pt x="210" y="190"/>
                  </a:lnTo>
                  <a:lnTo>
                    <a:pt x="201" y="214"/>
                  </a:lnTo>
                  <a:lnTo>
                    <a:pt x="210" y="227"/>
                  </a:lnTo>
                  <a:lnTo>
                    <a:pt x="205" y="263"/>
                  </a:lnTo>
                  <a:lnTo>
                    <a:pt x="166" y="294"/>
                  </a:lnTo>
                  <a:lnTo>
                    <a:pt x="129" y="348"/>
                  </a:lnTo>
                  <a:lnTo>
                    <a:pt x="110" y="397"/>
                  </a:lnTo>
                  <a:lnTo>
                    <a:pt x="82" y="423"/>
                  </a:lnTo>
                  <a:lnTo>
                    <a:pt x="69" y="450"/>
                  </a:lnTo>
                  <a:lnTo>
                    <a:pt x="51" y="437"/>
                  </a:lnTo>
                  <a:lnTo>
                    <a:pt x="40" y="404"/>
                  </a:lnTo>
                  <a:lnTo>
                    <a:pt x="1" y="381"/>
                  </a:lnTo>
                  <a:lnTo>
                    <a:pt x="0" y="329"/>
                  </a:lnTo>
                  <a:lnTo>
                    <a:pt x="13" y="295"/>
                  </a:lnTo>
                  <a:lnTo>
                    <a:pt x="73" y="229"/>
                  </a:lnTo>
                  <a:lnTo>
                    <a:pt x="119" y="184"/>
                  </a:lnTo>
                  <a:lnTo>
                    <a:pt x="91" y="171"/>
                  </a:lnTo>
                  <a:lnTo>
                    <a:pt x="73" y="139"/>
                  </a:lnTo>
                  <a:lnTo>
                    <a:pt x="42" y="134"/>
                  </a:lnTo>
                  <a:lnTo>
                    <a:pt x="24" y="71"/>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52" name="Freeform 21"/>
            <p:cNvSpPr>
              <a:spLocks/>
            </p:cNvSpPr>
            <p:nvPr/>
          </p:nvSpPr>
          <p:spPr bwMode="auto">
            <a:xfrm>
              <a:off x="9184927" y="3830651"/>
              <a:ext cx="468802" cy="552285"/>
            </a:xfrm>
            <a:custGeom>
              <a:avLst/>
              <a:gdLst/>
              <a:ahLst/>
              <a:cxnLst>
                <a:cxn ang="0">
                  <a:pos x="242" y="219"/>
                </a:cxn>
                <a:cxn ang="0">
                  <a:pos x="277" y="150"/>
                </a:cxn>
                <a:cxn ang="0">
                  <a:pos x="256" y="137"/>
                </a:cxn>
                <a:cxn ang="0">
                  <a:pos x="245" y="120"/>
                </a:cxn>
                <a:cxn ang="0">
                  <a:pos x="241" y="89"/>
                </a:cxn>
                <a:cxn ang="0">
                  <a:pos x="256" y="74"/>
                </a:cxn>
                <a:cxn ang="0">
                  <a:pos x="275" y="65"/>
                </a:cxn>
                <a:cxn ang="0">
                  <a:pos x="275" y="47"/>
                </a:cxn>
                <a:cxn ang="0">
                  <a:pos x="292" y="35"/>
                </a:cxn>
                <a:cxn ang="0">
                  <a:pos x="272" y="26"/>
                </a:cxn>
                <a:cxn ang="0">
                  <a:pos x="275" y="0"/>
                </a:cxn>
                <a:cxn ang="0">
                  <a:pos x="223" y="6"/>
                </a:cxn>
                <a:cxn ang="0">
                  <a:pos x="241" y="26"/>
                </a:cxn>
                <a:cxn ang="0">
                  <a:pos x="221" y="51"/>
                </a:cxn>
                <a:cxn ang="0">
                  <a:pos x="203" y="59"/>
                </a:cxn>
                <a:cxn ang="0">
                  <a:pos x="188" y="51"/>
                </a:cxn>
                <a:cxn ang="0">
                  <a:pos x="191" y="30"/>
                </a:cxn>
                <a:cxn ang="0">
                  <a:pos x="188" y="8"/>
                </a:cxn>
                <a:cxn ang="0">
                  <a:pos x="152" y="4"/>
                </a:cxn>
                <a:cxn ang="0">
                  <a:pos x="158" y="19"/>
                </a:cxn>
                <a:cxn ang="0">
                  <a:pos x="154" y="43"/>
                </a:cxn>
                <a:cxn ang="0">
                  <a:pos x="142" y="58"/>
                </a:cxn>
                <a:cxn ang="0">
                  <a:pos x="125" y="76"/>
                </a:cxn>
                <a:cxn ang="0">
                  <a:pos x="97" y="99"/>
                </a:cxn>
                <a:cxn ang="0">
                  <a:pos x="95" y="128"/>
                </a:cxn>
                <a:cxn ang="0">
                  <a:pos x="55" y="160"/>
                </a:cxn>
                <a:cxn ang="0">
                  <a:pos x="19" y="213"/>
                </a:cxn>
                <a:cxn ang="0">
                  <a:pos x="0" y="262"/>
                </a:cxn>
                <a:cxn ang="0">
                  <a:pos x="34" y="312"/>
                </a:cxn>
                <a:cxn ang="0">
                  <a:pos x="62" y="344"/>
                </a:cxn>
                <a:cxn ang="0">
                  <a:pos x="104" y="294"/>
                </a:cxn>
                <a:cxn ang="0">
                  <a:pos x="130" y="287"/>
                </a:cxn>
                <a:cxn ang="0">
                  <a:pos x="140" y="258"/>
                </a:cxn>
                <a:cxn ang="0">
                  <a:pos x="163" y="231"/>
                </a:cxn>
                <a:cxn ang="0">
                  <a:pos x="197" y="218"/>
                </a:cxn>
                <a:cxn ang="0">
                  <a:pos x="242" y="219"/>
                </a:cxn>
              </a:cxnLst>
              <a:rect l="0" t="0" r="r" b="b"/>
              <a:pathLst>
                <a:path w="292" h="344">
                  <a:moveTo>
                    <a:pt x="242" y="219"/>
                  </a:moveTo>
                  <a:lnTo>
                    <a:pt x="277" y="150"/>
                  </a:lnTo>
                  <a:lnTo>
                    <a:pt x="256" y="137"/>
                  </a:lnTo>
                  <a:lnTo>
                    <a:pt x="245" y="120"/>
                  </a:lnTo>
                  <a:lnTo>
                    <a:pt x="241" y="89"/>
                  </a:lnTo>
                  <a:lnTo>
                    <a:pt x="256" y="74"/>
                  </a:lnTo>
                  <a:lnTo>
                    <a:pt x="275" y="65"/>
                  </a:lnTo>
                  <a:lnTo>
                    <a:pt x="275" y="47"/>
                  </a:lnTo>
                  <a:lnTo>
                    <a:pt x="292" y="35"/>
                  </a:lnTo>
                  <a:lnTo>
                    <a:pt x="272" y="26"/>
                  </a:lnTo>
                  <a:lnTo>
                    <a:pt x="275" y="0"/>
                  </a:lnTo>
                  <a:lnTo>
                    <a:pt x="223" y="6"/>
                  </a:lnTo>
                  <a:lnTo>
                    <a:pt x="241" y="26"/>
                  </a:lnTo>
                  <a:lnTo>
                    <a:pt x="221" y="51"/>
                  </a:lnTo>
                  <a:lnTo>
                    <a:pt x="203" y="59"/>
                  </a:lnTo>
                  <a:lnTo>
                    <a:pt x="188" y="51"/>
                  </a:lnTo>
                  <a:lnTo>
                    <a:pt x="191" y="30"/>
                  </a:lnTo>
                  <a:lnTo>
                    <a:pt x="188" y="8"/>
                  </a:lnTo>
                  <a:lnTo>
                    <a:pt x="152" y="4"/>
                  </a:lnTo>
                  <a:lnTo>
                    <a:pt x="158" y="19"/>
                  </a:lnTo>
                  <a:lnTo>
                    <a:pt x="154" y="43"/>
                  </a:lnTo>
                  <a:lnTo>
                    <a:pt x="142" y="58"/>
                  </a:lnTo>
                  <a:lnTo>
                    <a:pt x="125" y="76"/>
                  </a:lnTo>
                  <a:lnTo>
                    <a:pt x="97" y="99"/>
                  </a:lnTo>
                  <a:lnTo>
                    <a:pt x="95" y="128"/>
                  </a:lnTo>
                  <a:lnTo>
                    <a:pt x="55" y="160"/>
                  </a:lnTo>
                  <a:lnTo>
                    <a:pt x="19" y="213"/>
                  </a:lnTo>
                  <a:lnTo>
                    <a:pt x="0" y="262"/>
                  </a:lnTo>
                  <a:lnTo>
                    <a:pt x="34" y="312"/>
                  </a:lnTo>
                  <a:lnTo>
                    <a:pt x="62" y="344"/>
                  </a:lnTo>
                  <a:lnTo>
                    <a:pt x="104" y="294"/>
                  </a:lnTo>
                  <a:lnTo>
                    <a:pt x="130" y="287"/>
                  </a:lnTo>
                  <a:lnTo>
                    <a:pt x="140" y="258"/>
                  </a:lnTo>
                  <a:lnTo>
                    <a:pt x="163" y="231"/>
                  </a:lnTo>
                  <a:lnTo>
                    <a:pt x="197" y="218"/>
                  </a:lnTo>
                  <a:lnTo>
                    <a:pt x="242" y="219"/>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53" name="Freeform 22"/>
            <p:cNvSpPr>
              <a:spLocks/>
            </p:cNvSpPr>
            <p:nvPr/>
          </p:nvSpPr>
          <p:spPr bwMode="auto">
            <a:xfrm>
              <a:off x="9154585" y="3839136"/>
              <a:ext cx="302349" cy="425910"/>
            </a:xfrm>
            <a:custGeom>
              <a:avLst/>
              <a:gdLst>
                <a:gd name="connsiteX0" fmla="*/ 754 w 10000"/>
                <a:gd name="connsiteY0" fmla="*/ 11199 h 11199"/>
                <a:gd name="connsiteX1" fmla="*/ 0 w 10000"/>
                <a:gd name="connsiteY1" fmla="*/ 7766 h 11199"/>
                <a:gd name="connsiteX2" fmla="*/ 1791 w 10000"/>
                <a:gd name="connsiteY2" fmla="*/ 5426 h 11199"/>
                <a:gd name="connsiteX3" fmla="*/ 4627 w 10000"/>
                <a:gd name="connsiteY3" fmla="*/ 3511 h 11199"/>
                <a:gd name="connsiteX4" fmla="*/ 8657 w 10000"/>
                <a:gd name="connsiteY4" fmla="*/ 0 h 11199"/>
                <a:gd name="connsiteX5" fmla="*/ 10000 w 10000"/>
                <a:gd name="connsiteY5" fmla="*/ 1596 h 11199"/>
                <a:gd name="connsiteX6" fmla="*/ 9552 w 10000"/>
                <a:gd name="connsiteY6" fmla="*/ 4468 h 11199"/>
                <a:gd name="connsiteX7" fmla="*/ 7313 w 10000"/>
                <a:gd name="connsiteY7" fmla="*/ 6064 h 11199"/>
                <a:gd name="connsiteX8" fmla="*/ 5522 w 10000"/>
                <a:gd name="connsiteY8" fmla="*/ 7660 h 11199"/>
                <a:gd name="connsiteX9" fmla="*/ 754 w 10000"/>
                <a:gd name="connsiteY9" fmla="*/ 11199 h 11199"/>
                <a:gd name="connsiteX0" fmla="*/ 1848 w 11094"/>
                <a:gd name="connsiteY0" fmla="*/ 11199 h 11199"/>
                <a:gd name="connsiteX1" fmla="*/ 0 w 11094"/>
                <a:gd name="connsiteY1" fmla="*/ 10104 h 11199"/>
                <a:gd name="connsiteX2" fmla="*/ 2885 w 11094"/>
                <a:gd name="connsiteY2" fmla="*/ 5426 h 11199"/>
                <a:gd name="connsiteX3" fmla="*/ 5721 w 11094"/>
                <a:gd name="connsiteY3" fmla="*/ 3511 h 11199"/>
                <a:gd name="connsiteX4" fmla="*/ 9751 w 11094"/>
                <a:gd name="connsiteY4" fmla="*/ 0 h 11199"/>
                <a:gd name="connsiteX5" fmla="*/ 11094 w 11094"/>
                <a:gd name="connsiteY5" fmla="*/ 1596 h 11199"/>
                <a:gd name="connsiteX6" fmla="*/ 10646 w 11094"/>
                <a:gd name="connsiteY6" fmla="*/ 4468 h 11199"/>
                <a:gd name="connsiteX7" fmla="*/ 8407 w 11094"/>
                <a:gd name="connsiteY7" fmla="*/ 6064 h 11199"/>
                <a:gd name="connsiteX8" fmla="*/ 6616 w 11094"/>
                <a:gd name="connsiteY8" fmla="*/ 7660 h 11199"/>
                <a:gd name="connsiteX9" fmla="*/ 1848 w 11094"/>
                <a:gd name="connsiteY9" fmla="*/ 11199 h 1119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9751 w 11094"/>
                <a:gd name="connsiteY4" fmla="*/ 0 h 11139"/>
                <a:gd name="connsiteX5" fmla="*/ 11094 w 11094"/>
                <a:gd name="connsiteY5" fmla="*/ 1596 h 11139"/>
                <a:gd name="connsiteX6" fmla="*/ 10646 w 11094"/>
                <a:gd name="connsiteY6" fmla="*/ 4468 h 11139"/>
                <a:gd name="connsiteX7" fmla="*/ 8407 w 11094"/>
                <a:gd name="connsiteY7" fmla="*/ 6064 h 11139"/>
                <a:gd name="connsiteX8" fmla="*/ 6616 w 11094"/>
                <a:gd name="connsiteY8" fmla="*/ 7660 h 11139"/>
                <a:gd name="connsiteX9" fmla="*/ 2353 w 11094"/>
                <a:gd name="connsiteY9" fmla="*/ 11139 h 1113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6692 w 11094"/>
                <a:gd name="connsiteY4" fmla="*/ 2266 h 11139"/>
                <a:gd name="connsiteX5" fmla="*/ 9751 w 11094"/>
                <a:gd name="connsiteY5" fmla="*/ 0 h 11139"/>
                <a:gd name="connsiteX6" fmla="*/ 11094 w 11094"/>
                <a:gd name="connsiteY6" fmla="*/ 1596 h 11139"/>
                <a:gd name="connsiteX7" fmla="*/ 10646 w 11094"/>
                <a:gd name="connsiteY7" fmla="*/ 4468 h 11139"/>
                <a:gd name="connsiteX8" fmla="*/ 8407 w 11094"/>
                <a:gd name="connsiteY8" fmla="*/ 6064 h 11139"/>
                <a:gd name="connsiteX9" fmla="*/ 6616 w 11094"/>
                <a:gd name="connsiteY9" fmla="*/ 7660 h 11139"/>
                <a:gd name="connsiteX10" fmla="*/ 2353 w 11094"/>
                <a:gd name="connsiteY10" fmla="*/ 11139 h 1113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6692 w 11094"/>
                <a:gd name="connsiteY4" fmla="*/ 2266 h 11139"/>
                <a:gd name="connsiteX5" fmla="*/ 9751 w 11094"/>
                <a:gd name="connsiteY5" fmla="*/ 0 h 11139"/>
                <a:gd name="connsiteX6" fmla="*/ 10729 w 11094"/>
                <a:gd name="connsiteY6" fmla="*/ 347 h 11139"/>
                <a:gd name="connsiteX7" fmla="*/ 11094 w 11094"/>
                <a:gd name="connsiteY7" fmla="*/ 1596 h 11139"/>
                <a:gd name="connsiteX8" fmla="*/ 10646 w 11094"/>
                <a:gd name="connsiteY8" fmla="*/ 4468 h 11139"/>
                <a:gd name="connsiteX9" fmla="*/ 8407 w 11094"/>
                <a:gd name="connsiteY9" fmla="*/ 6064 h 11139"/>
                <a:gd name="connsiteX10" fmla="*/ 6616 w 11094"/>
                <a:gd name="connsiteY10" fmla="*/ 7660 h 11139"/>
                <a:gd name="connsiteX11" fmla="*/ 2353 w 11094"/>
                <a:gd name="connsiteY11" fmla="*/ 11139 h 1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4" h="11139">
                  <a:moveTo>
                    <a:pt x="2353" y="11139"/>
                  </a:moveTo>
                  <a:lnTo>
                    <a:pt x="0" y="10104"/>
                  </a:lnTo>
                  <a:lnTo>
                    <a:pt x="2885" y="5426"/>
                  </a:lnTo>
                  <a:lnTo>
                    <a:pt x="5721" y="3511"/>
                  </a:lnTo>
                  <a:cubicBezTo>
                    <a:pt x="6129" y="3156"/>
                    <a:pt x="6284" y="2621"/>
                    <a:pt x="6692" y="2266"/>
                  </a:cubicBezTo>
                  <a:lnTo>
                    <a:pt x="9751" y="0"/>
                  </a:lnTo>
                  <a:cubicBezTo>
                    <a:pt x="9993" y="296"/>
                    <a:pt x="10487" y="51"/>
                    <a:pt x="10729" y="347"/>
                  </a:cubicBezTo>
                  <a:cubicBezTo>
                    <a:pt x="10851" y="763"/>
                    <a:pt x="10972" y="1180"/>
                    <a:pt x="11094" y="1596"/>
                  </a:cubicBezTo>
                  <a:cubicBezTo>
                    <a:pt x="10945" y="2553"/>
                    <a:pt x="10795" y="3511"/>
                    <a:pt x="10646" y="4468"/>
                  </a:cubicBezTo>
                  <a:lnTo>
                    <a:pt x="8407" y="6064"/>
                  </a:lnTo>
                  <a:lnTo>
                    <a:pt x="6616" y="7660"/>
                  </a:lnTo>
                  <a:lnTo>
                    <a:pt x="2353" y="11139"/>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154" name="任意多边形 106"/>
            <p:cNvSpPr/>
            <p:nvPr/>
          </p:nvSpPr>
          <p:spPr>
            <a:xfrm>
              <a:off x="9879345" y="2013439"/>
              <a:ext cx="45812" cy="45984"/>
            </a:xfrm>
            <a:custGeom>
              <a:avLst/>
              <a:gdLst>
                <a:gd name="connsiteX0" fmla="*/ 19050 w 54769"/>
                <a:gd name="connsiteY0" fmla="*/ 61912 h 61912"/>
                <a:gd name="connsiteX1" fmla="*/ 54769 w 54769"/>
                <a:gd name="connsiteY1" fmla="*/ 0 h 61912"/>
                <a:gd name="connsiteX2" fmla="*/ 0 w 54769"/>
                <a:gd name="connsiteY2" fmla="*/ 0 h 61912"/>
                <a:gd name="connsiteX3" fmla="*/ 19050 w 54769"/>
                <a:gd name="connsiteY3" fmla="*/ 61912 h 61912"/>
                <a:gd name="connsiteX0" fmla="*/ 33898 w 69617"/>
                <a:gd name="connsiteY0" fmla="*/ 61912 h 61912"/>
                <a:gd name="connsiteX1" fmla="*/ 69617 w 69617"/>
                <a:gd name="connsiteY1" fmla="*/ 0 h 61912"/>
                <a:gd name="connsiteX2" fmla="*/ 14848 w 69617"/>
                <a:gd name="connsiteY2" fmla="*/ 0 h 61912"/>
                <a:gd name="connsiteX3" fmla="*/ 30 w 69617"/>
                <a:gd name="connsiteY3" fmla="*/ 28287 h 61912"/>
                <a:gd name="connsiteX4" fmla="*/ 33898 w 69617"/>
                <a:gd name="connsiteY4" fmla="*/ 61912 h 61912"/>
                <a:gd name="connsiteX0" fmla="*/ 37187 w 72906"/>
                <a:gd name="connsiteY0" fmla="*/ 61957 h 61957"/>
                <a:gd name="connsiteX1" fmla="*/ 72906 w 72906"/>
                <a:gd name="connsiteY1" fmla="*/ 45 h 61957"/>
                <a:gd name="connsiteX2" fmla="*/ 18137 w 72906"/>
                <a:gd name="connsiteY2" fmla="*/ 45 h 61957"/>
                <a:gd name="connsiteX3" fmla="*/ 4272 w 72906"/>
                <a:gd name="connsiteY3" fmla="*/ 16428 h 61957"/>
                <a:gd name="connsiteX4" fmla="*/ 3319 w 72906"/>
                <a:gd name="connsiteY4" fmla="*/ 28332 h 61957"/>
                <a:gd name="connsiteX5" fmla="*/ 37187 w 72906"/>
                <a:gd name="connsiteY5" fmla="*/ 61957 h 61957"/>
                <a:gd name="connsiteX0" fmla="*/ 33868 w 69587"/>
                <a:gd name="connsiteY0" fmla="*/ 61957 h 61957"/>
                <a:gd name="connsiteX1" fmla="*/ 69587 w 69587"/>
                <a:gd name="connsiteY1" fmla="*/ 45 h 61957"/>
                <a:gd name="connsiteX2" fmla="*/ 14818 w 69587"/>
                <a:gd name="connsiteY2" fmla="*/ 45 h 61957"/>
                <a:gd name="connsiteX3" fmla="*/ 953 w 69587"/>
                <a:gd name="connsiteY3" fmla="*/ 16428 h 61957"/>
                <a:gd name="connsiteX4" fmla="*/ 0 w 69587"/>
                <a:gd name="connsiteY4" fmla="*/ 28332 h 61957"/>
                <a:gd name="connsiteX5" fmla="*/ 33868 w 69587"/>
                <a:gd name="connsiteY5" fmla="*/ 61957 h 61957"/>
                <a:gd name="connsiteX0" fmla="*/ 33868 w 69587"/>
                <a:gd name="connsiteY0" fmla="*/ 61912 h 61912"/>
                <a:gd name="connsiteX1" fmla="*/ 69587 w 69587"/>
                <a:gd name="connsiteY1" fmla="*/ 0 h 61912"/>
                <a:gd name="connsiteX2" fmla="*/ 14818 w 69587"/>
                <a:gd name="connsiteY2" fmla="*/ 0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9433 w 69587"/>
                <a:gd name="connsiteY2" fmla="*/ 11416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33868 w 69587"/>
                <a:gd name="connsiteY6"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33868 w 69587"/>
                <a:gd name="connsiteY7"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19048 w 69587"/>
                <a:gd name="connsiteY7" fmla="*/ 37334 h 61912"/>
                <a:gd name="connsiteX8" fmla="*/ 33868 w 69587"/>
                <a:gd name="connsiteY8" fmla="*/ 61912 h 61912"/>
                <a:gd name="connsiteX0" fmla="*/ 33868 w 69587"/>
                <a:gd name="connsiteY0" fmla="*/ 61912 h 63048"/>
                <a:gd name="connsiteX1" fmla="*/ 69587 w 69587"/>
                <a:gd name="connsiteY1" fmla="*/ 0 h 63048"/>
                <a:gd name="connsiteX2" fmla="*/ 20952 w 69587"/>
                <a:gd name="connsiteY2" fmla="*/ 11621 h 63048"/>
                <a:gd name="connsiteX3" fmla="*/ 9433 w 69587"/>
                <a:gd name="connsiteY3" fmla="*/ 11416 h 63048"/>
                <a:gd name="connsiteX4" fmla="*/ 953 w 69587"/>
                <a:gd name="connsiteY4" fmla="*/ 16383 h 63048"/>
                <a:gd name="connsiteX5" fmla="*/ 0 w 69587"/>
                <a:gd name="connsiteY5" fmla="*/ 28287 h 63048"/>
                <a:gd name="connsiteX6" fmla="*/ 8572 w 69587"/>
                <a:gd name="connsiteY6" fmla="*/ 29715 h 63048"/>
                <a:gd name="connsiteX7" fmla="*/ 19048 w 69587"/>
                <a:gd name="connsiteY7" fmla="*/ 37334 h 63048"/>
                <a:gd name="connsiteX8" fmla="*/ 23333 w 69587"/>
                <a:gd name="connsiteY8" fmla="*/ 63048 h 63048"/>
                <a:gd name="connsiteX9" fmla="*/ 33868 w 69587"/>
                <a:gd name="connsiteY9" fmla="*/ 61912 h 63048"/>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3333 w 69587"/>
                <a:gd name="connsiteY9" fmla="*/ 63048 h 66381"/>
                <a:gd name="connsiteX10" fmla="*/ 33868 w 69587"/>
                <a:gd name="connsiteY10" fmla="*/ 61912 h 66381"/>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7143 w 69587"/>
                <a:gd name="connsiteY9" fmla="*/ 42572 h 66381"/>
                <a:gd name="connsiteX10" fmla="*/ 23333 w 69587"/>
                <a:gd name="connsiteY10" fmla="*/ 63048 h 66381"/>
                <a:gd name="connsiteX11" fmla="*/ 33868 w 69587"/>
                <a:gd name="connsiteY11" fmla="*/ 61912 h 66381"/>
                <a:gd name="connsiteX0" fmla="*/ 33868 w 69587"/>
                <a:gd name="connsiteY0" fmla="*/ 61912 h 66381"/>
                <a:gd name="connsiteX1" fmla="*/ 44761 w 69587"/>
                <a:gd name="connsiteY1" fmla="*/ 66381 h 66381"/>
                <a:gd name="connsiteX2" fmla="*/ 53809 w 69587"/>
                <a:gd name="connsiteY2" fmla="*/ 61619 h 66381"/>
                <a:gd name="connsiteX3" fmla="*/ 69587 w 69587"/>
                <a:gd name="connsiteY3" fmla="*/ 0 h 66381"/>
                <a:gd name="connsiteX4" fmla="*/ 20952 w 69587"/>
                <a:gd name="connsiteY4" fmla="*/ 11621 h 66381"/>
                <a:gd name="connsiteX5" fmla="*/ 9433 w 69587"/>
                <a:gd name="connsiteY5" fmla="*/ 11416 h 66381"/>
                <a:gd name="connsiteX6" fmla="*/ 953 w 69587"/>
                <a:gd name="connsiteY6" fmla="*/ 16383 h 66381"/>
                <a:gd name="connsiteX7" fmla="*/ 0 w 69587"/>
                <a:gd name="connsiteY7" fmla="*/ 28287 h 66381"/>
                <a:gd name="connsiteX8" fmla="*/ 8572 w 69587"/>
                <a:gd name="connsiteY8" fmla="*/ 29715 h 66381"/>
                <a:gd name="connsiteX9" fmla="*/ 19048 w 69587"/>
                <a:gd name="connsiteY9" fmla="*/ 37334 h 66381"/>
                <a:gd name="connsiteX10" fmla="*/ 27143 w 69587"/>
                <a:gd name="connsiteY10" fmla="*/ 42572 h 66381"/>
                <a:gd name="connsiteX11" fmla="*/ 23333 w 69587"/>
                <a:gd name="connsiteY11" fmla="*/ 63048 h 66381"/>
                <a:gd name="connsiteX12" fmla="*/ 33868 w 69587"/>
                <a:gd name="connsiteY12"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69587 w 69587"/>
                <a:gd name="connsiteY4" fmla="*/ 0 h 66381"/>
                <a:gd name="connsiteX5" fmla="*/ 20952 w 69587"/>
                <a:gd name="connsiteY5" fmla="*/ 11621 h 66381"/>
                <a:gd name="connsiteX6" fmla="*/ 9433 w 69587"/>
                <a:gd name="connsiteY6" fmla="*/ 11416 h 66381"/>
                <a:gd name="connsiteX7" fmla="*/ 953 w 69587"/>
                <a:gd name="connsiteY7" fmla="*/ 16383 h 66381"/>
                <a:gd name="connsiteX8" fmla="*/ 0 w 69587"/>
                <a:gd name="connsiteY8" fmla="*/ 28287 h 66381"/>
                <a:gd name="connsiteX9" fmla="*/ 8572 w 69587"/>
                <a:gd name="connsiteY9" fmla="*/ 29715 h 66381"/>
                <a:gd name="connsiteX10" fmla="*/ 19048 w 69587"/>
                <a:gd name="connsiteY10" fmla="*/ 37334 h 66381"/>
                <a:gd name="connsiteX11" fmla="*/ 27143 w 69587"/>
                <a:gd name="connsiteY11" fmla="*/ 42572 h 66381"/>
                <a:gd name="connsiteX12" fmla="*/ 23333 w 69587"/>
                <a:gd name="connsiteY12" fmla="*/ 63048 h 66381"/>
                <a:gd name="connsiteX13" fmla="*/ 33868 w 69587"/>
                <a:gd name="connsiteY13"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0952 w 69587"/>
                <a:gd name="connsiteY6" fmla="*/ 11621 h 66381"/>
                <a:gd name="connsiteX7" fmla="*/ 9433 w 69587"/>
                <a:gd name="connsiteY7" fmla="*/ 11416 h 66381"/>
                <a:gd name="connsiteX8" fmla="*/ 953 w 69587"/>
                <a:gd name="connsiteY8" fmla="*/ 16383 h 66381"/>
                <a:gd name="connsiteX9" fmla="*/ 0 w 69587"/>
                <a:gd name="connsiteY9" fmla="*/ 28287 h 66381"/>
                <a:gd name="connsiteX10" fmla="*/ 8572 w 69587"/>
                <a:gd name="connsiteY10" fmla="*/ 29715 h 66381"/>
                <a:gd name="connsiteX11" fmla="*/ 19048 w 69587"/>
                <a:gd name="connsiteY11" fmla="*/ 37334 h 66381"/>
                <a:gd name="connsiteX12" fmla="*/ 27143 w 69587"/>
                <a:gd name="connsiteY12" fmla="*/ 42572 h 66381"/>
                <a:gd name="connsiteX13" fmla="*/ 23333 w 69587"/>
                <a:gd name="connsiteY13" fmla="*/ 63048 h 66381"/>
                <a:gd name="connsiteX14" fmla="*/ 33868 w 69587"/>
                <a:gd name="connsiteY14"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8571 w 69587"/>
                <a:gd name="connsiteY6" fmla="*/ 18763 h 66381"/>
                <a:gd name="connsiteX7" fmla="*/ 20952 w 69587"/>
                <a:gd name="connsiteY7" fmla="*/ 11621 h 66381"/>
                <a:gd name="connsiteX8" fmla="*/ 9433 w 69587"/>
                <a:gd name="connsiteY8" fmla="*/ 11416 h 66381"/>
                <a:gd name="connsiteX9" fmla="*/ 953 w 69587"/>
                <a:gd name="connsiteY9" fmla="*/ 16383 h 66381"/>
                <a:gd name="connsiteX10" fmla="*/ 0 w 69587"/>
                <a:gd name="connsiteY10" fmla="*/ 28287 h 66381"/>
                <a:gd name="connsiteX11" fmla="*/ 8572 w 69587"/>
                <a:gd name="connsiteY11" fmla="*/ 29715 h 66381"/>
                <a:gd name="connsiteX12" fmla="*/ 19048 w 69587"/>
                <a:gd name="connsiteY12" fmla="*/ 37334 h 66381"/>
                <a:gd name="connsiteX13" fmla="*/ 27143 w 69587"/>
                <a:gd name="connsiteY13" fmla="*/ 42572 h 66381"/>
                <a:gd name="connsiteX14" fmla="*/ 23333 w 69587"/>
                <a:gd name="connsiteY14" fmla="*/ 63048 h 66381"/>
                <a:gd name="connsiteX15" fmla="*/ 33868 w 69587"/>
                <a:gd name="connsiteY15"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32857 w 69587"/>
                <a:gd name="connsiteY6" fmla="*/ 26858 h 66381"/>
                <a:gd name="connsiteX7" fmla="*/ 28571 w 69587"/>
                <a:gd name="connsiteY7" fmla="*/ 18763 h 66381"/>
                <a:gd name="connsiteX8" fmla="*/ 20952 w 69587"/>
                <a:gd name="connsiteY8" fmla="*/ 11621 h 66381"/>
                <a:gd name="connsiteX9" fmla="*/ 9433 w 69587"/>
                <a:gd name="connsiteY9" fmla="*/ 11416 h 66381"/>
                <a:gd name="connsiteX10" fmla="*/ 953 w 69587"/>
                <a:gd name="connsiteY10" fmla="*/ 16383 h 66381"/>
                <a:gd name="connsiteX11" fmla="*/ 0 w 69587"/>
                <a:gd name="connsiteY11" fmla="*/ 28287 h 66381"/>
                <a:gd name="connsiteX12" fmla="*/ 8572 w 69587"/>
                <a:gd name="connsiteY12" fmla="*/ 29715 h 66381"/>
                <a:gd name="connsiteX13" fmla="*/ 19048 w 69587"/>
                <a:gd name="connsiteY13" fmla="*/ 37334 h 66381"/>
                <a:gd name="connsiteX14" fmla="*/ 27143 w 69587"/>
                <a:gd name="connsiteY14" fmla="*/ 42572 h 66381"/>
                <a:gd name="connsiteX15" fmla="*/ 23333 w 69587"/>
                <a:gd name="connsiteY15" fmla="*/ 63048 h 66381"/>
                <a:gd name="connsiteX16" fmla="*/ 33868 w 69587"/>
                <a:gd name="connsiteY16"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44285 w 69587"/>
                <a:gd name="connsiteY6" fmla="*/ 25430 h 66381"/>
                <a:gd name="connsiteX7" fmla="*/ 32857 w 69587"/>
                <a:gd name="connsiteY7" fmla="*/ 26858 h 66381"/>
                <a:gd name="connsiteX8" fmla="*/ 28571 w 69587"/>
                <a:gd name="connsiteY8" fmla="*/ 18763 h 66381"/>
                <a:gd name="connsiteX9" fmla="*/ 20952 w 69587"/>
                <a:gd name="connsiteY9" fmla="*/ 11621 h 66381"/>
                <a:gd name="connsiteX10" fmla="*/ 9433 w 69587"/>
                <a:gd name="connsiteY10" fmla="*/ 11416 h 66381"/>
                <a:gd name="connsiteX11" fmla="*/ 953 w 69587"/>
                <a:gd name="connsiteY11" fmla="*/ 16383 h 66381"/>
                <a:gd name="connsiteX12" fmla="*/ 0 w 69587"/>
                <a:gd name="connsiteY12" fmla="*/ 28287 h 66381"/>
                <a:gd name="connsiteX13" fmla="*/ 8572 w 69587"/>
                <a:gd name="connsiteY13" fmla="*/ 29715 h 66381"/>
                <a:gd name="connsiteX14" fmla="*/ 19048 w 69587"/>
                <a:gd name="connsiteY14" fmla="*/ 37334 h 66381"/>
                <a:gd name="connsiteX15" fmla="*/ 27143 w 69587"/>
                <a:gd name="connsiteY15" fmla="*/ 42572 h 66381"/>
                <a:gd name="connsiteX16" fmla="*/ 23333 w 69587"/>
                <a:gd name="connsiteY16" fmla="*/ 63048 h 66381"/>
                <a:gd name="connsiteX17" fmla="*/ 33868 w 69587"/>
                <a:gd name="connsiteY17" fmla="*/ 61912 h 66381"/>
                <a:gd name="connsiteX0" fmla="*/ 33868 w 54761"/>
                <a:gd name="connsiteY0" fmla="*/ 50496 h 54965"/>
                <a:gd name="connsiteX1" fmla="*/ 44761 w 54761"/>
                <a:gd name="connsiteY1" fmla="*/ 54965 h 54965"/>
                <a:gd name="connsiteX2" fmla="*/ 53809 w 54761"/>
                <a:gd name="connsiteY2" fmla="*/ 50203 h 54965"/>
                <a:gd name="connsiteX3" fmla="*/ 54761 w 54761"/>
                <a:gd name="connsiteY3" fmla="*/ 37823 h 54965"/>
                <a:gd name="connsiteX4" fmla="*/ 53333 w 54761"/>
                <a:gd name="connsiteY4" fmla="*/ 24966 h 54965"/>
                <a:gd name="connsiteX5" fmla="*/ 51345 w 54761"/>
                <a:gd name="connsiteY5" fmla="*/ 14285 h 54965"/>
                <a:gd name="connsiteX6" fmla="*/ 44285 w 54761"/>
                <a:gd name="connsiteY6" fmla="*/ 14014 h 54965"/>
                <a:gd name="connsiteX7" fmla="*/ 32857 w 54761"/>
                <a:gd name="connsiteY7" fmla="*/ 15442 h 54965"/>
                <a:gd name="connsiteX8" fmla="*/ 28571 w 54761"/>
                <a:gd name="connsiteY8" fmla="*/ 7347 h 54965"/>
                <a:gd name="connsiteX9" fmla="*/ 20952 w 54761"/>
                <a:gd name="connsiteY9" fmla="*/ 205 h 54965"/>
                <a:gd name="connsiteX10" fmla="*/ 9433 w 54761"/>
                <a:gd name="connsiteY10" fmla="*/ 0 h 54965"/>
                <a:gd name="connsiteX11" fmla="*/ 953 w 54761"/>
                <a:gd name="connsiteY11" fmla="*/ 4967 h 54965"/>
                <a:gd name="connsiteX12" fmla="*/ 0 w 54761"/>
                <a:gd name="connsiteY12" fmla="*/ 16871 h 54965"/>
                <a:gd name="connsiteX13" fmla="*/ 8572 w 54761"/>
                <a:gd name="connsiteY13" fmla="*/ 18299 h 54965"/>
                <a:gd name="connsiteX14" fmla="*/ 19048 w 54761"/>
                <a:gd name="connsiteY14" fmla="*/ 25918 h 54965"/>
                <a:gd name="connsiteX15" fmla="*/ 27143 w 54761"/>
                <a:gd name="connsiteY15" fmla="*/ 31156 h 54965"/>
                <a:gd name="connsiteX16" fmla="*/ 23333 w 54761"/>
                <a:gd name="connsiteY16" fmla="*/ 51632 h 54965"/>
                <a:gd name="connsiteX17" fmla="*/ 33868 w 54761"/>
                <a:gd name="connsiteY17" fmla="*/ 50496 h 5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761" h="54965">
                  <a:moveTo>
                    <a:pt x="33868" y="50496"/>
                  </a:moveTo>
                  <a:lnTo>
                    <a:pt x="44761" y="54965"/>
                  </a:lnTo>
                  <a:lnTo>
                    <a:pt x="53809" y="50203"/>
                  </a:lnTo>
                  <a:cubicBezTo>
                    <a:pt x="54126" y="46076"/>
                    <a:pt x="54444" y="41950"/>
                    <a:pt x="54761" y="37823"/>
                  </a:cubicBezTo>
                  <a:lnTo>
                    <a:pt x="53333" y="24966"/>
                  </a:lnTo>
                  <a:lnTo>
                    <a:pt x="51345" y="14285"/>
                  </a:lnTo>
                  <a:lnTo>
                    <a:pt x="44285" y="14014"/>
                  </a:lnTo>
                  <a:lnTo>
                    <a:pt x="32857" y="15442"/>
                  </a:lnTo>
                  <a:lnTo>
                    <a:pt x="28571" y="7347"/>
                  </a:lnTo>
                  <a:lnTo>
                    <a:pt x="20952" y="205"/>
                  </a:lnTo>
                  <a:lnTo>
                    <a:pt x="9433" y="0"/>
                  </a:lnTo>
                  <a:lnTo>
                    <a:pt x="953" y="4967"/>
                  </a:lnTo>
                  <a:cubicBezTo>
                    <a:pt x="635" y="8935"/>
                    <a:pt x="318" y="12903"/>
                    <a:pt x="0" y="16871"/>
                  </a:cubicBezTo>
                  <a:lnTo>
                    <a:pt x="8572" y="18299"/>
                  </a:lnTo>
                  <a:lnTo>
                    <a:pt x="19048" y="25918"/>
                  </a:lnTo>
                  <a:lnTo>
                    <a:pt x="27143" y="31156"/>
                  </a:lnTo>
                  <a:lnTo>
                    <a:pt x="23333" y="51632"/>
                  </a:lnTo>
                  <a:lnTo>
                    <a:pt x="33868" y="5049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sp>
          <p:nvSpPr>
            <p:cNvPr id="117" name="Freeform 10"/>
            <p:cNvSpPr>
              <a:spLocks/>
            </p:cNvSpPr>
            <p:nvPr/>
          </p:nvSpPr>
          <p:spPr bwMode="auto">
            <a:xfrm>
              <a:off x="9624832" y="1990771"/>
              <a:ext cx="335544" cy="423847"/>
            </a:xfrm>
            <a:custGeom>
              <a:avLst/>
              <a:gdLst/>
              <a:ahLst/>
              <a:cxnLst>
                <a:cxn ang="0">
                  <a:pos x="490" y="1209"/>
                </a:cxn>
                <a:cxn ang="0">
                  <a:pos x="561" y="1244"/>
                </a:cxn>
                <a:cxn ang="0">
                  <a:pos x="546" y="1319"/>
                </a:cxn>
                <a:cxn ang="0">
                  <a:pos x="801" y="1214"/>
                </a:cxn>
                <a:cxn ang="0">
                  <a:pos x="1044" y="1153"/>
                </a:cxn>
                <a:cxn ang="0">
                  <a:pos x="1006" y="969"/>
                </a:cxn>
                <a:cxn ang="0">
                  <a:pos x="861" y="924"/>
                </a:cxn>
                <a:cxn ang="0">
                  <a:pos x="751" y="929"/>
                </a:cxn>
                <a:cxn ang="0">
                  <a:pos x="651" y="869"/>
                </a:cxn>
                <a:cxn ang="0">
                  <a:pos x="681" y="759"/>
                </a:cxn>
                <a:cxn ang="0">
                  <a:pos x="751" y="674"/>
                </a:cxn>
                <a:cxn ang="0">
                  <a:pos x="716" y="529"/>
                </a:cxn>
                <a:cxn ang="0">
                  <a:pos x="631" y="579"/>
                </a:cxn>
                <a:cxn ang="0">
                  <a:pos x="576" y="504"/>
                </a:cxn>
                <a:cxn ang="0">
                  <a:pos x="546" y="374"/>
                </a:cxn>
                <a:cxn ang="0">
                  <a:pos x="636" y="354"/>
                </a:cxn>
                <a:cxn ang="0">
                  <a:pos x="681" y="264"/>
                </a:cxn>
                <a:cxn ang="0">
                  <a:pos x="601" y="164"/>
                </a:cxn>
                <a:cxn ang="0">
                  <a:pos x="466" y="0"/>
                </a:cxn>
                <a:cxn ang="0">
                  <a:pos x="241" y="178"/>
                </a:cxn>
                <a:cxn ang="0">
                  <a:pos x="210" y="294"/>
                </a:cxn>
                <a:cxn ang="0">
                  <a:pos x="255" y="339"/>
                </a:cxn>
                <a:cxn ang="0">
                  <a:pos x="260" y="519"/>
                </a:cxn>
                <a:cxn ang="0">
                  <a:pos x="215" y="554"/>
                </a:cxn>
                <a:cxn ang="0">
                  <a:pos x="155" y="429"/>
                </a:cxn>
                <a:cxn ang="0">
                  <a:pos x="95" y="339"/>
                </a:cxn>
                <a:cxn ang="0">
                  <a:pos x="0" y="414"/>
                </a:cxn>
                <a:cxn ang="0">
                  <a:pos x="185" y="689"/>
                </a:cxn>
                <a:cxn ang="0">
                  <a:pos x="305" y="1029"/>
                </a:cxn>
                <a:cxn ang="0">
                  <a:pos x="405" y="1019"/>
                </a:cxn>
                <a:cxn ang="0">
                  <a:pos x="485" y="939"/>
                </a:cxn>
                <a:cxn ang="0">
                  <a:pos x="601" y="1139"/>
                </a:cxn>
                <a:cxn ang="0">
                  <a:pos x="490" y="1209"/>
                </a:cxn>
              </a:cxnLst>
              <a:rect l="0" t="0" r="r" b="b"/>
              <a:pathLst>
                <a:path w="1044" h="1319">
                  <a:moveTo>
                    <a:pt x="490" y="1209"/>
                  </a:moveTo>
                  <a:lnTo>
                    <a:pt x="561" y="1244"/>
                  </a:lnTo>
                  <a:lnTo>
                    <a:pt x="546" y="1319"/>
                  </a:lnTo>
                  <a:lnTo>
                    <a:pt x="801" y="1214"/>
                  </a:lnTo>
                  <a:lnTo>
                    <a:pt x="1044" y="1153"/>
                  </a:lnTo>
                  <a:lnTo>
                    <a:pt x="1006" y="969"/>
                  </a:lnTo>
                  <a:lnTo>
                    <a:pt x="861" y="924"/>
                  </a:lnTo>
                  <a:lnTo>
                    <a:pt x="751" y="929"/>
                  </a:lnTo>
                  <a:lnTo>
                    <a:pt x="651" y="869"/>
                  </a:lnTo>
                  <a:lnTo>
                    <a:pt x="681" y="759"/>
                  </a:lnTo>
                  <a:lnTo>
                    <a:pt x="751" y="674"/>
                  </a:lnTo>
                  <a:lnTo>
                    <a:pt x="716" y="529"/>
                  </a:lnTo>
                  <a:lnTo>
                    <a:pt x="631" y="579"/>
                  </a:lnTo>
                  <a:lnTo>
                    <a:pt x="576" y="504"/>
                  </a:lnTo>
                  <a:lnTo>
                    <a:pt x="546" y="374"/>
                  </a:lnTo>
                  <a:lnTo>
                    <a:pt x="636" y="354"/>
                  </a:lnTo>
                  <a:lnTo>
                    <a:pt x="681" y="264"/>
                  </a:lnTo>
                  <a:lnTo>
                    <a:pt x="601" y="164"/>
                  </a:lnTo>
                  <a:lnTo>
                    <a:pt x="466" y="0"/>
                  </a:lnTo>
                  <a:lnTo>
                    <a:pt x="241" y="178"/>
                  </a:lnTo>
                  <a:lnTo>
                    <a:pt x="210" y="294"/>
                  </a:lnTo>
                  <a:lnTo>
                    <a:pt x="255" y="339"/>
                  </a:lnTo>
                  <a:lnTo>
                    <a:pt x="260" y="519"/>
                  </a:lnTo>
                  <a:lnTo>
                    <a:pt x="215" y="554"/>
                  </a:lnTo>
                  <a:lnTo>
                    <a:pt x="155" y="429"/>
                  </a:lnTo>
                  <a:lnTo>
                    <a:pt x="95" y="339"/>
                  </a:lnTo>
                  <a:lnTo>
                    <a:pt x="0" y="414"/>
                  </a:lnTo>
                  <a:lnTo>
                    <a:pt x="185" y="689"/>
                  </a:lnTo>
                  <a:lnTo>
                    <a:pt x="305" y="1029"/>
                  </a:lnTo>
                  <a:lnTo>
                    <a:pt x="405" y="1019"/>
                  </a:lnTo>
                  <a:lnTo>
                    <a:pt x="485" y="939"/>
                  </a:lnTo>
                  <a:lnTo>
                    <a:pt x="601" y="1139"/>
                  </a:lnTo>
                  <a:lnTo>
                    <a:pt x="490" y="1209"/>
                  </a:lnTo>
                  <a:close/>
                </a:path>
              </a:pathLst>
            </a:custGeom>
            <a:solidFill>
              <a:schemeClr val="bg2">
                <a:lumMod val="90000"/>
              </a:schemeClr>
            </a:solidFill>
            <a:ln w="19050" cmpd="sng">
              <a:solidFill>
                <a:schemeClr val="bg1"/>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grpSp>
      <p:graphicFrame>
        <p:nvGraphicFramePr>
          <p:cNvPr id="180" name="Table 179"/>
          <p:cNvGraphicFramePr>
            <a:graphicFrameLocks noGrp="1"/>
          </p:cNvGraphicFramePr>
          <p:nvPr>
            <p:extLst>
              <p:ext uri="{D42A27DB-BD31-4B8C-83A1-F6EECF244321}">
                <p14:modId xmlns:p14="http://schemas.microsoft.com/office/powerpoint/2010/main" val="3226756503"/>
              </p:ext>
            </p:extLst>
          </p:nvPr>
        </p:nvGraphicFramePr>
        <p:xfrm>
          <a:off x="6993898" y="1436847"/>
          <a:ext cx="1511092"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gridCol w="515211">
                  <a:extLst>
                    <a:ext uri="{9D8B030D-6E8A-4147-A177-3AD203B41FA5}">
                      <a16:colId xmlns:a16="http://schemas.microsoft.com/office/drawing/2014/main" val="20001"/>
                    </a:ext>
                  </a:extLst>
                </a:gridCol>
              </a:tblGrid>
              <a:tr h="370840">
                <a:tc>
                  <a:txBody>
                    <a:bodyPr/>
                    <a:lstStyle/>
                    <a:p>
                      <a:pPr algn="r"/>
                      <a:r>
                        <a:rPr lang="en-IN" sz="800" b="0" kern="1200" dirty="0">
                          <a:solidFill>
                            <a:srgbClr val="000000"/>
                          </a:solidFill>
                          <a:latin typeface="Barlow"/>
                          <a:ea typeface="+mn-ea"/>
                          <a:cs typeface="+mn-cs"/>
                        </a:rPr>
                        <a:t>TTPCA</a:t>
                      </a:r>
                      <a:endParaRPr lang="en-NZ" sz="800" b="0" kern="1200" dirty="0">
                        <a:solidFill>
                          <a:srgbClr val="000000"/>
                        </a:solidFill>
                        <a:latin typeface="Barlow"/>
                        <a:ea typeface="+mn-ea"/>
                        <a:cs typeface="+mn-cs"/>
                      </a:endParaRPr>
                    </a:p>
                    <a:p>
                      <a:pPr algn="r"/>
                      <a:r>
                        <a:rPr lang="en-NZ" sz="800" b="0" dirty="0">
                          <a:solidFill>
                            <a:srgbClr val="000000"/>
                          </a:solidFill>
                          <a:latin typeface="Barlow"/>
                        </a:rPr>
                        <a:t>(n=45)</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solidFill>
                          <a:latin typeface="Barlow"/>
                        </a:rPr>
                        <a:t>78%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1" name="Table 190"/>
          <p:cNvGraphicFramePr>
            <a:graphicFrameLocks noGrp="1"/>
          </p:cNvGraphicFramePr>
          <p:nvPr>
            <p:extLst>
              <p:ext uri="{D42A27DB-BD31-4B8C-83A1-F6EECF244321}">
                <p14:modId xmlns:p14="http://schemas.microsoft.com/office/powerpoint/2010/main" val="4109697772"/>
              </p:ext>
            </p:extLst>
          </p:nvPr>
        </p:nvGraphicFramePr>
        <p:xfrm>
          <a:off x="7311057" y="2020140"/>
          <a:ext cx="1578149" cy="370840"/>
        </p:xfrm>
        <a:graphic>
          <a:graphicData uri="http://schemas.openxmlformats.org/drawingml/2006/table">
            <a:tbl>
              <a:tblPr firstRow="1" bandRow="1">
                <a:tableStyleId>{5C22544A-7EE6-4342-B048-85BDC9FD1C3A}</a:tableStyleId>
              </a:tblPr>
              <a:tblGrid>
                <a:gridCol w="960680">
                  <a:extLst>
                    <a:ext uri="{9D8B030D-6E8A-4147-A177-3AD203B41FA5}">
                      <a16:colId xmlns:a16="http://schemas.microsoft.com/office/drawing/2014/main" val="20000"/>
                    </a:ext>
                  </a:extLst>
                </a:gridCol>
                <a:gridCol w="617469">
                  <a:extLst>
                    <a:ext uri="{9D8B030D-6E8A-4147-A177-3AD203B41FA5}">
                      <a16:colId xmlns:a16="http://schemas.microsoft.com/office/drawing/2014/main" val="20001"/>
                    </a:ext>
                  </a:extLst>
                </a:gridCol>
              </a:tblGrid>
              <a:tr h="370840">
                <a:tc>
                  <a:txBody>
                    <a:bodyPr/>
                    <a:lstStyle/>
                    <a:p>
                      <a:pPr algn="r"/>
                      <a:r>
                        <a:rPr lang="en-IN" sz="800" b="0" kern="1200" dirty="0">
                          <a:solidFill>
                            <a:srgbClr val="000000"/>
                          </a:solidFill>
                          <a:latin typeface="Barlow"/>
                          <a:ea typeface="+mn-ea"/>
                          <a:cs typeface="+mn-cs"/>
                        </a:rPr>
                        <a:t>AROCA</a:t>
                      </a:r>
                      <a:endParaRPr lang="en-NZ" sz="800" b="0" kern="1200" dirty="0">
                        <a:solidFill>
                          <a:srgbClr val="000000"/>
                        </a:solidFill>
                        <a:latin typeface="Barlow"/>
                        <a:ea typeface="+mn-ea"/>
                        <a:cs typeface="+mn-cs"/>
                      </a:endParaRPr>
                    </a:p>
                    <a:p>
                      <a:pPr algn="r"/>
                      <a:r>
                        <a:rPr lang="en-NZ" sz="800" b="0" dirty="0">
                          <a:solidFill>
                            <a:srgbClr val="000000"/>
                          </a:solidFill>
                          <a:latin typeface="Barlow"/>
                        </a:rPr>
                        <a:t>(n=134)</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kern="1200" dirty="0">
                          <a:solidFill>
                            <a:srgbClr val="000000"/>
                          </a:solidFill>
                          <a:latin typeface="Barlow"/>
                          <a:ea typeface="+mn-ea"/>
                          <a:cs typeface="+mn-cs"/>
                        </a:rPr>
                        <a:t>69%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AutoShape 2" descr="Image result for Northern district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dirty="0">
              <a:solidFill>
                <a:srgbClr val="000000"/>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3974471543"/>
              </p:ext>
            </p:extLst>
          </p:nvPr>
        </p:nvGraphicFramePr>
        <p:xfrm>
          <a:off x="9912000" y="1974874"/>
          <a:ext cx="1511092" cy="370840"/>
        </p:xfrm>
        <a:graphic>
          <a:graphicData uri="http://schemas.openxmlformats.org/drawingml/2006/table">
            <a:tbl>
              <a:tblPr firstRow="1" bandRow="1">
                <a:tableStyleId>{5C22544A-7EE6-4342-B048-85BDC9FD1C3A}</a:tableStyleId>
              </a:tblPr>
              <a:tblGrid>
                <a:gridCol w="522852">
                  <a:extLst>
                    <a:ext uri="{9D8B030D-6E8A-4147-A177-3AD203B41FA5}">
                      <a16:colId xmlns:a16="http://schemas.microsoft.com/office/drawing/2014/main" val="20000"/>
                    </a:ext>
                  </a:extLst>
                </a:gridCol>
                <a:gridCol w="988240">
                  <a:extLst>
                    <a:ext uri="{9D8B030D-6E8A-4147-A177-3AD203B41FA5}">
                      <a16:colId xmlns:a16="http://schemas.microsoft.com/office/drawing/2014/main" val="20001"/>
                    </a:ext>
                  </a:extLst>
                </a:gridCol>
              </a:tblGrid>
              <a:tr h="370840">
                <a:tc>
                  <a:txBody>
                    <a:bodyPr/>
                    <a:lstStyle/>
                    <a:p>
                      <a:pPr algn="r"/>
                      <a:r>
                        <a:rPr lang="en-NZ" sz="1200" b="1" dirty="0">
                          <a:solidFill>
                            <a:schemeClr val="tx1"/>
                          </a:solidFill>
                          <a:latin typeface="Barlow"/>
                        </a:rPr>
                        <a:t>69%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pl-PL" sz="800" b="0" kern="1200" dirty="0">
                          <a:solidFill>
                            <a:srgbClr val="000000"/>
                          </a:solidFill>
                          <a:latin typeface="+mn-lt"/>
                          <a:ea typeface="+mn-ea"/>
                          <a:cs typeface="+mn-cs"/>
                        </a:rPr>
                        <a:t>TPOTI</a:t>
                      </a:r>
                      <a:endParaRPr lang="en-NZ" sz="800" b="0" kern="1200" dirty="0">
                        <a:solidFill>
                          <a:srgbClr val="000000"/>
                        </a:solidFill>
                        <a:latin typeface="Barlow"/>
                        <a:ea typeface="+mn-ea"/>
                        <a:cs typeface="+mn-cs"/>
                      </a:endParaRPr>
                    </a:p>
                    <a:p>
                      <a:pPr algn="l"/>
                      <a:r>
                        <a:rPr lang="en-NZ" sz="800" b="0" baseline="0" dirty="0">
                          <a:solidFill>
                            <a:srgbClr val="000000"/>
                          </a:solidFill>
                          <a:latin typeface="Barlow"/>
                        </a:rPr>
                        <a:t>(</a:t>
                      </a:r>
                      <a:r>
                        <a:rPr lang="en-NZ" sz="800" b="0" dirty="0">
                          <a:solidFill>
                            <a:srgbClr val="000000"/>
                          </a:solidFill>
                          <a:latin typeface="Barlow"/>
                        </a:rPr>
                        <a:t>n=120)</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6" name="Content Placeholder 5"/>
          <p:cNvGraphicFramePr>
            <a:graphicFrameLocks/>
          </p:cNvGraphicFramePr>
          <p:nvPr>
            <p:extLst>
              <p:ext uri="{D42A27DB-BD31-4B8C-83A1-F6EECF244321}">
                <p14:modId xmlns:p14="http://schemas.microsoft.com/office/powerpoint/2010/main" val="3955318339"/>
              </p:ext>
            </p:extLst>
          </p:nvPr>
        </p:nvGraphicFramePr>
        <p:xfrm>
          <a:off x="730250" y="2957123"/>
          <a:ext cx="4102141" cy="2726431"/>
        </p:xfrm>
        <a:graphic>
          <a:graphicData uri="http://schemas.openxmlformats.org/drawingml/2006/table">
            <a:tbl>
              <a:tblPr firstRow="1" firstCol="1" bandRow="1">
                <a:tableStyleId>{5C22544A-7EE6-4342-B048-85BDC9FD1C3A}</a:tableStyleId>
              </a:tblPr>
              <a:tblGrid>
                <a:gridCol w="1744351">
                  <a:extLst>
                    <a:ext uri="{9D8B030D-6E8A-4147-A177-3AD203B41FA5}">
                      <a16:colId xmlns:a16="http://schemas.microsoft.com/office/drawing/2014/main" val="20000"/>
                    </a:ext>
                  </a:extLst>
                </a:gridCol>
                <a:gridCol w="785930">
                  <a:extLst>
                    <a:ext uri="{9D8B030D-6E8A-4147-A177-3AD203B41FA5}">
                      <a16:colId xmlns:a16="http://schemas.microsoft.com/office/drawing/2014/main" val="20001"/>
                    </a:ext>
                  </a:extLst>
                </a:gridCol>
                <a:gridCol w="785930">
                  <a:extLst>
                    <a:ext uri="{9D8B030D-6E8A-4147-A177-3AD203B41FA5}">
                      <a16:colId xmlns:a16="http://schemas.microsoft.com/office/drawing/2014/main" val="20002"/>
                    </a:ext>
                  </a:extLst>
                </a:gridCol>
                <a:gridCol w="785930">
                  <a:extLst>
                    <a:ext uri="{9D8B030D-6E8A-4147-A177-3AD203B41FA5}">
                      <a16:colId xmlns:a16="http://schemas.microsoft.com/office/drawing/2014/main" val="83182830"/>
                    </a:ext>
                  </a:extLst>
                </a:gridCol>
              </a:tblGrid>
              <a:tr h="424983">
                <a:tc>
                  <a:txBody>
                    <a:bodyPr/>
                    <a:lstStyle/>
                    <a:p>
                      <a:pPr algn="l"/>
                      <a:r>
                        <a:rPr lang="en-US" sz="1000" b="1" cap="none" baseline="0" dirty="0">
                          <a:solidFill>
                            <a:schemeClr val="bg1"/>
                          </a:solidFill>
                          <a:latin typeface="Barlow"/>
                        </a:rPr>
                        <a:t>Satisfaction</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1000" cap="none" baseline="0" dirty="0">
                          <a:solidFill>
                            <a:schemeClr val="bg1"/>
                          </a:solidFill>
                          <a:latin typeface="Barlow"/>
                        </a:rPr>
                        <a:t>2020</a:t>
                      </a:r>
                    </a:p>
                    <a:p>
                      <a:pPr algn="ctr"/>
                      <a:r>
                        <a:rPr lang="en-US" sz="800" b="0" cap="none" baseline="0" dirty="0">
                          <a:solidFill>
                            <a:schemeClr val="bg1"/>
                          </a:solidFill>
                          <a:latin typeface="Barlow"/>
                        </a:rPr>
                        <a:t>(n=467)</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1000" cap="none" baseline="0" dirty="0">
                          <a:solidFill>
                            <a:schemeClr val="bg1"/>
                          </a:solidFill>
                          <a:latin typeface="Barlow"/>
                        </a:rPr>
                        <a:t>2018</a:t>
                      </a:r>
                    </a:p>
                    <a:p>
                      <a:pPr algn="ctr"/>
                      <a:r>
                        <a:rPr lang="en-US" sz="800" b="0" cap="none" baseline="0" dirty="0">
                          <a:solidFill>
                            <a:schemeClr val="bg1"/>
                          </a:solidFill>
                          <a:latin typeface="Barlow"/>
                        </a:rPr>
                        <a:t>(n=522)</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1000" cap="none" baseline="0" dirty="0">
                          <a:solidFill>
                            <a:schemeClr val="bg1"/>
                          </a:solidFill>
                          <a:latin typeface="Barlow"/>
                        </a:rPr>
                        <a:t>2017</a:t>
                      </a:r>
                    </a:p>
                    <a:p>
                      <a:pPr algn="ctr"/>
                      <a:r>
                        <a:rPr lang="en-US" sz="800" b="0" cap="none" baseline="0" dirty="0">
                          <a:solidFill>
                            <a:schemeClr val="bg1"/>
                          </a:solidFill>
                          <a:latin typeface="Barlow"/>
                        </a:rPr>
                        <a:t>(n=307)</a:t>
                      </a:r>
                      <a:endParaRPr lang="en-US" sz="700" b="0" cap="none" baseline="0" dirty="0">
                        <a:solidFill>
                          <a:schemeClr val="bg1"/>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0"/>
                  </a:ext>
                </a:extLst>
              </a:tr>
              <a:tr h="40813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IN" sz="1000" b="1" i="0" u="none" strike="noStrike" kern="1200" dirty="0">
                          <a:solidFill>
                            <a:schemeClr val="tx2"/>
                          </a:solidFill>
                          <a:effectLst/>
                          <a:latin typeface="Barlow"/>
                          <a:ea typeface="+mn-ea"/>
                          <a:cs typeface="+mn-cs"/>
                        </a:rPr>
                        <a:t>Auckland Region Outrigger Canoe (AROCA)</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69%</a:t>
                      </a:r>
                      <a:r>
                        <a:rPr kumimoji="0" lang="en-NZ" sz="8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IN"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IN" sz="1000" b="0" i="0" u="none" strike="noStrike" kern="1200" dirty="0">
                          <a:solidFill>
                            <a:schemeClr val="tx2"/>
                          </a:solidFill>
                          <a:effectLst/>
                          <a:latin typeface="Barlow"/>
                          <a:ea typeface="+mn-ea"/>
                          <a:cs typeface="+mn-cs"/>
                        </a:rPr>
                        <a:t>57%</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65%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990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IN" sz="1000" b="1" i="0" u="none" strike="noStrike" kern="1200" dirty="0">
                          <a:solidFill>
                            <a:schemeClr val="tx2"/>
                          </a:solidFill>
                          <a:effectLst/>
                          <a:latin typeface="Barlow"/>
                          <a:ea typeface="+mn-ea"/>
                          <a:cs typeface="+mn-cs"/>
                        </a:rPr>
                        <a:t>Hoe Tonga Pacifica Waka Ama (HTPWA)</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57%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IN" sz="1000" b="0" i="0" u="none" strike="noStrike" kern="1200" dirty="0">
                          <a:solidFill>
                            <a:schemeClr val="tx2"/>
                          </a:solidFill>
                          <a:effectLst/>
                          <a:latin typeface="Barlow"/>
                          <a:ea typeface="+mn-ea"/>
                          <a:cs typeface="+mn-cs"/>
                        </a:rPr>
                        <a:t>73%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91%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286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IN" sz="1000" b="1" i="0" u="none" strike="noStrike" kern="1200" dirty="0">
                          <a:solidFill>
                            <a:schemeClr val="tx2"/>
                          </a:solidFill>
                          <a:effectLst/>
                          <a:latin typeface="Barlow"/>
                          <a:ea typeface="+mn-ea"/>
                          <a:cs typeface="+mn-cs"/>
                        </a:rPr>
                        <a:t>Tai Tokerau Polynesian Canoe (TTPCA)</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78%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IN" sz="1000" b="0" i="0" u="none" strike="noStrike" kern="1200" dirty="0">
                          <a:solidFill>
                            <a:schemeClr val="tx2"/>
                          </a:solidFill>
                          <a:effectLst/>
                          <a:latin typeface="Barlow"/>
                          <a:ea typeface="+mn-ea"/>
                          <a:cs typeface="+mn-cs"/>
                        </a:rPr>
                        <a:t>76%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78%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121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pl-PL" sz="1000" b="1" i="0" u="none" strike="noStrike" kern="1200" dirty="0">
                          <a:solidFill>
                            <a:schemeClr val="tx2"/>
                          </a:solidFill>
                          <a:effectLst/>
                          <a:latin typeface="Barlow"/>
                          <a:ea typeface="+mn-ea"/>
                          <a:cs typeface="+mn-cs"/>
                        </a:rPr>
                        <a:t>Te Puku o Te Ika (TPOTI)</a:t>
                      </a:r>
                      <a:endParaRPr lang="en-IN" sz="1000" b="1"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69%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IN" sz="1000" b="0" i="0" u="none" strike="noStrike" kern="1200" dirty="0">
                          <a:solidFill>
                            <a:schemeClr val="tx2"/>
                          </a:solidFill>
                          <a:effectLst/>
                          <a:latin typeface="Barlow"/>
                          <a:ea typeface="+mn-ea"/>
                          <a:cs typeface="+mn-cs"/>
                        </a:rPr>
                        <a:t>63%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62%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812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IN" sz="1000" b="1" i="0" u="none" strike="noStrike" kern="1200" dirty="0">
                          <a:solidFill>
                            <a:schemeClr val="tx2"/>
                          </a:solidFill>
                          <a:effectLst/>
                          <a:latin typeface="Barlow"/>
                          <a:ea typeface="+mn-ea"/>
                          <a:cs typeface="+mn-cs"/>
                        </a:rPr>
                        <a:t>Te Uranga o Te Ra Regional Waka Ama (TUOTR)</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74%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IN" sz="1000" b="0" i="0" u="none" strike="noStrike" kern="1200" dirty="0">
                          <a:solidFill>
                            <a:schemeClr val="tx2"/>
                          </a:solidFill>
                          <a:effectLst/>
                          <a:latin typeface="Barlow"/>
                          <a:ea typeface="+mn-ea"/>
                          <a:cs typeface="+mn-cs"/>
                        </a:rPr>
                        <a:t>79%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95%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121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pl-PL" sz="1000" b="1" i="0" u="none" strike="noStrike" kern="1200" dirty="0">
                          <a:solidFill>
                            <a:schemeClr val="tx2"/>
                          </a:solidFill>
                          <a:effectLst/>
                          <a:latin typeface="Barlow"/>
                          <a:ea typeface="+mn-ea"/>
                          <a:cs typeface="+mn-cs"/>
                        </a:rPr>
                        <a:t>Te Waka o Aoraki (TWOA)</a:t>
                      </a:r>
                      <a:endParaRPr lang="en-IN" sz="1000" b="1"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69%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IN" sz="1000" b="0" i="0" u="none" strike="noStrike" kern="1200" dirty="0">
                          <a:solidFill>
                            <a:schemeClr val="tx2"/>
                          </a:solidFill>
                          <a:effectLst/>
                          <a:latin typeface="Barlow"/>
                          <a:ea typeface="+mn-ea"/>
                          <a:cs typeface="+mn-cs"/>
                        </a:rPr>
                        <a:t>68%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66%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48" name="Text Placeholder 4"/>
          <p:cNvSpPr txBox="1">
            <a:spLocks/>
          </p:cNvSpPr>
          <p:nvPr/>
        </p:nvSpPr>
        <p:spPr>
          <a:xfrm>
            <a:off x="663041" y="2562752"/>
            <a:ext cx="3386994" cy="283208"/>
          </a:xfrm>
          <a:prstGeom prst="rect">
            <a:avLst/>
          </a:prstGeom>
        </p:spPr>
        <p:txBody>
          <a:bodyPr anchor="b"/>
          <a:lstStyle>
            <a:lvl1pPr marL="230188" indent="-230188" algn="l" defTabSz="457200" rtl="0" eaLnBrk="1" fontAlgn="base" hangingPunct="1">
              <a:spcBef>
                <a:spcPts val="800"/>
              </a:spcBef>
              <a:spcAft>
                <a:spcPct val="0"/>
              </a:spcAft>
              <a:buClr>
                <a:schemeClr val="tx2"/>
              </a:buClr>
              <a:buFont typeface="Arial" charset="0"/>
              <a:buChar char="•"/>
              <a:defRPr kern="1200">
                <a:solidFill>
                  <a:schemeClr val="tx2"/>
                </a:solidFill>
                <a:latin typeface="+mn-lt"/>
                <a:ea typeface="ＭＳ Ｐゴシック" charset="0"/>
                <a:cs typeface="ＭＳ Ｐゴシック" charset="0"/>
              </a:defRPr>
            </a:lvl1pPr>
            <a:lvl2pPr marL="461963" indent="-242888" algn="l" defTabSz="569913" rtl="0" eaLnBrk="1" fontAlgn="base" hangingPunct="1">
              <a:spcBef>
                <a:spcPts val="800"/>
              </a:spcBef>
              <a:spcAft>
                <a:spcPct val="0"/>
              </a:spcAft>
              <a:buClr>
                <a:schemeClr val="tx2"/>
              </a:buClr>
              <a:buFont typeface="Arial" charset="0"/>
              <a:buChar char="•"/>
              <a:defRPr sz="1600" kern="1200">
                <a:solidFill>
                  <a:schemeClr val="tx2"/>
                </a:solidFill>
                <a:latin typeface="+mn-lt"/>
                <a:ea typeface="ＭＳ Ｐゴシック" charset="0"/>
                <a:cs typeface="+mn-cs"/>
              </a:defRPr>
            </a:lvl2pPr>
            <a:lvl3pPr marL="681038" indent="-227013" algn="l" defTabSz="457200" rtl="0" eaLnBrk="1" fontAlgn="base" hangingPunct="1">
              <a:spcBef>
                <a:spcPts val="700"/>
              </a:spcBef>
              <a:spcAft>
                <a:spcPct val="0"/>
              </a:spcAft>
              <a:buClr>
                <a:schemeClr val="tx2"/>
              </a:buClr>
              <a:buFont typeface="Arial" charset="0"/>
              <a:buChar char="•"/>
              <a:defRPr sz="1400" kern="1200">
                <a:solidFill>
                  <a:schemeClr val="tx2"/>
                </a:solidFill>
                <a:latin typeface="+mn-lt"/>
                <a:ea typeface="ＭＳ Ｐゴシック" charset="0"/>
                <a:cs typeface="+mn-cs"/>
              </a:defRPr>
            </a:lvl3pPr>
            <a:lvl4pPr marL="912813" indent="-222250" algn="l" defTabSz="211138"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4pPr>
            <a:lvl5pPr marL="1143000" indent="-227013" algn="l" defTabSz="457200"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lnSpc>
                <a:spcPct val="95000"/>
              </a:lnSpc>
              <a:spcBef>
                <a:spcPct val="0"/>
              </a:spcBef>
              <a:spcAft>
                <a:spcPts val="600"/>
              </a:spcAft>
              <a:buClr>
                <a:srgbClr val="000000"/>
              </a:buClr>
              <a:buFont typeface="Arial" charset="0"/>
              <a:buNone/>
            </a:pPr>
            <a:r>
              <a:rPr lang="en-US" sz="1200" b="1" dirty="0">
                <a:solidFill>
                  <a:srgbClr val="9C132A"/>
                </a:solidFill>
                <a:latin typeface="Barlow"/>
                <a:cs typeface="Arial" charset="0"/>
              </a:rPr>
              <a:t>How does this compare with 2018 &amp; 2017?</a:t>
            </a:r>
          </a:p>
        </p:txBody>
      </p:sp>
      <p:graphicFrame>
        <p:nvGraphicFramePr>
          <p:cNvPr id="51" name="Table 50"/>
          <p:cNvGraphicFramePr>
            <a:graphicFrameLocks noGrp="1"/>
          </p:cNvGraphicFramePr>
          <p:nvPr>
            <p:extLst>
              <p:ext uri="{D42A27DB-BD31-4B8C-83A1-F6EECF244321}">
                <p14:modId xmlns:p14="http://schemas.microsoft.com/office/powerpoint/2010/main" val="3243014861"/>
              </p:ext>
            </p:extLst>
          </p:nvPr>
        </p:nvGraphicFramePr>
        <p:xfrm>
          <a:off x="10220325" y="3012171"/>
          <a:ext cx="153934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77340">
                  <a:extLst>
                    <a:ext uri="{9D8B030D-6E8A-4147-A177-3AD203B41FA5}">
                      <a16:colId xmlns:a16="http://schemas.microsoft.com/office/drawing/2014/main" val="20001"/>
                    </a:ext>
                  </a:extLst>
                </a:gridCol>
              </a:tblGrid>
              <a:tr h="370840">
                <a:tc>
                  <a:txBody>
                    <a:bodyPr/>
                    <a:lstStyle/>
                    <a:p>
                      <a:pPr algn="r"/>
                      <a:r>
                        <a:rPr lang="en-NZ" sz="1200" b="1" dirty="0">
                          <a:solidFill>
                            <a:schemeClr val="tx1"/>
                          </a:solidFill>
                          <a:latin typeface="Barlow"/>
                        </a:rPr>
                        <a:t>74%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IN" sz="800" b="0" kern="1200" dirty="0">
                          <a:solidFill>
                            <a:srgbClr val="000000"/>
                          </a:solidFill>
                          <a:latin typeface="Barlow"/>
                          <a:ea typeface="+mn-ea"/>
                          <a:cs typeface="+mn-cs"/>
                        </a:rPr>
                        <a:t>TUOTR</a:t>
                      </a:r>
                      <a:endParaRPr lang="en-NZ" sz="800" b="0" kern="1200" dirty="0">
                        <a:solidFill>
                          <a:srgbClr val="000000"/>
                        </a:solidFill>
                        <a:latin typeface="Barlow"/>
                        <a:ea typeface="+mn-ea"/>
                        <a:cs typeface="+mn-cs"/>
                      </a:endParaRPr>
                    </a:p>
                    <a:p>
                      <a:pPr algn="l"/>
                      <a:r>
                        <a:rPr lang="en-NZ" sz="800" b="0" dirty="0">
                          <a:solidFill>
                            <a:srgbClr val="000000"/>
                          </a:solidFill>
                          <a:latin typeface="Barlow"/>
                        </a:rPr>
                        <a:t>(n=70)</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39" name="Straight Connector 38"/>
          <p:cNvCxnSpPr/>
          <p:nvPr/>
        </p:nvCxnSpPr>
        <p:spPr>
          <a:xfrm flipH="1">
            <a:off x="8516230" y="1627515"/>
            <a:ext cx="475832"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8772362" y="2237163"/>
            <a:ext cx="703513" cy="5754"/>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10149916" y="2315673"/>
            <a:ext cx="0" cy="360119"/>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9936234" y="3208686"/>
            <a:ext cx="50075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graphicFrame>
        <p:nvGraphicFramePr>
          <p:cNvPr id="49" name="Table 48"/>
          <p:cNvGraphicFramePr>
            <a:graphicFrameLocks noGrp="1"/>
          </p:cNvGraphicFramePr>
          <p:nvPr>
            <p:extLst>
              <p:ext uri="{D42A27DB-BD31-4B8C-83A1-F6EECF244321}">
                <p14:modId xmlns:p14="http://schemas.microsoft.com/office/powerpoint/2010/main" val="2757158026"/>
              </p:ext>
            </p:extLst>
          </p:nvPr>
        </p:nvGraphicFramePr>
        <p:xfrm>
          <a:off x="9883752" y="3744916"/>
          <a:ext cx="153934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77340">
                  <a:extLst>
                    <a:ext uri="{9D8B030D-6E8A-4147-A177-3AD203B41FA5}">
                      <a16:colId xmlns:a16="http://schemas.microsoft.com/office/drawing/2014/main" val="20001"/>
                    </a:ext>
                  </a:extLst>
                </a:gridCol>
              </a:tblGrid>
              <a:tr h="370840">
                <a:tc>
                  <a:txBody>
                    <a:bodyPr/>
                    <a:lstStyle/>
                    <a:p>
                      <a:pPr algn="r"/>
                      <a:r>
                        <a:rPr lang="en-NZ" sz="1200" b="1" dirty="0">
                          <a:solidFill>
                            <a:schemeClr val="tx1"/>
                          </a:solidFill>
                          <a:latin typeface="Barlow"/>
                        </a:rPr>
                        <a:t>57%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800" b="0" kern="1200" dirty="0">
                          <a:solidFill>
                            <a:srgbClr val="000000"/>
                          </a:solidFill>
                          <a:latin typeface="Barlow"/>
                          <a:ea typeface="+mn-ea"/>
                          <a:cs typeface="+mn-cs"/>
                        </a:rPr>
                        <a:t>HTPWA</a:t>
                      </a:r>
                    </a:p>
                    <a:p>
                      <a:pPr algn="l"/>
                      <a:r>
                        <a:rPr lang="en-NZ" sz="800" b="0" dirty="0">
                          <a:solidFill>
                            <a:srgbClr val="000000"/>
                          </a:solidFill>
                          <a:latin typeface="Barlow"/>
                        </a:rPr>
                        <a:t>(n=23*)</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53" name="Straight Connector 52"/>
          <p:cNvCxnSpPr/>
          <p:nvPr/>
        </p:nvCxnSpPr>
        <p:spPr>
          <a:xfrm>
            <a:off x="9603505" y="3938354"/>
            <a:ext cx="50075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8719278" y="4803473"/>
            <a:ext cx="50075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graphicFrame>
        <p:nvGraphicFramePr>
          <p:cNvPr id="55" name="Table 54"/>
          <p:cNvGraphicFramePr>
            <a:graphicFrameLocks noGrp="1"/>
          </p:cNvGraphicFramePr>
          <p:nvPr>
            <p:extLst>
              <p:ext uri="{D42A27DB-BD31-4B8C-83A1-F6EECF244321}">
                <p14:modId xmlns:p14="http://schemas.microsoft.com/office/powerpoint/2010/main" val="3666134977"/>
              </p:ext>
            </p:extLst>
          </p:nvPr>
        </p:nvGraphicFramePr>
        <p:xfrm>
          <a:off x="8969657" y="4626421"/>
          <a:ext cx="153934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77340">
                  <a:extLst>
                    <a:ext uri="{9D8B030D-6E8A-4147-A177-3AD203B41FA5}">
                      <a16:colId xmlns:a16="http://schemas.microsoft.com/office/drawing/2014/main" val="20001"/>
                    </a:ext>
                  </a:extLst>
                </a:gridCol>
              </a:tblGrid>
              <a:tr h="370840">
                <a:tc>
                  <a:txBody>
                    <a:bodyPr/>
                    <a:lstStyle/>
                    <a:p>
                      <a:pPr algn="r"/>
                      <a:r>
                        <a:rPr lang="en-NZ" sz="1200" b="1" dirty="0">
                          <a:solidFill>
                            <a:schemeClr val="tx1"/>
                          </a:solidFill>
                          <a:latin typeface="Barlow"/>
                        </a:rPr>
                        <a:t>69%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800" b="0" kern="1200" dirty="0">
                          <a:solidFill>
                            <a:srgbClr val="000000"/>
                          </a:solidFill>
                          <a:latin typeface="Barlow"/>
                          <a:ea typeface="+mn-ea"/>
                          <a:cs typeface="+mn-cs"/>
                        </a:rPr>
                        <a:t>TWOA</a:t>
                      </a:r>
                    </a:p>
                    <a:p>
                      <a:pPr algn="l"/>
                      <a:r>
                        <a:rPr lang="en-NZ" sz="800" b="0" dirty="0">
                          <a:solidFill>
                            <a:srgbClr val="000000"/>
                          </a:solidFill>
                          <a:latin typeface="Barlow"/>
                        </a:rPr>
                        <a:t>(n=68)</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45" name="Group 44"/>
          <p:cNvGrpSpPr/>
          <p:nvPr/>
        </p:nvGrpSpPr>
        <p:grpSpPr>
          <a:xfrm>
            <a:off x="8567310" y="6274465"/>
            <a:ext cx="3073908" cy="553998"/>
            <a:chOff x="8567310" y="6274465"/>
            <a:chExt cx="3073908" cy="553998"/>
          </a:xfrm>
        </p:grpSpPr>
        <p:sp>
          <p:nvSpPr>
            <p:cNvPr id="52" name="TextBox 51"/>
            <p:cNvSpPr txBox="1"/>
            <p:nvPr/>
          </p:nvSpPr>
          <p:spPr>
            <a:xfrm>
              <a:off x="8567310" y="6274465"/>
              <a:ext cx="3073908" cy="553998"/>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Significantly higher/lower than sub-group 2018</a:t>
              </a:r>
            </a:p>
            <a:p>
              <a:r>
                <a:rPr lang="en-NZ" sz="800" dirty="0">
                  <a:solidFill>
                    <a:srgbClr val="218535"/>
                  </a:solidFill>
                  <a:latin typeface="Barlow"/>
                  <a:sym typeface="Wingdings 3"/>
                </a:rPr>
                <a:t></a:t>
              </a:r>
              <a:r>
                <a:rPr lang="en-NZ" sz="800" dirty="0">
                  <a:solidFill>
                    <a:srgbClr val="FF0000"/>
                  </a:solidFill>
                  <a:latin typeface="Barlow"/>
                  <a:sym typeface="Wingdings 3"/>
                </a:rPr>
                <a:t></a:t>
              </a:r>
              <a:r>
                <a:rPr lang="en-NZ" sz="800" dirty="0">
                  <a:solidFill>
                    <a:srgbClr val="000000"/>
                  </a:solidFill>
                  <a:latin typeface="Barlow"/>
                  <a:sym typeface="Wingdings 3"/>
                </a:rPr>
                <a:t> Significantly higher/lower than sub-group 2017</a:t>
              </a:r>
            </a:p>
            <a:p>
              <a:r>
                <a:rPr lang="en-NZ" sz="1400" b="1" dirty="0">
                  <a:solidFill>
                    <a:srgbClr val="218535"/>
                  </a:solidFill>
                  <a:latin typeface="Barlow"/>
                  <a:cs typeface="Arial"/>
                  <a:sym typeface="Wingdings 3"/>
                </a:rPr>
                <a:t>    </a:t>
              </a:r>
              <a:r>
                <a:rPr lang="en-NZ" sz="1400" b="1" dirty="0">
                  <a:solidFill>
                    <a:srgbClr val="DC0015"/>
                  </a:solidFill>
                  <a:latin typeface="Barlow"/>
                  <a:cs typeface="Arial"/>
                  <a:sym typeface="Wingdings 3"/>
                </a:rPr>
                <a:t> </a:t>
              </a:r>
              <a:r>
                <a:rPr lang="en-NZ" sz="800" dirty="0">
                  <a:solidFill>
                    <a:srgbClr val="000000"/>
                  </a:solidFill>
                  <a:latin typeface="Barlow"/>
                  <a:sym typeface="Wingdings 3"/>
                </a:rPr>
                <a:t>Significantly higher/lower than Total Waka Ama 2020</a:t>
              </a:r>
              <a:endParaRPr lang="en-NZ" sz="800" dirty="0">
                <a:solidFill>
                  <a:srgbClr val="000000"/>
                </a:solidFill>
                <a:latin typeface="Barlow"/>
              </a:endParaRPr>
            </a:p>
          </p:txBody>
        </p:sp>
        <p:sp>
          <p:nvSpPr>
            <p:cNvPr id="57" name="Rectangle 56"/>
            <p:cNvSpPr/>
            <p:nvPr/>
          </p:nvSpPr>
          <p:spPr>
            <a:xfrm flipH="1">
              <a:off x="8571783" y="6656023"/>
              <a:ext cx="96869" cy="93004"/>
            </a:xfrm>
            <a:prstGeom prst="rect">
              <a:avLst/>
            </a:prstGeom>
            <a:solidFill>
              <a:srgbClr val="00B050"/>
            </a:solidFill>
            <a:ln>
              <a:solidFill>
                <a:srgbClr val="C4D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8" name="Rectangle 57"/>
            <p:cNvSpPr/>
            <p:nvPr/>
          </p:nvSpPr>
          <p:spPr>
            <a:xfrm flipH="1">
              <a:off x="8705780" y="6656022"/>
              <a:ext cx="96869" cy="86492"/>
            </a:xfrm>
            <a:prstGeom prst="rect">
              <a:avLst/>
            </a:prstGeom>
            <a:solidFill>
              <a:srgbClr val="FF000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extLst>
      <p:ext uri="{BB962C8B-B14F-4D97-AF65-F5344CB8AC3E}">
        <p14:creationId xmlns:p14="http://schemas.microsoft.com/office/powerpoint/2010/main" val="473186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a:xfrm>
            <a:off x="816743" y="1868820"/>
            <a:ext cx="1952625" cy="555420"/>
          </a:xfrm>
        </p:spPr>
        <p:txBody>
          <a:bodyPr>
            <a:normAutofit/>
          </a:bodyPr>
          <a:lstStyle/>
          <a:p>
            <a:pPr marL="0" indent="0">
              <a:buNone/>
            </a:pPr>
            <a:r>
              <a:rPr lang="en-NZ" sz="1200" dirty="0"/>
              <a:t>NPS</a:t>
            </a:r>
          </a:p>
          <a:p>
            <a:pPr marL="0" indent="0">
              <a:buNone/>
            </a:pPr>
            <a:r>
              <a:rPr lang="en-NZ" sz="1000" dirty="0"/>
              <a:t>(% promoters - % detractors)</a:t>
            </a:r>
            <a:endParaRPr lang="en-NZ" sz="1200" dirty="0"/>
          </a:p>
        </p:txBody>
      </p:sp>
      <p:sp>
        <p:nvSpPr>
          <p:cNvPr id="68" name="TextBox 67"/>
          <p:cNvSpPr txBox="1"/>
          <p:nvPr/>
        </p:nvSpPr>
        <p:spPr>
          <a:xfrm>
            <a:off x="2769368" y="1851985"/>
            <a:ext cx="1235682" cy="538609"/>
          </a:xfrm>
          <a:prstGeom prst="rect">
            <a:avLst/>
          </a:prstGeom>
          <a:solidFill>
            <a:schemeClr val="accent2"/>
          </a:solidFill>
          <a:ln w="9525">
            <a:noFill/>
            <a:prstDash val="sysDash"/>
          </a:ln>
        </p:spPr>
        <p:txBody>
          <a:bodyPr wrap="square" rtlCol="0" anchor="ctr">
            <a:spAutoFit/>
          </a:bodyPr>
          <a:lstStyle/>
          <a:p>
            <a:pPr algn="ctr"/>
            <a:r>
              <a:rPr lang="en-NZ" sz="1100" dirty="0">
                <a:solidFill>
                  <a:srgbClr val="000000"/>
                </a:solidFill>
                <a:latin typeface="Barlow"/>
              </a:rPr>
              <a:t>TOTAL 2020</a:t>
            </a:r>
          </a:p>
          <a:p>
            <a:pPr algn="ctr"/>
            <a:r>
              <a:rPr lang="en-NZ" b="1" dirty="0">
                <a:solidFill>
                  <a:srgbClr val="000000"/>
                </a:solidFill>
                <a:latin typeface="Barlow"/>
              </a:rPr>
              <a:t>+55</a:t>
            </a:r>
          </a:p>
        </p:txBody>
      </p:sp>
      <p:sp>
        <p:nvSpPr>
          <p:cNvPr id="5" name="AutoShape 2" descr="Image result for Northern district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dirty="0">
              <a:solidFill>
                <a:srgbClr val="000000"/>
              </a:solidFill>
            </a:endParaRPr>
          </a:p>
        </p:txBody>
      </p:sp>
      <p:sp>
        <p:nvSpPr>
          <p:cNvPr id="50" name="Footer Placeholder 5"/>
          <p:cNvSpPr txBox="1">
            <a:spLocks/>
          </p:cNvSpPr>
          <p:nvPr/>
        </p:nvSpPr>
        <p:spPr>
          <a:xfrm>
            <a:off x="502418" y="6278593"/>
            <a:ext cx="8881382" cy="554726"/>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solidFill>
                  <a:srgbClr val="000000"/>
                </a:solidFill>
                <a:latin typeface="Barlow"/>
              </a:rPr>
              <a:t>Base: </a:t>
            </a:r>
            <a:r>
              <a:rPr lang="en-US" sz="800" dirty="0">
                <a:solidFill>
                  <a:srgbClr val="000000"/>
                </a:solidFill>
                <a:latin typeface="Barlow"/>
              </a:rPr>
              <a:t>All respondents (Excluding Don't know/not applicable) (n=465)</a:t>
            </a:r>
          </a:p>
          <a:p>
            <a:r>
              <a:rPr lang="en-NZ" sz="800" dirty="0">
                <a:solidFill>
                  <a:srgbClr val="000000"/>
                </a:solidFill>
                <a:latin typeface="Barlow"/>
              </a:rPr>
              <a:t>Q7. H</a:t>
            </a:r>
            <a:r>
              <a:rPr lang="en-US" sz="800" dirty="0">
                <a:solidFill>
                  <a:srgbClr val="000000"/>
                </a:solidFill>
                <a:latin typeface="Barlow"/>
              </a:rPr>
              <a:t>ow likely are you to recommend your/ your child’s club to them, using a scale of 0 to 10 where 0 is not at all likely and 10 is extremely likely?</a:t>
            </a:r>
            <a:r>
              <a:rPr lang="en-NZ" sz="800" dirty="0">
                <a:solidFill>
                  <a:srgbClr val="000000"/>
                </a:solidFill>
                <a:latin typeface="Barlow"/>
              </a:rPr>
              <a:t> </a:t>
            </a:r>
          </a:p>
          <a:p>
            <a:r>
              <a:rPr lang="en-US" sz="800" dirty="0">
                <a:solidFill>
                  <a:srgbClr val="000000"/>
                </a:solidFill>
                <a:latin typeface="Barlow"/>
              </a:rPr>
              <a:t>*Small sample size; </a:t>
            </a:r>
            <a:endParaRPr lang="en-NZ" sz="800" dirty="0">
              <a:solidFill>
                <a:srgbClr val="000000"/>
              </a:solidFill>
              <a:latin typeface="Barlow"/>
            </a:endParaRPr>
          </a:p>
          <a:p>
            <a:r>
              <a:rPr lang="en-US" sz="800" dirty="0">
                <a:solidFill>
                  <a:srgbClr val="000000"/>
                </a:solidFill>
                <a:latin typeface="Barlow"/>
              </a:rPr>
              <a:t>Note: Associations are based on the club selected at Q2a in the questionnaire</a:t>
            </a:r>
          </a:p>
        </p:txBody>
      </p:sp>
      <p:graphicFrame>
        <p:nvGraphicFramePr>
          <p:cNvPr id="49" name="Content Placeholder 5"/>
          <p:cNvGraphicFramePr>
            <a:graphicFrameLocks/>
          </p:cNvGraphicFramePr>
          <p:nvPr>
            <p:extLst>
              <p:ext uri="{D42A27DB-BD31-4B8C-83A1-F6EECF244321}">
                <p14:modId xmlns:p14="http://schemas.microsoft.com/office/powerpoint/2010/main" val="1684653406"/>
              </p:ext>
            </p:extLst>
          </p:nvPr>
        </p:nvGraphicFramePr>
        <p:xfrm>
          <a:off x="889657" y="3132389"/>
          <a:ext cx="4109571" cy="2726431"/>
        </p:xfrm>
        <a:graphic>
          <a:graphicData uri="http://schemas.openxmlformats.org/drawingml/2006/table">
            <a:tbl>
              <a:tblPr firstRow="1" firstCol="1" bandRow="1">
                <a:tableStyleId>{5C22544A-7EE6-4342-B048-85BDC9FD1C3A}</a:tableStyleId>
              </a:tblPr>
              <a:tblGrid>
                <a:gridCol w="1751781">
                  <a:extLst>
                    <a:ext uri="{9D8B030D-6E8A-4147-A177-3AD203B41FA5}">
                      <a16:colId xmlns:a16="http://schemas.microsoft.com/office/drawing/2014/main" val="20000"/>
                    </a:ext>
                  </a:extLst>
                </a:gridCol>
                <a:gridCol w="785930">
                  <a:extLst>
                    <a:ext uri="{9D8B030D-6E8A-4147-A177-3AD203B41FA5}">
                      <a16:colId xmlns:a16="http://schemas.microsoft.com/office/drawing/2014/main" val="20001"/>
                    </a:ext>
                  </a:extLst>
                </a:gridCol>
                <a:gridCol w="785930">
                  <a:extLst>
                    <a:ext uri="{9D8B030D-6E8A-4147-A177-3AD203B41FA5}">
                      <a16:colId xmlns:a16="http://schemas.microsoft.com/office/drawing/2014/main" val="20002"/>
                    </a:ext>
                  </a:extLst>
                </a:gridCol>
                <a:gridCol w="785930">
                  <a:extLst>
                    <a:ext uri="{9D8B030D-6E8A-4147-A177-3AD203B41FA5}">
                      <a16:colId xmlns:a16="http://schemas.microsoft.com/office/drawing/2014/main" val="83182830"/>
                    </a:ext>
                  </a:extLst>
                </a:gridCol>
              </a:tblGrid>
              <a:tr h="424983">
                <a:tc>
                  <a:txBody>
                    <a:bodyPr/>
                    <a:lstStyle/>
                    <a:p>
                      <a:pPr algn="l"/>
                      <a:r>
                        <a:rPr lang="en-NZ" sz="1000" dirty="0"/>
                        <a:t>NPS</a:t>
                      </a:r>
                      <a:endParaRPr lang="en-US" sz="1000" b="1" cap="none" baseline="0" dirty="0">
                        <a:solidFill>
                          <a:schemeClr val="bg1"/>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1000" cap="none" baseline="0" dirty="0">
                          <a:solidFill>
                            <a:schemeClr val="bg1"/>
                          </a:solidFill>
                          <a:latin typeface="Barlow"/>
                        </a:rPr>
                        <a:t>2020</a:t>
                      </a:r>
                    </a:p>
                    <a:p>
                      <a:pPr algn="ctr"/>
                      <a:r>
                        <a:rPr lang="en-US" sz="800" b="0" cap="none" baseline="0" dirty="0">
                          <a:solidFill>
                            <a:schemeClr val="bg1"/>
                          </a:solidFill>
                          <a:latin typeface="Barlow"/>
                        </a:rPr>
                        <a:t>(n=465)</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1000" cap="none" baseline="0" dirty="0">
                          <a:solidFill>
                            <a:schemeClr val="bg1"/>
                          </a:solidFill>
                          <a:latin typeface="Barlow"/>
                        </a:rPr>
                        <a:t>2018</a:t>
                      </a:r>
                    </a:p>
                    <a:p>
                      <a:pPr algn="ctr"/>
                      <a:r>
                        <a:rPr lang="en-US" sz="800" b="0" cap="none" baseline="0" dirty="0">
                          <a:solidFill>
                            <a:schemeClr val="bg1"/>
                          </a:solidFill>
                          <a:latin typeface="Barlow"/>
                        </a:rPr>
                        <a:t>(n=518)</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1000" cap="none" baseline="0" dirty="0">
                          <a:solidFill>
                            <a:schemeClr val="bg1"/>
                          </a:solidFill>
                          <a:latin typeface="Barlow"/>
                        </a:rPr>
                        <a:t>2017</a:t>
                      </a:r>
                    </a:p>
                    <a:p>
                      <a:pPr algn="ctr"/>
                      <a:r>
                        <a:rPr lang="en-US" sz="800" b="0" cap="none" baseline="0" dirty="0">
                          <a:solidFill>
                            <a:schemeClr val="bg1"/>
                          </a:solidFill>
                          <a:latin typeface="Barlow"/>
                        </a:rPr>
                        <a:t>(n=309)</a:t>
                      </a:r>
                      <a:endParaRPr lang="en-US" sz="700" b="0" cap="none" baseline="0" dirty="0">
                        <a:solidFill>
                          <a:schemeClr val="bg1"/>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0"/>
                  </a:ext>
                </a:extLst>
              </a:tr>
              <a:tr h="40813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IN" sz="1000" b="1" i="0" u="none" strike="noStrike" kern="1200" dirty="0">
                          <a:solidFill>
                            <a:schemeClr val="tx2"/>
                          </a:solidFill>
                          <a:effectLst/>
                          <a:latin typeface="Barlow"/>
                          <a:ea typeface="+mn-ea"/>
                          <a:cs typeface="+mn-cs"/>
                        </a:rPr>
                        <a:t>Auckland Region Outrigger Canoe (AROCA)</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+55</a:t>
                      </a:r>
                      <a:r>
                        <a:rPr kumimoji="0" lang="en-NZ" sz="8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IN"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+31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+51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990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IN" sz="1000" b="1" i="0" u="none" strike="noStrike" kern="1200" dirty="0">
                          <a:solidFill>
                            <a:schemeClr val="tx2"/>
                          </a:solidFill>
                          <a:effectLst/>
                          <a:latin typeface="Barlow"/>
                          <a:ea typeface="+mn-ea"/>
                          <a:cs typeface="+mn-cs"/>
                        </a:rPr>
                        <a:t>Hoe Tonga Pacifica Waka Ama (HTPWA)</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+39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+72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286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IN" sz="1000" b="1" i="0" u="none" strike="noStrike" kern="1200" dirty="0">
                          <a:solidFill>
                            <a:schemeClr val="tx2"/>
                          </a:solidFill>
                          <a:effectLst/>
                          <a:latin typeface="Barlow"/>
                          <a:ea typeface="+mn-ea"/>
                          <a:cs typeface="+mn-cs"/>
                        </a:rPr>
                        <a:t>Tai Tokerau Polynesian Canoe (TTPCA)</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+68</a:t>
                      </a:r>
                      <a:r>
                        <a:rPr kumimoji="0" lang="en-NZ" sz="8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IN"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+41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+65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121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pl-PL" sz="1000" b="1" i="0" u="none" strike="noStrike" kern="1200" dirty="0">
                          <a:solidFill>
                            <a:schemeClr val="tx2"/>
                          </a:solidFill>
                          <a:effectLst/>
                          <a:latin typeface="Barlow"/>
                          <a:ea typeface="+mn-ea"/>
                          <a:cs typeface="+mn-cs"/>
                        </a:rPr>
                        <a:t>Te Puku o Te Ika (TPOTI)</a:t>
                      </a:r>
                      <a:endParaRPr lang="en-IN" sz="1000" b="1"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+43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+45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+40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812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IN" sz="1000" b="1" i="0" u="none" strike="noStrike" kern="1200" dirty="0">
                          <a:solidFill>
                            <a:schemeClr val="tx2"/>
                          </a:solidFill>
                          <a:effectLst/>
                          <a:latin typeface="Barlow"/>
                          <a:ea typeface="+mn-ea"/>
                          <a:cs typeface="+mn-cs"/>
                        </a:rPr>
                        <a:t>Te Uranga o Te Ra Regional Waka Ama (TUOTR)</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+64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+60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+71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121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pl-PL" sz="1000" b="1" i="0" u="none" strike="noStrike" kern="1200" dirty="0">
                          <a:solidFill>
                            <a:schemeClr val="tx2"/>
                          </a:solidFill>
                          <a:effectLst/>
                          <a:latin typeface="Barlow"/>
                          <a:ea typeface="+mn-ea"/>
                          <a:cs typeface="+mn-cs"/>
                        </a:rPr>
                        <a:t>Te Waka o Aoraki (TWOA)</a:t>
                      </a:r>
                      <a:endParaRPr lang="en-IN" sz="1000" b="1"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+57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+59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+58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39" name="Text Placeholder 4"/>
          <p:cNvSpPr txBox="1">
            <a:spLocks/>
          </p:cNvSpPr>
          <p:nvPr/>
        </p:nvSpPr>
        <p:spPr>
          <a:xfrm>
            <a:off x="855266" y="2755567"/>
            <a:ext cx="3386994" cy="283208"/>
          </a:xfrm>
          <a:prstGeom prst="rect">
            <a:avLst/>
          </a:prstGeom>
        </p:spPr>
        <p:txBody>
          <a:bodyPr anchor="b"/>
          <a:lstStyle>
            <a:lvl1pPr marL="230188" indent="-230188" algn="l" defTabSz="457200" rtl="0" eaLnBrk="1" fontAlgn="base" hangingPunct="1">
              <a:spcBef>
                <a:spcPts val="800"/>
              </a:spcBef>
              <a:spcAft>
                <a:spcPct val="0"/>
              </a:spcAft>
              <a:buClr>
                <a:schemeClr val="tx2"/>
              </a:buClr>
              <a:buFont typeface="Arial" charset="0"/>
              <a:buChar char="•"/>
              <a:defRPr kern="1200">
                <a:solidFill>
                  <a:schemeClr val="tx2"/>
                </a:solidFill>
                <a:latin typeface="+mn-lt"/>
                <a:ea typeface="ＭＳ Ｐゴシック" charset="0"/>
                <a:cs typeface="ＭＳ Ｐゴシック" charset="0"/>
              </a:defRPr>
            </a:lvl1pPr>
            <a:lvl2pPr marL="461963" indent="-242888" algn="l" defTabSz="569913" rtl="0" eaLnBrk="1" fontAlgn="base" hangingPunct="1">
              <a:spcBef>
                <a:spcPts val="800"/>
              </a:spcBef>
              <a:spcAft>
                <a:spcPct val="0"/>
              </a:spcAft>
              <a:buClr>
                <a:schemeClr val="tx2"/>
              </a:buClr>
              <a:buFont typeface="Arial" charset="0"/>
              <a:buChar char="•"/>
              <a:defRPr sz="1600" kern="1200">
                <a:solidFill>
                  <a:schemeClr val="tx2"/>
                </a:solidFill>
                <a:latin typeface="+mn-lt"/>
                <a:ea typeface="ＭＳ Ｐゴシック" charset="0"/>
                <a:cs typeface="+mn-cs"/>
              </a:defRPr>
            </a:lvl2pPr>
            <a:lvl3pPr marL="681038" indent="-227013" algn="l" defTabSz="457200" rtl="0" eaLnBrk="1" fontAlgn="base" hangingPunct="1">
              <a:spcBef>
                <a:spcPts val="700"/>
              </a:spcBef>
              <a:spcAft>
                <a:spcPct val="0"/>
              </a:spcAft>
              <a:buClr>
                <a:schemeClr val="tx2"/>
              </a:buClr>
              <a:buFont typeface="Arial" charset="0"/>
              <a:buChar char="•"/>
              <a:defRPr sz="1400" kern="1200">
                <a:solidFill>
                  <a:schemeClr val="tx2"/>
                </a:solidFill>
                <a:latin typeface="+mn-lt"/>
                <a:ea typeface="ＭＳ Ｐゴシック" charset="0"/>
                <a:cs typeface="+mn-cs"/>
              </a:defRPr>
            </a:lvl3pPr>
            <a:lvl4pPr marL="912813" indent="-222250" algn="l" defTabSz="211138"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4pPr>
            <a:lvl5pPr marL="1143000" indent="-227013" algn="l" defTabSz="457200"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lnSpc>
                <a:spcPct val="95000"/>
              </a:lnSpc>
              <a:spcBef>
                <a:spcPct val="0"/>
              </a:spcBef>
              <a:spcAft>
                <a:spcPts val="600"/>
              </a:spcAft>
              <a:buClr>
                <a:srgbClr val="000000"/>
              </a:buClr>
              <a:buFont typeface="Arial" charset="0"/>
              <a:buNone/>
            </a:pPr>
            <a:r>
              <a:rPr lang="en-US" sz="1200" b="1" dirty="0">
                <a:solidFill>
                  <a:srgbClr val="9C132A"/>
                </a:solidFill>
                <a:latin typeface="Barlow"/>
                <a:cs typeface="Arial" charset="0"/>
              </a:rPr>
              <a:t>How does this compare with 2018 &amp; 2017?</a:t>
            </a:r>
          </a:p>
        </p:txBody>
      </p:sp>
      <p:grpSp>
        <p:nvGrpSpPr>
          <p:cNvPr id="42" name="Group 41"/>
          <p:cNvGrpSpPr/>
          <p:nvPr/>
        </p:nvGrpSpPr>
        <p:grpSpPr>
          <a:xfrm>
            <a:off x="7161810" y="1289310"/>
            <a:ext cx="3402016" cy="4912772"/>
            <a:chOff x="7515226" y="1326103"/>
            <a:chExt cx="3402016" cy="4912772"/>
          </a:xfrm>
        </p:grpSpPr>
        <p:sp>
          <p:nvSpPr>
            <p:cNvPr id="43" name="Freeform 3"/>
            <p:cNvSpPr>
              <a:spLocks/>
            </p:cNvSpPr>
            <p:nvPr/>
          </p:nvSpPr>
          <p:spPr bwMode="auto">
            <a:xfrm>
              <a:off x="7526464" y="5073297"/>
              <a:ext cx="744944" cy="902280"/>
            </a:xfrm>
            <a:custGeom>
              <a:avLst/>
              <a:gdLst/>
              <a:ahLst/>
              <a:cxnLst>
                <a:cxn ang="0">
                  <a:pos x="1475" y="110"/>
                </a:cxn>
                <a:cxn ang="0">
                  <a:pos x="1235" y="90"/>
                </a:cxn>
                <a:cxn ang="0">
                  <a:pos x="1040" y="375"/>
                </a:cxn>
                <a:cxn ang="0">
                  <a:pos x="1120" y="530"/>
                </a:cxn>
                <a:cxn ang="0">
                  <a:pos x="865" y="555"/>
                </a:cxn>
                <a:cxn ang="0">
                  <a:pos x="830" y="765"/>
                </a:cxn>
                <a:cxn ang="0">
                  <a:pos x="685" y="675"/>
                </a:cxn>
                <a:cxn ang="0">
                  <a:pos x="785" y="915"/>
                </a:cxn>
                <a:cxn ang="0">
                  <a:pos x="535" y="980"/>
                </a:cxn>
                <a:cxn ang="0">
                  <a:pos x="505" y="1115"/>
                </a:cxn>
                <a:cxn ang="0">
                  <a:pos x="400" y="1170"/>
                </a:cxn>
                <a:cxn ang="0">
                  <a:pos x="565" y="1235"/>
                </a:cxn>
                <a:cxn ang="0">
                  <a:pos x="515" y="1305"/>
                </a:cxn>
                <a:cxn ang="0">
                  <a:pos x="580" y="1486"/>
                </a:cxn>
                <a:cxn ang="0">
                  <a:pos x="460" y="1476"/>
                </a:cxn>
                <a:cxn ang="0">
                  <a:pos x="295" y="1400"/>
                </a:cxn>
                <a:cxn ang="0">
                  <a:pos x="260" y="1516"/>
                </a:cxn>
                <a:cxn ang="0">
                  <a:pos x="310" y="1611"/>
                </a:cxn>
                <a:cxn ang="0">
                  <a:pos x="455" y="1621"/>
                </a:cxn>
                <a:cxn ang="0">
                  <a:pos x="260" y="1696"/>
                </a:cxn>
                <a:cxn ang="0">
                  <a:pos x="410" y="1806"/>
                </a:cxn>
                <a:cxn ang="0">
                  <a:pos x="265" y="1876"/>
                </a:cxn>
                <a:cxn ang="0">
                  <a:pos x="15" y="1981"/>
                </a:cxn>
                <a:cxn ang="0">
                  <a:pos x="65" y="2151"/>
                </a:cxn>
                <a:cxn ang="0">
                  <a:pos x="245" y="1981"/>
                </a:cxn>
                <a:cxn ang="0">
                  <a:pos x="200" y="2211"/>
                </a:cxn>
                <a:cxn ang="0">
                  <a:pos x="185" y="2301"/>
                </a:cxn>
                <a:cxn ang="0">
                  <a:pos x="460" y="2421"/>
                </a:cxn>
                <a:cxn ang="0">
                  <a:pos x="845" y="2331"/>
                </a:cxn>
                <a:cxn ang="0">
                  <a:pos x="1145" y="2551"/>
                </a:cxn>
                <a:cxn ang="0">
                  <a:pos x="1435" y="2491"/>
                </a:cxn>
                <a:cxn ang="0">
                  <a:pos x="1510" y="2706"/>
                </a:cxn>
                <a:cxn ang="0">
                  <a:pos x="1615" y="2661"/>
                </a:cxn>
                <a:cxn ang="0">
                  <a:pos x="1735" y="2746"/>
                </a:cxn>
                <a:cxn ang="0">
                  <a:pos x="1955" y="2721"/>
                </a:cxn>
                <a:cxn ang="0">
                  <a:pos x="2155" y="2811"/>
                </a:cxn>
                <a:cxn ang="0">
                  <a:pos x="2230" y="2161"/>
                </a:cxn>
                <a:cxn ang="0">
                  <a:pos x="2240" y="1456"/>
                </a:cxn>
                <a:cxn ang="0">
                  <a:pos x="2125" y="1205"/>
                </a:cxn>
                <a:cxn ang="0">
                  <a:pos x="1940" y="1370"/>
                </a:cxn>
                <a:cxn ang="0">
                  <a:pos x="1585" y="1310"/>
                </a:cxn>
                <a:cxn ang="0">
                  <a:pos x="1439" y="940"/>
                </a:cxn>
                <a:cxn ang="0">
                  <a:pos x="1336" y="570"/>
                </a:cxn>
                <a:cxn ang="0">
                  <a:pos x="1495" y="270"/>
                </a:cxn>
              </a:cxnLst>
              <a:rect l="0" t="0" r="r" b="b"/>
              <a:pathLst>
                <a:path w="2321" h="2811">
                  <a:moveTo>
                    <a:pt x="1495" y="270"/>
                  </a:moveTo>
                  <a:lnTo>
                    <a:pt x="1475" y="110"/>
                  </a:lnTo>
                  <a:lnTo>
                    <a:pt x="1322" y="0"/>
                  </a:lnTo>
                  <a:lnTo>
                    <a:pt x="1235" y="90"/>
                  </a:lnTo>
                  <a:lnTo>
                    <a:pt x="1160" y="230"/>
                  </a:lnTo>
                  <a:lnTo>
                    <a:pt x="1040" y="375"/>
                  </a:lnTo>
                  <a:lnTo>
                    <a:pt x="1160" y="480"/>
                  </a:lnTo>
                  <a:lnTo>
                    <a:pt x="1120" y="530"/>
                  </a:lnTo>
                  <a:lnTo>
                    <a:pt x="1000" y="455"/>
                  </a:lnTo>
                  <a:lnTo>
                    <a:pt x="865" y="555"/>
                  </a:lnTo>
                  <a:lnTo>
                    <a:pt x="910" y="660"/>
                  </a:lnTo>
                  <a:lnTo>
                    <a:pt x="830" y="765"/>
                  </a:lnTo>
                  <a:lnTo>
                    <a:pt x="775" y="650"/>
                  </a:lnTo>
                  <a:lnTo>
                    <a:pt x="685" y="675"/>
                  </a:lnTo>
                  <a:lnTo>
                    <a:pt x="745" y="810"/>
                  </a:lnTo>
                  <a:lnTo>
                    <a:pt x="785" y="915"/>
                  </a:lnTo>
                  <a:lnTo>
                    <a:pt x="755" y="995"/>
                  </a:lnTo>
                  <a:lnTo>
                    <a:pt x="535" y="980"/>
                  </a:lnTo>
                  <a:lnTo>
                    <a:pt x="575" y="1115"/>
                  </a:lnTo>
                  <a:lnTo>
                    <a:pt x="505" y="1115"/>
                  </a:lnTo>
                  <a:lnTo>
                    <a:pt x="430" y="1055"/>
                  </a:lnTo>
                  <a:lnTo>
                    <a:pt x="400" y="1170"/>
                  </a:lnTo>
                  <a:lnTo>
                    <a:pt x="425" y="1260"/>
                  </a:lnTo>
                  <a:lnTo>
                    <a:pt x="565" y="1235"/>
                  </a:lnTo>
                  <a:lnTo>
                    <a:pt x="610" y="1305"/>
                  </a:lnTo>
                  <a:lnTo>
                    <a:pt x="515" y="1305"/>
                  </a:lnTo>
                  <a:lnTo>
                    <a:pt x="500" y="1370"/>
                  </a:lnTo>
                  <a:lnTo>
                    <a:pt x="580" y="1486"/>
                  </a:lnTo>
                  <a:lnTo>
                    <a:pt x="530" y="1516"/>
                  </a:lnTo>
                  <a:lnTo>
                    <a:pt x="460" y="1476"/>
                  </a:lnTo>
                  <a:lnTo>
                    <a:pt x="365" y="1370"/>
                  </a:lnTo>
                  <a:lnTo>
                    <a:pt x="295" y="1400"/>
                  </a:lnTo>
                  <a:lnTo>
                    <a:pt x="370" y="1471"/>
                  </a:lnTo>
                  <a:lnTo>
                    <a:pt x="260" y="1516"/>
                  </a:lnTo>
                  <a:lnTo>
                    <a:pt x="215" y="1591"/>
                  </a:lnTo>
                  <a:lnTo>
                    <a:pt x="310" y="1611"/>
                  </a:lnTo>
                  <a:lnTo>
                    <a:pt x="415" y="1546"/>
                  </a:lnTo>
                  <a:lnTo>
                    <a:pt x="455" y="1621"/>
                  </a:lnTo>
                  <a:lnTo>
                    <a:pt x="335" y="1636"/>
                  </a:lnTo>
                  <a:lnTo>
                    <a:pt x="260" y="1696"/>
                  </a:lnTo>
                  <a:lnTo>
                    <a:pt x="280" y="1786"/>
                  </a:lnTo>
                  <a:lnTo>
                    <a:pt x="410" y="1806"/>
                  </a:lnTo>
                  <a:lnTo>
                    <a:pt x="370" y="1911"/>
                  </a:lnTo>
                  <a:lnTo>
                    <a:pt x="265" y="1876"/>
                  </a:lnTo>
                  <a:lnTo>
                    <a:pt x="135" y="1936"/>
                  </a:lnTo>
                  <a:lnTo>
                    <a:pt x="15" y="1981"/>
                  </a:lnTo>
                  <a:lnTo>
                    <a:pt x="0" y="2036"/>
                  </a:lnTo>
                  <a:lnTo>
                    <a:pt x="65" y="2151"/>
                  </a:lnTo>
                  <a:lnTo>
                    <a:pt x="170" y="2056"/>
                  </a:lnTo>
                  <a:lnTo>
                    <a:pt x="245" y="1981"/>
                  </a:lnTo>
                  <a:lnTo>
                    <a:pt x="205" y="2146"/>
                  </a:lnTo>
                  <a:lnTo>
                    <a:pt x="200" y="2211"/>
                  </a:lnTo>
                  <a:lnTo>
                    <a:pt x="295" y="2241"/>
                  </a:lnTo>
                  <a:lnTo>
                    <a:pt x="185" y="2301"/>
                  </a:lnTo>
                  <a:lnTo>
                    <a:pt x="215" y="2386"/>
                  </a:lnTo>
                  <a:lnTo>
                    <a:pt x="460" y="2421"/>
                  </a:lnTo>
                  <a:lnTo>
                    <a:pt x="775" y="2421"/>
                  </a:lnTo>
                  <a:lnTo>
                    <a:pt x="845" y="2331"/>
                  </a:lnTo>
                  <a:lnTo>
                    <a:pt x="1030" y="2361"/>
                  </a:lnTo>
                  <a:lnTo>
                    <a:pt x="1145" y="2551"/>
                  </a:lnTo>
                  <a:lnTo>
                    <a:pt x="1310" y="2521"/>
                  </a:lnTo>
                  <a:lnTo>
                    <a:pt x="1435" y="2491"/>
                  </a:lnTo>
                  <a:lnTo>
                    <a:pt x="1540" y="2616"/>
                  </a:lnTo>
                  <a:lnTo>
                    <a:pt x="1510" y="2706"/>
                  </a:lnTo>
                  <a:lnTo>
                    <a:pt x="1555" y="2781"/>
                  </a:lnTo>
                  <a:lnTo>
                    <a:pt x="1615" y="2661"/>
                  </a:lnTo>
                  <a:lnTo>
                    <a:pt x="1670" y="2751"/>
                  </a:lnTo>
                  <a:lnTo>
                    <a:pt x="1735" y="2746"/>
                  </a:lnTo>
                  <a:lnTo>
                    <a:pt x="1825" y="2686"/>
                  </a:lnTo>
                  <a:lnTo>
                    <a:pt x="1955" y="2721"/>
                  </a:lnTo>
                  <a:lnTo>
                    <a:pt x="2005" y="2806"/>
                  </a:lnTo>
                  <a:lnTo>
                    <a:pt x="2155" y="2811"/>
                  </a:lnTo>
                  <a:lnTo>
                    <a:pt x="2321" y="2803"/>
                  </a:lnTo>
                  <a:lnTo>
                    <a:pt x="2230" y="2161"/>
                  </a:lnTo>
                  <a:lnTo>
                    <a:pt x="2110" y="1741"/>
                  </a:lnTo>
                  <a:lnTo>
                    <a:pt x="2240" y="1456"/>
                  </a:lnTo>
                  <a:lnTo>
                    <a:pt x="2270" y="1325"/>
                  </a:lnTo>
                  <a:lnTo>
                    <a:pt x="2125" y="1205"/>
                  </a:lnTo>
                  <a:lnTo>
                    <a:pt x="2030" y="1365"/>
                  </a:lnTo>
                  <a:lnTo>
                    <a:pt x="1940" y="1370"/>
                  </a:lnTo>
                  <a:lnTo>
                    <a:pt x="1775" y="1185"/>
                  </a:lnTo>
                  <a:lnTo>
                    <a:pt x="1585" y="1310"/>
                  </a:lnTo>
                  <a:lnTo>
                    <a:pt x="1433" y="1153"/>
                  </a:lnTo>
                  <a:lnTo>
                    <a:pt x="1439" y="940"/>
                  </a:lnTo>
                  <a:lnTo>
                    <a:pt x="1346" y="795"/>
                  </a:lnTo>
                  <a:lnTo>
                    <a:pt x="1336" y="570"/>
                  </a:lnTo>
                  <a:lnTo>
                    <a:pt x="1406" y="337"/>
                  </a:lnTo>
                  <a:lnTo>
                    <a:pt x="1495" y="270"/>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44" name="Freeform 4"/>
            <p:cNvSpPr>
              <a:spLocks/>
            </p:cNvSpPr>
            <p:nvPr/>
          </p:nvSpPr>
          <p:spPr bwMode="auto">
            <a:xfrm>
              <a:off x="7515226" y="5620765"/>
              <a:ext cx="81879" cy="64218"/>
            </a:xfrm>
            <a:custGeom>
              <a:avLst/>
              <a:gdLst/>
              <a:ahLst/>
              <a:cxnLst>
                <a:cxn ang="0">
                  <a:pos x="18" y="40"/>
                </a:cxn>
                <a:cxn ang="0">
                  <a:pos x="15" y="24"/>
                </a:cxn>
                <a:cxn ang="0">
                  <a:pos x="0" y="19"/>
                </a:cxn>
                <a:cxn ang="0">
                  <a:pos x="24" y="6"/>
                </a:cxn>
                <a:cxn ang="0">
                  <a:pos x="39" y="0"/>
                </a:cxn>
                <a:cxn ang="0">
                  <a:pos x="48" y="13"/>
                </a:cxn>
                <a:cxn ang="0">
                  <a:pos x="51" y="23"/>
                </a:cxn>
                <a:cxn ang="0">
                  <a:pos x="28" y="25"/>
                </a:cxn>
                <a:cxn ang="0">
                  <a:pos x="18" y="40"/>
                </a:cxn>
              </a:cxnLst>
              <a:rect l="0" t="0" r="r" b="b"/>
              <a:pathLst>
                <a:path w="51" h="40">
                  <a:moveTo>
                    <a:pt x="18" y="40"/>
                  </a:moveTo>
                  <a:lnTo>
                    <a:pt x="15" y="24"/>
                  </a:lnTo>
                  <a:lnTo>
                    <a:pt x="0" y="19"/>
                  </a:lnTo>
                  <a:lnTo>
                    <a:pt x="24" y="6"/>
                  </a:lnTo>
                  <a:lnTo>
                    <a:pt x="39" y="0"/>
                  </a:lnTo>
                  <a:lnTo>
                    <a:pt x="48" y="13"/>
                  </a:lnTo>
                  <a:lnTo>
                    <a:pt x="51" y="23"/>
                  </a:lnTo>
                  <a:lnTo>
                    <a:pt x="28" y="25"/>
                  </a:lnTo>
                  <a:lnTo>
                    <a:pt x="18" y="40"/>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45" name="Freeform 5"/>
            <p:cNvSpPr>
              <a:spLocks/>
            </p:cNvSpPr>
            <p:nvPr/>
          </p:nvSpPr>
          <p:spPr bwMode="auto">
            <a:xfrm>
              <a:off x="7955128" y="4948068"/>
              <a:ext cx="809162" cy="1025902"/>
            </a:xfrm>
            <a:custGeom>
              <a:avLst/>
              <a:gdLst/>
              <a:ahLst/>
              <a:cxnLst>
                <a:cxn ang="0">
                  <a:pos x="1210" y="0"/>
                </a:cxn>
                <a:cxn ang="0">
                  <a:pos x="975" y="180"/>
                </a:cxn>
                <a:cxn ang="0">
                  <a:pos x="700" y="249"/>
                </a:cxn>
                <a:cxn ang="0">
                  <a:pos x="505" y="540"/>
                </a:cxn>
                <a:cxn ang="0">
                  <a:pos x="160" y="660"/>
                </a:cxn>
                <a:cxn ang="0">
                  <a:pos x="0" y="960"/>
                </a:cxn>
                <a:cxn ang="0">
                  <a:pos x="105" y="1330"/>
                </a:cxn>
                <a:cxn ang="0">
                  <a:pos x="250" y="1699"/>
                </a:cxn>
                <a:cxn ang="0">
                  <a:pos x="604" y="1759"/>
                </a:cxn>
                <a:cxn ang="0">
                  <a:pos x="791" y="1596"/>
                </a:cxn>
                <a:cxn ang="0">
                  <a:pos x="904" y="1845"/>
                </a:cxn>
                <a:cxn ang="0">
                  <a:pos x="896" y="2560"/>
                </a:cxn>
                <a:cxn ang="0">
                  <a:pos x="1080" y="3151"/>
                </a:cxn>
                <a:cxn ang="0">
                  <a:pos x="1285" y="3101"/>
                </a:cxn>
                <a:cxn ang="0">
                  <a:pos x="1320" y="3001"/>
                </a:cxn>
                <a:cxn ang="0">
                  <a:pos x="1450" y="2936"/>
                </a:cxn>
                <a:cxn ang="0">
                  <a:pos x="1615" y="2711"/>
                </a:cxn>
                <a:cxn ang="0">
                  <a:pos x="1780" y="2471"/>
                </a:cxn>
                <a:cxn ang="0">
                  <a:pos x="1965" y="2321"/>
                </a:cxn>
                <a:cxn ang="0">
                  <a:pos x="2115" y="2261"/>
                </a:cxn>
                <a:cxn ang="0">
                  <a:pos x="2185" y="2201"/>
                </a:cxn>
                <a:cxn ang="0">
                  <a:pos x="2095" y="2071"/>
                </a:cxn>
                <a:cxn ang="0">
                  <a:pos x="2215" y="1916"/>
                </a:cxn>
                <a:cxn ang="0">
                  <a:pos x="2310" y="1676"/>
                </a:cxn>
                <a:cxn ang="0">
                  <a:pos x="2350" y="1455"/>
                </a:cxn>
                <a:cxn ang="0">
                  <a:pos x="2475" y="1245"/>
                </a:cxn>
                <a:cxn ang="0">
                  <a:pos x="2170" y="1105"/>
                </a:cxn>
                <a:cxn ang="0">
                  <a:pos x="1900" y="1290"/>
                </a:cxn>
                <a:cxn ang="0">
                  <a:pos x="1660" y="1170"/>
                </a:cxn>
                <a:cxn ang="0">
                  <a:pos x="1450" y="840"/>
                </a:cxn>
                <a:cxn ang="0">
                  <a:pos x="1210" y="660"/>
                </a:cxn>
                <a:cxn ang="0">
                  <a:pos x="1150" y="340"/>
                </a:cxn>
                <a:cxn ang="0">
                  <a:pos x="1285" y="15"/>
                </a:cxn>
              </a:cxnLst>
              <a:rect l="0" t="0" r="r" b="b"/>
              <a:pathLst>
                <a:path w="2518" h="3196">
                  <a:moveTo>
                    <a:pt x="1285" y="15"/>
                  </a:moveTo>
                  <a:lnTo>
                    <a:pt x="1210" y="0"/>
                  </a:lnTo>
                  <a:lnTo>
                    <a:pt x="1105" y="130"/>
                  </a:lnTo>
                  <a:lnTo>
                    <a:pt x="975" y="180"/>
                  </a:lnTo>
                  <a:lnTo>
                    <a:pt x="836" y="166"/>
                  </a:lnTo>
                  <a:lnTo>
                    <a:pt x="700" y="249"/>
                  </a:lnTo>
                  <a:lnTo>
                    <a:pt x="566" y="397"/>
                  </a:lnTo>
                  <a:lnTo>
                    <a:pt x="505" y="540"/>
                  </a:lnTo>
                  <a:lnTo>
                    <a:pt x="255" y="700"/>
                  </a:lnTo>
                  <a:lnTo>
                    <a:pt x="160" y="660"/>
                  </a:lnTo>
                  <a:lnTo>
                    <a:pt x="70" y="730"/>
                  </a:lnTo>
                  <a:lnTo>
                    <a:pt x="0" y="960"/>
                  </a:lnTo>
                  <a:lnTo>
                    <a:pt x="10" y="1185"/>
                  </a:lnTo>
                  <a:lnTo>
                    <a:pt x="105" y="1330"/>
                  </a:lnTo>
                  <a:lnTo>
                    <a:pt x="97" y="1543"/>
                  </a:lnTo>
                  <a:lnTo>
                    <a:pt x="250" y="1699"/>
                  </a:lnTo>
                  <a:lnTo>
                    <a:pt x="440" y="1576"/>
                  </a:lnTo>
                  <a:lnTo>
                    <a:pt x="604" y="1759"/>
                  </a:lnTo>
                  <a:lnTo>
                    <a:pt x="697" y="1755"/>
                  </a:lnTo>
                  <a:lnTo>
                    <a:pt x="791" y="1596"/>
                  </a:lnTo>
                  <a:lnTo>
                    <a:pt x="935" y="1713"/>
                  </a:lnTo>
                  <a:lnTo>
                    <a:pt x="904" y="1845"/>
                  </a:lnTo>
                  <a:lnTo>
                    <a:pt x="776" y="2131"/>
                  </a:lnTo>
                  <a:lnTo>
                    <a:pt x="896" y="2560"/>
                  </a:lnTo>
                  <a:lnTo>
                    <a:pt x="985" y="3196"/>
                  </a:lnTo>
                  <a:lnTo>
                    <a:pt x="1080" y="3151"/>
                  </a:lnTo>
                  <a:lnTo>
                    <a:pt x="1185" y="3076"/>
                  </a:lnTo>
                  <a:lnTo>
                    <a:pt x="1285" y="3101"/>
                  </a:lnTo>
                  <a:lnTo>
                    <a:pt x="1380" y="3061"/>
                  </a:lnTo>
                  <a:lnTo>
                    <a:pt x="1320" y="3001"/>
                  </a:lnTo>
                  <a:lnTo>
                    <a:pt x="1330" y="2941"/>
                  </a:lnTo>
                  <a:lnTo>
                    <a:pt x="1450" y="2936"/>
                  </a:lnTo>
                  <a:lnTo>
                    <a:pt x="1435" y="2861"/>
                  </a:lnTo>
                  <a:lnTo>
                    <a:pt x="1615" y="2711"/>
                  </a:lnTo>
                  <a:lnTo>
                    <a:pt x="1795" y="2596"/>
                  </a:lnTo>
                  <a:lnTo>
                    <a:pt x="1780" y="2471"/>
                  </a:lnTo>
                  <a:lnTo>
                    <a:pt x="1860" y="2351"/>
                  </a:lnTo>
                  <a:lnTo>
                    <a:pt x="1965" y="2321"/>
                  </a:lnTo>
                  <a:lnTo>
                    <a:pt x="2085" y="2296"/>
                  </a:lnTo>
                  <a:lnTo>
                    <a:pt x="2115" y="2261"/>
                  </a:lnTo>
                  <a:lnTo>
                    <a:pt x="2185" y="2266"/>
                  </a:lnTo>
                  <a:lnTo>
                    <a:pt x="2185" y="2201"/>
                  </a:lnTo>
                  <a:lnTo>
                    <a:pt x="2170" y="2126"/>
                  </a:lnTo>
                  <a:lnTo>
                    <a:pt x="2095" y="2071"/>
                  </a:lnTo>
                  <a:lnTo>
                    <a:pt x="2130" y="1961"/>
                  </a:lnTo>
                  <a:lnTo>
                    <a:pt x="2215" y="1916"/>
                  </a:lnTo>
                  <a:lnTo>
                    <a:pt x="2235" y="1816"/>
                  </a:lnTo>
                  <a:lnTo>
                    <a:pt x="2310" y="1676"/>
                  </a:lnTo>
                  <a:lnTo>
                    <a:pt x="2265" y="1606"/>
                  </a:lnTo>
                  <a:lnTo>
                    <a:pt x="2350" y="1455"/>
                  </a:lnTo>
                  <a:lnTo>
                    <a:pt x="2325" y="1305"/>
                  </a:lnTo>
                  <a:lnTo>
                    <a:pt x="2475" y="1245"/>
                  </a:lnTo>
                  <a:lnTo>
                    <a:pt x="2518" y="1156"/>
                  </a:lnTo>
                  <a:lnTo>
                    <a:pt x="2170" y="1105"/>
                  </a:lnTo>
                  <a:lnTo>
                    <a:pt x="2065" y="1170"/>
                  </a:lnTo>
                  <a:lnTo>
                    <a:pt x="1900" y="1290"/>
                  </a:lnTo>
                  <a:lnTo>
                    <a:pt x="1815" y="1140"/>
                  </a:lnTo>
                  <a:lnTo>
                    <a:pt x="1660" y="1170"/>
                  </a:lnTo>
                  <a:lnTo>
                    <a:pt x="1570" y="1060"/>
                  </a:lnTo>
                  <a:lnTo>
                    <a:pt x="1450" y="840"/>
                  </a:lnTo>
                  <a:lnTo>
                    <a:pt x="1315" y="825"/>
                  </a:lnTo>
                  <a:lnTo>
                    <a:pt x="1210" y="660"/>
                  </a:lnTo>
                  <a:lnTo>
                    <a:pt x="1165" y="480"/>
                  </a:lnTo>
                  <a:lnTo>
                    <a:pt x="1150" y="340"/>
                  </a:lnTo>
                  <a:lnTo>
                    <a:pt x="1240" y="160"/>
                  </a:lnTo>
                  <a:lnTo>
                    <a:pt x="1285" y="15"/>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46" name="Freeform 6"/>
            <p:cNvSpPr>
              <a:spLocks/>
            </p:cNvSpPr>
            <p:nvPr/>
          </p:nvSpPr>
          <p:spPr bwMode="auto">
            <a:xfrm>
              <a:off x="7950314" y="3727902"/>
              <a:ext cx="1249064" cy="1444934"/>
            </a:xfrm>
            <a:custGeom>
              <a:avLst/>
              <a:gdLst/>
              <a:ahLst/>
              <a:cxnLst>
                <a:cxn ang="0">
                  <a:pos x="3415" y="0"/>
                </a:cxn>
                <a:cxn ang="0">
                  <a:pos x="3340" y="65"/>
                </a:cxn>
                <a:cxn ang="0">
                  <a:pos x="3295" y="140"/>
                </a:cxn>
                <a:cxn ang="0">
                  <a:pos x="3280" y="260"/>
                </a:cxn>
                <a:cxn ang="0">
                  <a:pos x="3285" y="645"/>
                </a:cxn>
                <a:cxn ang="0">
                  <a:pos x="3090" y="975"/>
                </a:cxn>
                <a:cxn ang="0">
                  <a:pos x="2925" y="1130"/>
                </a:cxn>
                <a:cxn ang="0">
                  <a:pos x="2700" y="1190"/>
                </a:cxn>
                <a:cxn ang="0">
                  <a:pos x="2730" y="1340"/>
                </a:cxn>
                <a:cxn ang="0">
                  <a:pos x="2595" y="1770"/>
                </a:cxn>
                <a:cxn ang="0">
                  <a:pos x="2395" y="2180"/>
                </a:cxn>
                <a:cxn ang="0">
                  <a:pos x="2220" y="2435"/>
                </a:cxn>
                <a:cxn ang="0">
                  <a:pos x="2065" y="2615"/>
                </a:cxn>
                <a:cxn ang="0">
                  <a:pos x="1735" y="2850"/>
                </a:cxn>
                <a:cxn ang="0">
                  <a:pos x="1575" y="3005"/>
                </a:cxn>
                <a:cxn ang="0">
                  <a:pos x="1510" y="3135"/>
                </a:cxn>
                <a:cxn ang="0">
                  <a:pos x="1390" y="3155"/>
                </a:cxn>
                <a:cxn ang="0">
                  <a:pos x="1125" y="3420"/>
                </a:cxn>
                <a:cxn ang="0">
                  <a:pos x="925" y="3500"/>
                </a:cxn>
                <a:cxn ang="0">
                  <a:pos x="775" y="3600"/>
                </a:cxn>
                <a:cxn ang="0">
                  <a:pos x="730" y="3720"/>
                </a:cxn>
                <a:cxn ang="0">
                  <a:pos x="450" y="3915"/>
                </a:cxn>
                <a:cxn ang="0">
                  <a:pos x="315" y="3900"/>
                </a:cxn>
                <a:cxn ang="0">
                  <a:pos x="120" y="3990"/>
                </a:cxn>
                <a:cxn ang="0">
                  <a:pos x="0" y="4190"/>
                </a:cxn>
                <a:cxn ang="0">
                  <a:pos x="155" y="4298"/>
                </a:cxn>
                <a:cxn ang="0">
                  <a:pos x="175" y="4460"/>
                </a:cxn>
                <a:cxn ang="0">
                  <a:pos x="270" y="4500"/>
                </a:cxn>
                <a:cxn ang="0">
                  <a:pos x="520" y="4340"/>
                </a:cxn>
                <a:cxn ang="0">
                  <a:pos x="580" y="4200"/>
                </a:cxn>
                <a:cxn ang="0">
                  <a:pos x="715" y="4050"/>
                </a:cxn>
                <a:cxn ang="0">
                  <a:pos x="850" y="3965"/>
                </a:cxn>
                <a:cxn ang="0">
                  <a:pos x="990" y="3980"/>
                </a:cxn>
                <a:cxn ang="0">
                  <a:pos x="1120" y="3930"/>
                </a:cxn>
                <a:cxn ang="0">
                  <a:pos x="1223" y="3800"/>
                </a:cxn>
                <a:cxn ang="0">
                  <a:pos x="1300" y="3815"/>
                </a:cxn>
                <a:cxn ang="0">
                  <a:pos x="1440" y="3650"/>
                </a:cxn>
                <a:cxn ang="0">
                  <a:pos x="1575" y="3480"/>
                </a:cxn>
                <a:cxn ang="0">
                  <a:pos x="1885" y="3225"/>
                </a:cxn>
                <a:cxn ang="0">
                  <a:pos x="2205" y="3020"/>
                </a:cxn>
                <a:cxn ang="0">
                  <a:pos x="2680" y="2600"/>
                </a:cxn>
                <a:cxn ang="0">
                  <a:pos x="2940" y="2565"/>
                </a:cxn>
                <a:cxn ang="0">
                  <a:pos x="3235" y="2295"/>
                </a:cxn>
                <a:cxn ang="0">
                  <a:pos x="3640" y="1895"/>
                </a:cxn>
                <a:cxn ang="0">
                  <a:pos x="3550" y="1830"/>
                </a:cxn>
                <a:cxn ang="0">
                  <a:pos x="3495" y="1665"/>
                </a:cxn>
                <a:cxn ang="0">
                  <a:pos x="3300" y="1550"/>
                </a:cxn>
                <a:cxn ang="0">
                  <a:pos x="3295" y="1290"/>
                </a:cxn>
                <a:cxn ang="0">
                  <a:pos x="3360" y="1125"/>
                </a:cxn>
                <a:cxn ang="0">
                  <a:pos x="3655" y="795"/>
                </a:cxn>
                <a:cxn ang="0">
                  <a:pos x="3890" y="565"/>
                </a:cxn>
                <a:cxn ang="0">
                  <a:pos x="3750" y="500"/>
                </a:cxn>
                <a:cxn ang="0">
                  <a:pos x="3660" y="340"/>
                </a:cxn>
                <a:cxn ang="0">
                  <a:pos x="3505" y="315"/>
                </a:cxn>
                <a:cxn ang="0">
                  <a:pos x="3415" y="0"/>
                </a:cxn>
              </a:cxnLst>
              <a:rect l="0" t="0" r="r" b="b"/>
              <a:pathLst>
                <a:path w="3890" h="4500">
                  <a:moveTo>
                    <a:pt x="3415" y="0"/>
                  </a:moveTo>
                  <a:lnTo>
                    <a:pt x="3340" y="65"/>
                  </a:lnTo>
                  <a:lnTo>
                    <a:pt x="3295" y="140"/>
                  </a:lnTo>
                  <a:lnTo>
                    <a:pt x="3280" y="260"/>
                  </a:lnTo>
                  <a:lnTo>
                    <a:pt x="3285" y="645"/>
                  </a:lnTo>
                  <a:lnTo>
                    <a:pt x="3090" y="975"/>
                  </a:lnTo>
                  <a:lnTo>
                    <a:pt x="2925" y="1130"/>
                  </a:lnTo>
                  <a:lnTo>
                    <a:pt x="2700" y="1190"/>
                  </a:lnTo>
                  <a:lnTo>
                    <a:pt x="2730" y="1340"/>
                  </a:lnTo>
                  <a:lnTo>
                    <a:pt x="2595" y="1770"/>
                  </a:lnTo>
                  <a:lnTo>
                    <a:pt x="2395" y="2180"/>
                  </a:lnTo>
                  <a:lnTo>
                    <a:pt x="2220" y="2435"/>
                  </a:lnTo>
                  <a:lnTo>
                    <a:pt x="2065" y="2615"/>
                  </a:lnTo>
                  <a:lnTo>
                    <a:pt x="1735" y="2850"/>
                  </a:lnTo>
                  <a:lnTo>
                    <a:pt x="1575" y="3005"/>
                  </a:lnTo>
                  <a:lnTo>
                    <a:pt x="1510" y="3135"/>
                  </a:lnTo>
                  <a:lnTo>
                    <a:pt x="1390" y="3155"/>
                  </a:lnTo>
                  <a:lnTo>
                    <a:pt x="1125" y="3420"/>
                  </a:lnTo>
                  <a:lnTo>
                    <a:pt x="925" y="3500"/>
                  </a:lnTo>
                  <a:lnTo>
                    <a:pt x="775" y="3600"/>
                  </a:lnTo>
                  <a:lnTo>
                    <a:pt x="730" y="3720"/>
                  </a:lnTo>
                  <a:lnTo>
                    <a:pt x="450" y="3915"/>
                  </a:lnTo>
                  <a:lnTo>
                    <a:pt x="315" y="3900"/>
                  </a:lnTo>
                  <a:lnTo>
                    <a:pt x="120" y="3990"/>
                  </a:lnTo>
                  <a:lnTo>
                    <a:pt x="0" y="4190"/>
                  </a:lnTo>
                  <a:lnTo>
                    <a:pt x="155" y="4298"/>
                  </a:lnTo>
                  <a:lnTo>
                    <a:pt x="175" y="4460"/>
                  </a:lnTo>
                  <a:lnTo>
                    <a:pt x="270" y="4500"/>
                  </a:lnTo>
                  <a:lnTo>
                    <a:pt x="520" y="4340"/>
                  </a:lnTo>
                  <a:lnTo>
                    <a:pt x="580" y="4200"/>
                  </a:lnTo>
                  <a:lnTo>
                    <a:pt x="715" y="4050"/>
                  </a:lnTo>
                  <a:lnTo>
                    <a:pt x="850" y="3965"/>
                  </a:lnTo>
                  <a:lnTo>
                    <a:pt x="990" y="3980"/>
                  </a:lnTo>
                  <a:lnTo>
                    <a:pt x="1120" y="3930"/>
                  </a:lnTo>
                  <a:lnTo>
                    <a:pt x="1223" y="3800"/>
                  </a:lnTo>
                  <a:lnTo>
                    <a:pt x="1300" y="3815"/>
                  </a:lnTo>
                  <a:lnTo>
                    <a:pt x="1440" y="3650"/>
                  </a:lnTo>
                  <a:lnTo>
                    <a:pt x="1575" y="3480"/>
                  </a:lnTo>
                  <a:lnTo>
                    <a:pt x="1885" y="3225"/>
                  </a:lnTo>
                  <a:lnTo>
                    <a:pt x="2205" y="3020"/>
                  </a:lnTo>
                  <a:lnTo>
                    <a:pt x="2680" y="2600"/>
                  </a:lnTo>
                  <a:lnTo>
                    <a:pt x="2940" y="2565"/>
                  </a:lnTo>
                  <a:lnTo>
                    <a:pt x="3235" y="2295"/>
                  </a:lnTo>
                  <a:lnTo>
                    <a:pt x="3640" y="1895"/>
                  </a:lnTo>
                  <a:lnTo>
                    <a:pt x="3550" y="1830"/>
                  </a:lnTo>
                  <a:lnTo>
                    <a:pt x="3495" y="1665"/>
                  </a:lnTo>
                  <a:lnTo>
                    <a:pt x="3300" y="1550"/>
                  </a:lnTo>
                  <a:lnTo>
                    <a:pt x="3295" y="1290"/>
                  </a:lnTo>
                  <a:lnTo>
                    <a:pt x="3360" y="1125"/>
                  </a:lnTo>
                  <a:lnTo>
                    <a:pt x="3655" y="795"/>
                  </a:lnTo>
                  <a:lnTo>
                    <a:pt x="3890" y="565"/>
                  </a:lnTo>
                  <a:lnTo>
                    <a:pt x="3750" y="500"/>
                  </a:lnTo>
                  <a:lnTo>
                    <a:pt x="3660" y="340"/>
                  </a:lnTo>
                  <a:lnTo>
                    <a:pt x="3505" y="315"/>
                  </a:lnTo>
                  <a:lnTo>
                    <a:pt x="3415" y="0"/>
                  </a:lnTo>
                  <a:close/>
                </a:path>
              </a:pathLst>
            </a:custGeom>
            <a:solidFill>
              <a:schemeClr val="bg2">
                <a:lumMod val="90000"/>
              </a:schemeClr>
            </a:solidFill>
            <a:ln w="1270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48" name="Freeform 7"/>
            <p:cNvSpPr>
              <a:spLocks/>
            </p:cNvSpPr>
            <p:nvPr/>
          </p:nvSpPr>
          <p:spPr bwMode="auto">
            <a:xfrm>
              <a:off x="8324389" y="4187148"/>
              <a:ext cx="1249064" cy="1181635"/>
            </a:xfrm>
            <a:custGeom>
              <a:avLst/>
              <a:gdLst/>
              <a:ahLst/>
              <a:cxnLst>
                <a:cxn ang="0">
                  <a:pos x="2540" y="345"/>
                </a:cxn>
                <a:cxn ang="0">
                  <a:pos x="2092" y="863"/>
                </a:cxn>
                <a:cxn ang="0">
                  <a:pos x="1519" y="1188"/>
                </a:cxn>
                <a:cxn ang="0">
                  <a:pos x="715" y="1818"/>
                </a:cxn>
                <a:cxn ang="0">
                  <a:pos x="274" y="2243"/>
                </a:cxn>
                <a:cxn ang="0">
                  <a:pos x="93" y="2544"/>
                </a:cxn>
                <a:cxn ang="0">
                  <a:pos x="15" y="2867"/>
                </a:cxn>
                <a:cxn ang="0">
                  <a:pos x="166" y="3216"/>
                </a:cxn>
                <a:cxn ang="0">
                  <a:pos x="420" y="3450"/>
                </a:cxn>
                <a:cxn ang="0">
                  <a:pos x="666" y="3531"/>
                </a:cxn>
                <a:cxn ang="0">
                  <a:pos x="915" y="3561"/>
                </a:cxn>
                <a:cxn ang="0">
                  <a:pos x="1370" y="3545"/>
                </a:cxn>
                <a:cxn ang="0">
                  <a:pos x="1380" y="3200"/>
                </a:cxn>
                <a:cxn ang="0">
                  <a:pos x="1485" y="2765"/>
                </a:cxn>
                <a:cxn ang="0">
                  <a:pos x="1890" y="2505"/>
                </a:cxn>
                <a:cxn ang="0">
                  <a:pos x="2180" y="2255"/>
                </a:cxn>
                <a:cxn ang="0">
                  <a:pos x="2300" y="2265"/>
                </a:cxn>
                <a:cxn ang="0">
                  <a:pos x="2525" y="2255"/>
                </a:cxn>
                <a:cxn ang="0">
                  <a:pos x="2765" y="2270"/>
                </a:cxn>
                <a:cxn ang="0">
                  <a:pos x="2955" y="2300"/>
                </a:cxn>
                <a:cxn ang="0">
                  <a:pos x="2975" y="2040"/>
                </a:cxn>
                <a:cxn ang="0">
                  <a:pos x="2775" y="2040"/>
                </a:cxn>
                <a:cxn ang="0">
                  <a:pos x="2780" y="1545"/>
                </a:cxn>
                <a:cxn ang="0">
                  <a:pos x="2865" y="1410"/>
                </a:cxn>
                <a:cxn ang="0">
                  <a:pos x="3095" y="1250"/>
                </a:cxn>
                <a:cxn ang="0">
                  <a:pos x="3465" y="575"/>
                </a:cxn>
                <a:cxn ang="0">
                  <a:pos x="3600" y="420"/>
                </a:cxn>
                <a:cxn ang="0">
                  <a:pos x="3750" y="180"/>
                </a:cxn>
                <a:cxn ang="0">
                  <a:pos x="3667" y="0"/>
                </a:cxn>
                <a:cxn ang="0">
                  <a:pos x="3382" y="198"/>
                </a:cxn>
                <a:cxn ang="0">
                  <a:pos x="3202" y="378"/>
                </a:cxn>
                <a:cxn ang="0">
                  <a:pos x="2854" y="476"/>
                </a:cxn>
              </a:cxnLst>
              <a:rect l="0" t="0" r="r" b="b"/>
              <a:pathLst>
                <a:path w="3892" h="3678">
                  <a:moveTo>
                    <a:pt x="2682" y="222"/>
                  </a:moveTo>
                  <a:lnTo>
                    <a:pt x="2540" y="345"/>
                  </a:lnTo>
                  <a:lnTo>
                    <a:pt x="2476" y="485"/>
                  </a:lnTo>
                  <a:lnTo>
                    <a:pt x="2092" y="863"/>
                  </a:lnTo>
                  <a:lnTo>
                    <a:pt x="1774" y="1157"/>
                  </a:lnTo>
                  <a:lnTo>
                    <a:pt x="1519" y="1188"/>
                  </a:lnTo>
                  <a:lnTo>
                    <a:pt x="1039" y="1611"/>
                  </a:lnTo>
                  <a:lnTo>
                    <a:pt x="715" y="1818"/>
                  </a:lnTo>
                  <a:lnTo>
                    <a:pt x="406" y="2075"/>
                  </a:lnTo>
                  <a:lnTo>
                    <a:pt x="274" y="2243"/>
                  </a:lnTo>
                  <a:lnTo>
                    <a:pt x="135" y="2405"/>
                  </a:lnTo>
                  <a:lnTo>
                    <a:pt x="93" y="2544"/>
                  </a:lnTo>
                  <a:lnTo>
                    <a:pt x="0" y="2730"/>
                  </a:lnTo>
                  <a:lnTo>
                    <a:pt x="15" y="2867"/>
                  </a:lnTo>
                  <a:lnTo>
                    <a:pt x="61" y="3053"/>
                  </a:lnTo>
                  <a:lnTo>
                    <a:pt x="166" y="3216"/>
                  </a:lnTo>
                  <a:lnTo>
                    <a:pt x="298" y="3230"/>
                  </a:lnTo>
                  <a:lnTo>
                    <a:pt x="420" y="3450"/>
                  </a:lnTo>
                  <a:lnTo>
                    <a:pt x="510" y="3560"/>
                  </a:lnTo>
                  <a:lnTo>
                    <a:pt x="666" y="3531"/>
                  </a:lnTo>
                  <a:lnTo>
                    <a:pt x="750" y="3678"/>
                  </a:lnTo>
                  <a:lnTo>
                    <a:pt x="915" y="3561"/>
                  </a:lnTo>
                  <a:lnTo>
                    <a:pt x="1021" y="3494"/>
                  </a:lnTo>
                  <a:lnTo>
                    <a:pt x="1370" y="3545"/>
                  </a:lnTo>
                  <a:lnTo>
                    <a:pt x="1400" y="3365"/>
                  </a:lnTo>
                  <a:lnTo>
                    <a:pt x="1380" y="3200"/>
                  </a:lnTo>
                  <a:lnTo>
                    <a:pt x="1415" y="2945"/>
                  </a:lnTo>
                  <a:lnTo>
                    <a:pt x="1485" y="2765"/>
                  </a:lnTo>
                  <a:lnTo>
                    <a:pt x="1655" y="2655"/>
                  </a:lnTo>
                  <a:lnTo>
                    <a:pt x="1890" y="2505"/>
                  </a:lnTo>
                  <a:lnTo>
                    <a:pt x="2190" y="2340"/>
                  </a:lnTo>
                  <a:lnTo>
                    <a:pt x="2180" y="2255"/>
                  </a:lnTo>
                  <a:lnTo>
                    <a:pt x="2235" y="2220"/>
                  </a:lnTo>
                  <a:lnTo>
                    <a:pt x="2300" y="2265"/>
                  </a:lnTo>
                  <a:lnTo>
                    <a:pt x="2460" y="2190"/>
                  </a:lnTo>
                  <a:lnTo>
                    <a:pt x="2525" y="2255"/>
                  </a:lnTo>
                  <a:lnTo>
                    <a:pt x="2660" y="2205"/>
                  </a:lnTo>
                  <a:lnTo>
                    <a:pt x="2765" y="2270"/>
                  </a:lnTo>
                  <a:lnTo>
                    <a:pt x="2865" y="2225"/>
                  </a:lnTo>
                  <a:lnTo>
                    <a:pt x="2955" y="2300"/>
                  </a:lnTo>
                  <a:lnTo>
                    <a:pt x="3000" y="2210"/>
                  </a:lnTo>
                  <a:lnTo>
                    <a:pt x="2975" y="2040"/>
                  </a:lnTo>
                  <a:lnTo>
                    <a:pt x="2855" y="2015"/>
                  </a:lnTo>
                  <a:lnTo>
                    <a:pt x="2775" y="2040"/>
                  </a:lnTo>
                  <a:lnTo>
                    <a:pt x="2700" y="1980"/>
                  </a:lnTo>
                  <a:lnTo>
                    <a:pt x="2780" y="1545"/>
                  </a:lnTo>
                  <a:lnTo>
                    <a:pt x="2725" y="1425"/>
                  </a:lnTo>
                  <a:lnTo>
                    <a:pt x="2865" y="1410"/>
                  </a:lnTo>
                  <a:lnTo>
                    <a:pt x="2970" y="1325"/>
                  </a:lnTo>
                  <a:lnTo>
                    <a:pt x="3095" y="1250"/>
                  </a:lnTo>
                  <a:lnTo>
                    <a:pt x="3410" y="635"/>
                  </a:lnTo>
                  <a:lnTo>
                    <a:pt x="3465" y="575"/>
                  </a:lnTo>
                  <a:lnTo>
                    <a:pt x="3540" y="600"/>
                  </a:lnTo>
                  <a:lnTo>
                    <a:pt x="3600" y="420"/>
                  </a:lnTo>
                  <a:lnTo>
                    <a:pt x="3680" y="410"/>
                  </a:lnTo>
                  <a:lnTo>
                    <a:pt x="3750" y="180"/>
                  </a:lnTo>
                  <a:lnTo>
                    <a:pt x="3892" y="6"/>
                  </a:lnTo>
                  <a:lnTo>
                    <a:pt x="3667" y="0"/>
                  </a:lnTo>
                  <a:lnTo>
                    <a:pt x="3498" y="63"/>
                  </a:lnTo>
                  <a:lnTo>
                    <a:pt x="3382" y="198"/>
                  </a:lnTo>
                  <a:lnTo>
                    <a:pt x="3330" y="347"/>
                  </a:lnTo>
                  <a:lnTo>
                    <a:pt x="3202" y="378"/>
                  </a:lnTo>
                  <a:lnTo>
                    <a:pt x="2991" y="630"/>
                  </a:lnTo>
                  <a:lnTo>
                    <a:pt x="2854" y="476"/>
                  </a:lnTo>
                  <a:lnTo>
                    <a:pt x="2682" y="222"/>
                  </a:lnTo>
                  <a:close/>
                </a:path>
              </a:pathLst>
            </a:custGeom>
            <a:solidFill>
              <a:schemeClr val="bg2">
                <a:lumMod val="90000"/>
              </a:schemeClr>
            </a:solidFill>
            <a:ln w="19050" cmpd="sng">
              <a:solidFill>
                <a:schemeClr val="bg2">
                  <a:lumMod val="20000"/>
                  <a:lumOff val="80000"/>
                </a:schemeClr>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sp>
          <p:nvSpPr>
            <p:cNvPr id="51" name="Freeform 8"/>
            <p:cNvSpPr>
              <a:spLocks/>
            </p:cNvSpPr>
            <p:nvPr/>
          </p:nvSpPr>
          <p:spPr bwMode="auto">
            <a:xfrm>
              <a:off x="7839536" y="6020529"/>
              <a:ext cx="181419" cy="218346"/>
            </a:xfrm>
            <a:custGeom>
              <a:avLst/>
              <a:gdLst/>
              <a:ahLst/>
              <a:cxnLst>
                <a:cxn ang="0">
                  <a:pos x="15" y="136"/>
                </a:cxn>
                <a:cxn ang="0">
                  <a:pos x="0" y="121"/>
                </a:cxn>
                <a:cxn ang="0">
                  <a:pos x="15" y="93"/>
                </a:cxn>
                <a:cxn ang="0">
                  <a:pos x="12" y="73"/>
                </a:cxn>
                <a:cxn ang="0">
                  <a:pos x="27" y="78"/>
                </a:cxn>
                <a:cxn ang="0">
                  <a:pos x="30" y="57"/>
                </a:cxn>
                <a:cxn ang="0">
                  <a:pos x="38" y="39"/>
                </a:cxn>
                <a:cxn ang="0">
                  <a:pos x="20" y="24"/>
                </a:cxn>
                <a:cxn ang="0">
                  <a:pos x="30" y="0"/>
                </a:cxn>
                <a:cxn ang="0">
                  <a:pos x="54" y="0"/>
                </a:cxn>
                <a:cxn ang="0">
                  <a:pos x="83" y="15"/>
                </a:cxn>
                <a:cxn ang="0">
                  <a:pos x="99" y="39"/>
                </a:cxn>
                <a:cxn ang="0">
                  <a:pos x="77" y="40"/>
                </a:cxn>
                <a:cxn ang="0">
                  <a:pos x="63" y="48"/>
                </a:cxn>
                <a:cxn ang="0">
                  <a:pos x="89" y="63"/>
                </a:cxn>
                <a:cxn ang="0">
                  <a:pos x="113" y="63"/>
                </a:cxn>
                <a:cxn ang="0">
                  <a:pos x="113" y="81"/>
                </a:cxn>
                <a:cxn ang="0">
                  <a:pos x="59" y="102"/>
                </a:cxn>
                <a:cxn ang="0">
                  <a:pos x="23" y="112"/>
                </a:cxn>
                <a:cxn ang="0">
                  <a:pos x="15" y="136"/>
                </a:cxn>
              </a:cxnLst>
              <a:rect l="0" t="0" r="r" b="b"/>
              <a:pathLst>
                <a:path w="113" h="136">
                  <a:moveTo>
                    <a:pt x="15" y="136"/>
                  </a:moveTo>
                  <a:lnTo>
                    <a:pt x="0" y="121"/>
                  </a:lnTo>
                  <a:lnTo>
                    <a:pt x="15" y="93"/>
                  </a:lnTo>
                  <a:lnTo>
                    <a:pt x="12" y="73"/>
                  </a:lnTo>
                  <a:lnTo>
                    <a:pt x="27" y="78"/>
                  </a:lnTo>
                  <a:lnTo>
                    <a:pt x="30" y="57"/>
                  </a:lnTo>
                  <a:lnTo>
                    <a:pt x="38" y="39"/>
                  </a:lnTo>
                  <a:lnTo>
                    <a:pt x="20" y="24"/>
                  </a:lnTo>
                  <a:lnTo>
                    <a:pt x="30" y="0"/>
                  </a:lnTo>
                  <a:lnTo>
                    <a:pt x="54" y="0"/>
                  </a:lnTo>
                  <a:lnTo>
                    <a:pt x="83" y="15"/>
                  </a:lnTo>
                  <a:lnTo>
                    <a:pt x="99" y="39"/>
                  </a:lnTo>
                  <a:lnTo>
                    <a:pt x="77" y="40"/>
                  </a:lnTo>
                  <a:lnTo>
                    <a:pt x="63" y="48"/>
                  </a:lnTo>
                  <a:lnTo>
                    <a:pt x="89" y="63"/>
                  </a:lnTo>
                  <a:lnTo>
                    <a:pt x="113" y="63"/>
                  </a:lnTo>
                  <a:lnTo>
                    <a:pt x="113" y="81"/>
                  </a:lnTo>
                  <a:lnTo>
                    <a:pt x="59" y="102"/>
                  </a:lnTo>
                  <a:lnTo>
                    <a:pt x="23" y="112"/>
                  </a:lnTo>
                  <a:lnTo>
                    <a:pt x="15" y="13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53" name="Freeform 9"/>
            <p:cNvSpPr>
              <a:spLocks/>
            </p:cNvSpPr>
            <p:nvPr/>
          </p:nvSpPr>
          <p:spPr bwMode="auto">
            <a:xfrm>
              <a:off x="9159240" y="1326103"/>
              <a:ext cx="614899" cy="765814"/>
            </a:xfrm>
            <a:custGeom>
              <a:avLst/>
              <a:gdLst/>
              <a:ahLst/>
              <a:cxnLst>
                <a:cxn ang="0">
                  <a:pos x="27" y="30"/>
                </a:cxn>
                <a:cxn ang="0">
                  <a:pos x="77" y="113"/>
                </a:cxn>
                <a:cxn ang="0">
                  <a:pos x="98" y="170"/>
                </a:cxn>
                <a:cxn ang="0">
                  <a:pos x="86" y="206"/>
                </a:cxn>
                <a:cxn ang="0">
                  <a:pos x="101" y="225"/>
                </a:cxn>
                <a:cxn ang="0">
                  <a:pos x="131" y="252"/>
                </a:cxn>
                <a:cxn ang="0">
                  <a:pos x="170" y="204"/>
                </a:cxn>
                <a:cxn ang="0">
                  <a:pos x="167" y="239"/>
                </a:cxn>
                <a:cxn ang="0">
                  <a:pos x="186" y="338"/>
                </a:cxn>
                <a:cxn ang="0">
                  <a:pos x="264" y="446"/>
                </a:cxn>
                <a:cxn ang="0">
                  <a:pos x="291" y="455"/>
                </a:cxn>
                <a:cxn ang="0">
                  <a:pos x="305" y="440"/>
                </a:cxn>
                <a:cxn ang="0">
                  <a:pos x="327" y="419"/>
                </a:cxn>
                <a:cxn ang="0">
                  <a:pos x="338" y="450"/>
                </a:cxn>
                <a:cxn ang="0">
                  <a:pos x="375" y="393"/>
                </a:cxn>
                <a:cxn ang="0">
                  <a:pos x="342" y="339"/>
                </a:cxn>
                <a:cxn ang="0">
                  <a:pos x="324" y="321"/>
                </a:cxn>
                <a:cxn ang="0">
                  <a:pos x="368" y="351"/>
                </a:cxn>
                <a:cxn ang="0">
                  <a:pos x="366" y="321"/>
                </a:cxn>
                <a:cxn ang="0">
                  <a:pos x="350" y="239"/>
                </a:cxn>
                <a:cxn ang="0">
                  <a:pos x="323" y="213"/>
                </a:cxn>
                <a:cxn ang="0">
                  <a:pos x="318" y="183"/>
                </a:cxn>
                <a:cxn ang="0">
                  <a:pos x="296" y="204"/>
                </a:cxn>
                <a:cxn ang="0">
                  <a:pos x="282" y="200"/>
                </a:cxn>
                <a:cxn ang="0">
                  <a:pos x="266" y="185"/>
                </a:cxn>
                <a:cxn ang="0">
                  <a:pos x="255" y="162"/>
                </a:cxn>
                <a:cxn ang="0">
                  <a:pos x="212" y="167"/>
                </a:cxn>
                <a:cxn ang="0">
                  <a:pos x="195" y="131"/>
                </a:cxn>
                <a:cxn ang="0">
                  <a:pos x="158" y="137"/>
                </a:cxn>
                <a:cxn ang="0">
                  <a:pos x="162" y="98"/>
                </a:cxn>
                <a:cxn ang="0">
                  <a:pos x="132" y="117"/>
                </a:cxn>
                <a:cxn ang="0">
                  <a:pos x="114" y="135"/>
                </a:cxn>
                <a:cxn ang="0">
                  <a:pos x="90" y="93"/>
                </a:cxn>
                <a:cxn ang="0">
                  <a:pos x="83" y="63"/>
                </a:cxn>
                <a:cxn ang="0">
                  <a:pos x="60" y="33"/>
                </a:cxn>
                <a:cxn ang="0">
                  <a:pos x="78" y="24"/>
                </a:cxn>
                <a:cxn ang="0">
                  <a:pos x="69" y="6"/>
                </a:cxn>
                <a:cxn ang="0">
                  <a:pos x="38" y="9"/>
                </a:cxn>
                <a:cxn ang="0">
                  <a:pos x="0" y="11"/>
                </a:cxn>
              </a:cxnLst>
              <a:rect l="0" t="0" r="r" b="b"/>
              <a:pathLst>
                <a:path w="383" h="477">
                  <a:moveTo>
                    <a:pt x="6" y="23"/>
                  </a:moveTo>
                  <a:lnTo>
                    <a:pt x="27" y="30"/>
                  </a:lnTo>
                  <a:lnTo>
                    <a:pt x="54" y="78"/>
                  </a:lnTo>
                  <a:lnTo>
                    <a:pt x="77" y="113"/>
                  </a:lnTo>
                  <a:lnTo>
                    <a:pt x="95" y="138"/>
                  </a:lnTo>
                  <a:lnTo>
                    <a:pt x="98" y="170"/>
                  </a:lnTo>
                  <a:lnTo>
                    <a:pt x="83" y="174"/>
                  </a:lnTo>
                  <a:lnTo>
                    <a:pt x="86" y="206"/>
                  </a:lnTo>
                  <a:lnTo>
                    <a:pt x="104" y="203"/>
                  </a:lnTo>
                  <a:lnTo>
                    <a:pt x="101" y="225"/>
                  </a:lnTo>
                  <a:lnTo>
                    <a:pt x="117" y="227"/>
                  </a:lnTo>
                  <a:lnTo>
                    <a:pt x="131" y="252"/>
                  </a:lnTo>
                  <a:lnTo>
                    <a:pt x="162" y="221"/>
                  </a:lnTo>
                  <a:lnTo>
                    <a:pt x="170" y="204"/>
                  </a:lnTo>
                  <a:lnTo>
                    <a:pt x="194" y="221"/>
                  </a:lnTo>
                  <a:lnTo>
                    <a:pt x="167" y="239"/>
                  </a:lnTo>
                  <a:lnTo>
                    <a:pt x="143" y="269"/>
                  </a:lnTo>
                  <a:lnTo>
                    <a:pt x="186" y="338"/>
                  </a:lnTo>
                  <a:lnTo>
                    <a:pt x="249" y="416"/>
                  </a:lnTo>
                  <a:lnTo>
                    <a:pt x="264" y="446"/>
                  </a:lnTo>
                  <a:lnTo>
                    <a:pt x="273" y="477"/>
                  </a:lnTo>
                  <a:lnTo>
                    <a:pt x="291" y="455"/>
                  </a:lnTo>
                  <a:lnTo>
                    <a:pt x="260" y="410"/>
                  </a:lnTo>
                  <a:lnTo>
                    <a:pt x="305" y="440"/>
                  </a:lnTo>
                  <a:lnTo>
                    <a:pt x="303" y="417"/>
                  </a:lnTo>
                  <a:lnTo>
                    <a:pt x="327" y="419"/>
                  </a:lnTo>
                  <a:lnTo>
                    <a:pt x="321" y="440"/>
                  </a:lnTo>
                  <a:lnTo>
                    <a:pt x="338" y="450"/>
                  </a:lnTo>
                  <a:lnTo>
                    <a:pt x="383" y="414"/>
                  </a:lnTo>
                  <a:lnTo>
                    <a:pt x="375" y="393"/>
                  </a:lnTo>
                  <a:lnTo>
                    <a:pt x="357" y="381"/>
                  </a:lnTo>
                  <a:lnTo>
                    <a:pt x="342" y="339"/>
                  </a:lnTo>
                  <a:lnTo>
                    <a:pt x="324" y="338"/>
                  </a:lnTo>
                  <a:lnTo>
                    <a:pt x="324" y="321"/>
                  </a:lnTo>
                  <a:lnTo>
                    <a:pt x="357" y="335"/>
                  </a:lnTo>
                  <a:lnTo>
                    <a:pt x="368" y="351"/>
                  </a:lnTo>
                  <a:lnTo>
                    <a:pt x="378" y="338"/>
                  </a:lnTo>
                  <a:lnTo>
                    <a:pt x="366" y="321"/>
                  </a:lnTo>
                  <a:lnTo>
                    <a:pt x="366" y="290"/>
                  </a:lnTo>
                  <a:lnTo>
                    <a:pt x="350" y="239"/>
                  </a:lnTo>
                  <a:lnTo>
                    <a:pt x="336" y="242"/>
                  </a:lnTo>
                  <a:lnTo>
                    <a:pt x="323" y="213"/>
                  </a:lnTo>
                  <a:lnTo>
                    <a:pt x="330" y="189"/>
                  </a:lnTo>
                  <a:lnTo>
                    <a:pt x="318" y="183"/>
                  </a:lnTo>
                  <a:lnTo>
                    <a:pt x="311" y="198"/>
                  </a:lnTo>
                  <a:lnTo>
                    <a:pt x="296" y="204"/>
                  </a:lnTo>
                  <a:lnTo>
                    <a:pt x="290" y="230"/>
                  </a:lnTo>
                  <a:lnTo>
                    <a:pt x="282" y="200"/>
                  </a:lnTo>
                  <a:lnTo>
                    <a:pt x="267" y="195"/>
                  </a:lnTo>
                  <a:lnTo>
                    <a:pt x="266" y="185"/>
                  </a:lnTo>
                  <a:lnTo>
                    <a:pt x="291" y="173"/>
                  </a:lnTo>
                  <a:lnTo>
                    <a:pt x="255" y="162"/>
                  </a:lnTo>
                  <a:lnTo>
                    <a:pt x="239" y="146"/>
                  </a:lnTo>
                  <a:lnTo>
                    <a:pt x="212" y="167"/>
                  </a:lnTo>
                  <a:lnTo>
                    <a:pt x="210" y="143"/>
                  </a:lnTo>
                  <a:lnTo>
                    <a:pt x="195" y="131"/>
                  </a:lnTo>
                  <a:lnTo>
                    <a:pt x="174" y="143"/>
                  </a:lnTo>
                  <a:lnTo>
                    <a:pt x="158" y="137"/>
                  </a:lnTo>
                  <a:lnTo>
                    <a:pt x="152" y="122"/>
                  </a:lnTo>
                  <a:lnTo>
                    <a:pt x="162" y="98"/>
                  </a:lnTo>
                  <a:lnTo>
                    <a:pt x="140" y="96"/>
                  </a:lnTo>
                  <a:lnTo>
                    <a:pt x="132" y="117"/>
                  </a:lnTo>
                  <a:lnTo>
                    <a:pt x="132" y="137"/>
                  </a:lnTo>
                  <a:lnTo>
                    <a:pt x="114" y="135"/>
                  </a:lnTo>
                  <a:lnTo>
                    <a:pt x="116" y="111"/>
                  </a:lnTo>
                  <a:lnTo>
                    <a:pt x="90" y="93"/>
                  </a:lnTo>
                  <a:lnTo>
                    <a:pt x="102" y="81"/>
                  </a:lnTo>
                  <a:lnTo>
                    <a:pt x="83" y="63"/>
                  </a:lnTo>
                  <a:lnTo>
                    <a:pt x="75" y="44"/>
                  </a:lnTo>
                  <a:lnTo>
                    <a:pt x="60" y="33"/>
                  </a:lnTo>
                  <a:lnTo>
                    <a:pt x="59" y="24"/>
                  </a:lnTo>
                  <a:lnTo>
                    <a:pt x="78" y="24"/>
                  </a:lnTo>
                  <a:lnTo>
                    <a:pt x="77" y="0"/>
                  </a:lnTo>
                  <a:lnTo>
                    <a:pt x="69" y="6"/>
                  </a:lnTo>
                  <a:lnTo>
                    <a:pt x="50" y="2"/>
                  </a:lnTo>
                  <a:lnTo>
                    <a:pt x="38" y="9"/>
                  </a:lnTo>
                  <a:lnTo>
                    <a:pt x="12" y="6"/>
                  </a:lnTo>
                  <a:lnTo>
                    <a:pt x="0" y="11"/>
                  </a:lnTo>
                  <a:lnTo>
                    <a:pt x="6" y="23"/>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56" name="Freeform 11"/>
            <p:cNvSpPr>
              <a:spLocks/>
            </p:cNvSpPr>
            <p:nvPr/>
          </p:nvSpPr>
          <p:spPr bwMode="auto">
            <a:xfrm>
              <a:off x="9737216" y="2124025"/>
              <a:ext cx="573156" cy="1078883"/>
            </a:xfrm>
            <a:custGeom>
              <a:avLst/>
              <a:gdLst/>
              <a:ahLst/>
              <a:cxnLst>
                <a:cxn ang="0">
                  <a:pos x="150" y="1055"/>
                </a:cxn>
                <a:cxn ang="0">
                  <a:pos x="240" y="1505"/>
                </a:cxn>
                <a:cxn ang="0">
                  <a:pos x="165" y="1605"/>
                </a:cxn>
                <a:cxn ang="0">
                  <a:pos x="295" y="1746"/>
                </a:cxn>
                <a:cxn ang="0">
                  <a:pos x="310" y="1911"/>
                </a:cxn>
                <a:cxn ang="0">
                  <a:pos x="130" y="1941"/>
                </a:cxn>
                <a:cxn ang="0">
                  <a:pos x="15" y="2301"/>
                </a:cxn>
                <a:cxn ang="0">
                  <a:pos x="205" y="2674"/>
                </a:cxn>
                <a:cxn ang="0">
                  <a:pos x="414" y="2524"/>
                </a:cxn>
                <a:cxn ang="0">
                  <a:pos x="805" y="2389"/>
                </a:cxn>
                <a:cxn ang="0">
                  <a:pos x="991" y="2514"/>
                </a:cxn>
                <a:cxn ang="0">
                  <a:pos x="900" y="2811"/>
                </a:cxn>
                <a:cxn ang="0">
                  <a:pos x="960" y="2976"/>
                </a:cxn>
                <a:cxn ang="0">
                  <a:pos x="910" y="3361"/>
                </a:cxn>
                <a:cxn ang="0">
                  <a:pos x="1360" y="3156"/>
                </a:cxn>
                <a:cxn ang="0">
                  <a:pos x="1555" y="2881"/>
                </a:cxn>
                <a:cxn ang="0">
                  <a:pos x="1750" y="2541"/>
                </a:cxn>
                <a:cxn ang="0">
                  <a:pos x="1590" y="2106"/>
                </a:cxn>
                <a:cxn ang="0">
                  <a:pos x="1390" y="1836"/>
                </a:cxn>
                <a:cxn ang="0">
                  <a:pos x="1180" y="1355"/>
                </a:cxn>
                <a:cxn ang="0">
                  <a:pos x="1315" y="1085"/>
                </a:cxn>
                <a:cxn ang="0">
                  <a:pos x="1240" y="900"/>
                </a:cxn>
                <a:cxn ang="0">
                  <a:pos x="1260" y="525"/>
                </a:cxn>
                <a:cxn ang="0">
                  <a:pos x="1075" y="485"/>
                </a:cxn>
                <a:cxn ang="0">
                  <a:pos x="1215" y="320"/>
                </a:cxn>
                <a:cxn ang="0">
                  <a:pos x="745" y="0"/>
                </a:cxn>
                <a:cxn ang="0">
                  <a:pos x="805" y="470"/>
                </a:cxn>
                <a:cxn ang="0">
                  <a:pos x="870" y="780"/>
                </a:cxn>
                <a:cxn ang="0">
                  <a:pos x="745" y="870"/>
                </a:cxn>
                <a:cxn ang="0">
                  <a:pos x="453" y="799"/>
                </a:cxn>
                <a:cxn ang="0">
                  <a:pos x="210" y="829"/>
                </a:cxn>
                <a:cxn ang="0">
                  <a:pos x="75" y="695"/>
                </a:cxn>
              </a:cxnLst>
              <a:rect l="0" t="0" r="r" b="b"/>
              <a:pathLst>
                <a:path w="1785" h="3361">
                  <a:moveTo>
                    <a:pt x="0" y="725"/>
                  </a:moveTo>
                  <a:lnTo>
                    <a:pt x="150" y="1055"/>
                  </a:lnTo>
                  <a:lnTo>
                    <a:pt x="190" y="1250"/>
                  </a:lnTo>
                  <a:lnTo>
                    <a:pt x="240" y="1505"/>
                  </a:lnTo>
                  <a:lnTo>
                    <a:pt x="355" y="1530"/>
                  </a:lnTo>
                  <a:lnTo>
                    <a:pt x="165" y="1605"/>
                  </a:lnTo>
                  <a:lnTo>
                    <a:pt x="175" y="1761"/>
                  </a:lnTo>
                  <a:lnTo>
                    <a:pt x="295" y="1746"/>
                  </a:lnTo>
                  <a:lnTo>
                    <a:pt x="160" y="1861"/>
                  </a:lnTo>
                  <a:lnTo>
                    <a:pt x="310" y="1911"/>
                  </a:lnTo>
                  <a:lnTo>
                    <a:pt x="280" y="1951"/>
                  </a:lnTo>
                  <a:lnTo>
                    <a:pt x="130" y="1941"/>
                  </a:lnTo>
                  <a:lnTo>
                    <a:pt x="105" y="2151"/>
                  </a:lnTo>
                  <a:lnTo>
                    <a:pt x="15" y="2301"/>
                  </a:lnTo>
                  <a:lnTo>
                    <a:pt x="22" y="2626"/>
                  </a:lnTo>
                  <a:lnTo>
                    <a:pt x="205" y="2674"/>
                  </a:lnTo>
                  <a:lnTo>
                    <a:pt x="345" y="2659"/>
                  </a:lnTo>
                  <a:lnTo>
                    <a:pt x="414" y="2524"/>
                  </a:lnTo>
                  <a:lnTo>
                    <a:pt x="670" y="2481"/>
                  </a:lnTo>
                  <a:lnTo>
                    <a:pt x="805" y="2389"/>
                  </a:lnTo>
                  <a:lnTo>
                    <a:pt x="939" y="2389"/>
                  </a:lnTo>
                  <a:lnTo>
                    <a:pt x="991" y="2514"/>
                  </a:lnTo>
                  <a:lnTo>
                    <a:pt x="895" y="2601"/>
                  </a:lnTo>
                  <a:lnTo>
                    <a:pt x="900" y="2811"/>
                  </a:lnTo>
                  <a:lnTo>
                    <a:pt x="900" y="2941"/>
                  </a:lnTo>
                  <a:lnTo>
                    <a:pt x="960" y="2976"/>
                  </a:lnTo>
                  <a:lnTo>
                    <a:pt x="925" y="3141"/>
                  </a:lnTo>
                  <a:lnTo>
                    <a:pt x="910" y="3361"/>
                  </a:lnTo>
                  <a:lnTo>
                    <a:pt x="1060" y="3351"/>
                  </a:lnTo>
                  <a:lnTo>
                    <a:pt x="1360" y="3156"/>
                  </a:lnTo>
                  <a:lnTo>
                    <a:pt x="1588" y="2991"/>
                  </a:lnTo>
                  <a:lnTo>
                    <a:pt x="1555" y="2881"/>
                  </a:lnTo>
                  <a:lnTo>
                    <a:pt x="1615" y="2706"/>
                  </a:lnTo>
                  <a:lnTo>
                    <a:pt x="1750" y="2541"/>
                  </a:lnTo>
                  <a:lnTo>
                    <a:pt x="1785" y="2311"/>
                  </a:lnTo>
                  <a:lnTo>
                    <a:pt x="1590" y="2106"/>
                  </a:lnTo>
                  <a:lnTo>
                    <a:pt x="1435" y="2031"/>
                  </a:lnTo>
                  <a:lnTo>
                    <a:pt x="1390" y="1836"/>
                  </a:lnTo>
                  <a:lnTo>
                    <a:pt x="1290" y="1550"/>
                  </a:lnTo>
                  <a:lnTo>
                    <a:pt x="1180" y="1355"/>
                  </a:lnTo>
                  <a:lnTo>
                    <a:pt x="1195" y="1215"/>
                  </a:lnTo>
                  <a:lnTo>
                    <a:pt x="1315" y="1085"/>
                  </a:lnTo>
                  <a:lnTo>
                    <a:pt x="1315" y="965"/>
                  </a:lnTo>
                  <a:lnTo>
                    <a:pt x="1240" y="900"/>
                  </a:lnTo>
                  <a:lnTo>
                    <a:pt x="1230" y="690"/>
                  </a:lnTo>
                  <a:lnTo>
                    <a:pt x="1260" y="525"/>
                  </a:lnTo>
                  <a:lnTo>
                    <a:pt x="1170" y="450"/>
                  </a:lnTo>
                  <a:lnTo>
                    <a:pt x="1075" y="485"/>
                  </a:lnTo>
                  <a:lnTo>
                    <a:pt x="1065" y="465"/>
                  </a:lnTo>
                  <a:lnTo>
                    <a:pt x="1215" y="320"/>
                  </a:lnTo>
                  <a:lnTo>
                    <a:pt x="915" y="65"/>
                  </a:lnTo>
                  <a:lnTo>
                    <a:pt x="745" y="0"/>
                  </a:lnTo>
                  <a:lnTo>
                    <a:pt x="810" y="285"/>
                  </a:lnTo>
                  <a:lnTo>
                    <a:pt x="805" y="470"/>
                  </a:lnTo>
                  <a:lnTo>
                    <a:pt x="885" y="570"/>
                  </a:lnTo>
                  <a:lnTo>
                    <a:pt x="870" y="780"/>
                  </a:lnTo>
                  <a:lnTo>
                    <a:pt x="945" y="885"/>
                  </a:lnTo>
                  <a:lnTo>
                    <a:pt x="745" y="870"/>
                  </a:lnTo>
                  <a:lnTo>
                    <a:pt x="693" y="739"/>
                  </a:lnTo>
                  <a:lnTo>
                    <a:pt x="453" y="799"/>
                  </a:lnTo>
                  <a:lnTo>
                    <a:pt x="195" y="904"/>
                  </a:lnTo>
                  <a:lnTo>
                    <a:pt x="210" y="829"/>
                  </a:lnTo>
                  <a:lnTo>
                    <a:pt x="142" y="798"/>
                  </a:lnTo>
                  <a:lnTo>
                    <a:pt x="75" y="695"/>
                  </a:lnTo>
                  <a:lnTo>
                    <a:pt x="0" y="725"/>
                  </a:lnTo>
                  <a:close/>
                </a:path>
              </a:pathLst>
            </a:custGeom>
            <a:solidFill>
              <a:schemeClr val="bg2">
                <a:lumMod val="90000"/>
              </a:schemeClr>
            </a:solidFill>
            <a:ln w="6350" cmpd="sng">
              <a:solidFill>
                <a:schemeClr val="bg1"/>
              </a:solidFill>
              <a:prstDash val="solid"/>
              <a:round/>
              <a:headEnd/>
              <a:tailEnd/>
            </a:ln>
            <a:effectLst/>
          </p:spPr>
          <p:txBody>
            <a:bodyPr lIns="91405" tIns="45703" rIns="91405" bIns="45703"/>
            <a:lstStyle/>
            <a:p>
              <a:endParaRPr lang="zh-CN" altLang="en-US" sz="1200" kern="0">
                <a:solidFill>
                  <a:sysClr val="windowText" lastClr="000000"/>
                </a:solidFill>
              </a:endParaRPr>
            </a:p>
          </p:txBody>
        </p:sp>
        <p:sp>
          <p:nvSpPr>
            <p:cNvPr id="57" name="Freeform 12"/>
            <p:cNvSpPr>
              <a:spLocks/>
            </p:cNvSpPr>
            <p:nvPr/>
          </p:nvSpPr>
          <p:spPr bwMode="auto">
            <a:xfrm>
              <a:off x="10116107" y="2498102"/>
              <a:ext cx="674302" cy="589211"/>
            </a:xfrm>
            <a:custGeom>
              <a:avLst/>
              <a:gdLst/>
              <a:ahLst/>
              <a:cxnLst>
                <a:cxn ang="0">
                  <a:pos x="2056" y="246"/>
                </a:cxn>
                <a:cxn ang="0">
                  <a:pos x="2101" y="487"/>
                </a:cxn>
                <a:cxn ang="0">
                  <a:pos x="1911" y="850"/>
                </a:cxn>
                <a:cxn ang="0">
                  <a:pos x="1785" y="771"/>
                </a:cxn>
                <a:cxn ang="0">
                  <a:pos x="1371" y="1210"/>
                </a:cxn>
                <a:cxn ang="0">
                  <a:pos x="1180" y="1444"/>
                </a:cxn>
                <a:cxn ang="0">
                  <a:pos x="1042" y="1527"/>
                </a:cxn>
                <a:cxn ang="0">
                  <a:pos x="931" y="1481"/>
                </a:cxn>
                <a:cxn ang="0">
                  <a:pos x="846" y="1521"/>
                </a:cxn>
                <a:cxn ang="0">
                  <a:pos x="796" y="1691"/>
                </a:cxn>
                <a:cxn ang="0">
                  <a:pos x="696" y="1721"/>
                </a:cxn>
                <a:cxn ang="0">
                  <a:pos x="676" y="1611"/>
                </a:cxn>
                <a:cxn ang="0">
                  <a:pos x="561" y="1631"/>
                </a:cxn>
                <a:cxn ang="0">
                  <a:pos x="546" y="1746"/>
                </a:cxn>
                <a:cxn ang="0">
                  <a:pos x="556" y="1836"/>
                </a:cxn>
                <a:cxn ang="0">
                  <a:pos x="411" y="1826"/>
                </a:cxn>
                <a:cxn ang="0">
                  <a:pos x="376" y="1721"/>
                </a:cxn>
                <a:cxn ang="0">
                  <a:pos x="433" y="1545"/>
                </a:cxn>
                <a:cxn ang="0">
                  <a:pos x="568" y="1384"/>
                </a:cxn>
                <a:cxn ang="0">
                  <a:pos x="606" y="1147"/>
                </a:cxn>
                <a:cxn ang="0">
                  <a:pos x="411" y="941"/>
                </a:cxn>
                <a:cxn ang="0">
                  <a:pos x="256" y="866"/>
                </a:cxn>
                <a:cxn ang="0">
                  <a:pos x="213" y="676"/>
                </a:cxn>
                <a:cxn ang="0">
                  <a:pos x="111" y="387"/>
                </a:cxn>
                <a:cxn ang="0">
                  <a:pos x="0" y="193"/>
                </a:cxn>
                <a:cxn ang="0">
                  <a:pos x="15" y="54"/>
                </a:cxn>
                <a:cxn ang="0">
                  <a:pos x="66" y="0"/>
                </a:cxn>
                <a:cxn ang="0">
                  <a:pos x="216" y="216"/>
                </a:cxn>
                <a:cxn ang="0">
                  <a:pos x="381" y="261"/>
                </a:cxn>
                <a:cxn ang="0">
                  <a:pos x="571" y="366"/>
                </a:cxn>
                <a:cxn ang="0">
                  <a:pos x="1141" y="621"/>
                </a:cxn>
                <a:cxn ang="0">
                  <a:pos x="1176" y="696"/>
                </a:cxn>
                <a:cxn ang="0">
                  <a:pos x="1291" y="666"/>
                </a:cxn>
                <a:cxn ang="0">
                  <a:pos x="1476" y="671"/>
                </a:cxn>
                <a:cxn ang="0">
                  <a:pos x="1681" y="386"/>
                </a:cxn>
                <a:cxn ang="0">
                  <a:pos x="1896" y="306"/>
                </a:cxn>
                <a:cxn ang="0">
                  <a:pos x="1996" y="206"/>
                </a:cxn>
                <a:cxn ang="0">
                  <a:pos x="2056" y="246"/>
                </a:cxn>
              </a:cxnLst>
              <a:rect l="0" t="0" r="r" b="b"/>
              <a:pathLst>
                <a:path w="2101" h="1836">
                  <a:moveTo>
                    <a:pt x="2056" y="246"/>
                  </a:moveTo>
                  <a:lnTo>
                    <a:pt x="2101" y="487"/>
                  </a:lnTo>
                  <a:lnTo>
                    <a:pt x="1911" y="850"/>
                  </a:lnTo>
                  <a:lnTo>
                    <a:pt x="1785" y="771"/>
                  </a:lnTo>
                  <a:lnTo>
                    <a:pt x="1371" y="1210"/>
                  </a:lnTo>
                  <a:lnTo>
                    <a:pt x="1180" y="1444"/>
                  </a:lnTo>
                  <a:lnTo>
                    <a:pt x="1042" y="1527"/>
                  </a:lnTo>
                  <a:lnTo>
                    <a:pt x="931" y="1481"/>
                  </a:lnTo>
                  <a:lnTo>
                    <a:pt x="846" y="1521"/>
                  </a:lnTo>
                  <a:lnTo>
                    <a:pt x="796" y="1691"/>
                  </a:lnTo>
                  <a:lnTo>
                    <a:pt x="696" y="1721"/>
                  </a:lnTo>
                  <a:lnTo>
                    <a:pt x="676" y="1611"/>
                  </a:lnTo>
                  <a:lnTo>
                    <a:pt x="561" y="1631"/>
                  </a:lnTo>
                  <a:lnTo>
                    <a:pt x="546" y="1746"/>
                  </a:lnTo>
                  <a:lnTo>
                    <a:pt x="556" y="1836"/>
                  </a:lnTo>
                  <a:lnTo>
                    <a:pt x="411" y="1826"/>
                  </a:lnTo>
                  <a:lnTo>
                    <a:pt x="376" y="1721"/>
                  </a:lnTo>
                  <a:lnTo>
                    <a:pt x="433" y="1545"/>
                  </a:lnTo>
                  <a:lnTo>
                    <a:pt x="568" y="1384"/>
                  </a:lnTo>
                  <a:lnTo>
                    <a:pt x="606" y="1147"/>
                  </a:lnTo>
                  <a:lnTo>
                    <a:pt x="411" y="941"/>
                  </a:lnTo>
                  <a:lnTo>
                    <a:pt x="256" y="866"/>
                  </a:lnTo>
                  <a:lnTo>
                    <a:pt x="213" y="676"/>
                  </a:lnTo>
                  <a:lnTo>
                    <a:pt x="111" y="387"/>
                  </a:lnTo>
                  <a:lnTo>
                    <a:pt x="0" y="193"/>
                  </a:lnTo>
                  <a:lnTo>
                    <a:pt x="15" y="54"/>
                  </a:lnTo>
                  <a:lnTo>
                    <a:pt x="66" y="0"/>
                  </a:lnTo>
                  <a:lnTo>
                    <a:pt x="216" y="216"/>
                  </a:lnTo>
                  <a:lnTo>
                    <a:pt x="381" y="261"/>
                  </a:lnTo>
                  <a:lnTo>
                    <a:pt x="571" y="366"/>
                  </a:lnTo>
                  <a:lnTo>
                    <a:pt x="1141" y="621"/>
                  </a:lnTo>
                  <a:lnTo>
                    <a:pt x="1176" y="696"/>
                  </a:lnTo>
                  <a:lnTo>
                    <a:pt x="1291" y="666"/>
                  </a:lnTo>
                  <a:lnTo>
                    <a:pt x="1476" y="671"/>
                  </a:lnTo>
                  <a:lnTo>
                    <a:pt x="1681" y="386"/>
                  </a:lnTo>
                  <a:lnTo>
                    <a:pt x="1896" y="306"/>
                  </a:lnTo>
                  <a:lnTo>
                    <a:pt x="1996" y="206"/>
                  </a:lnTo>
                  <a:lnTo>
                    <a:pt x="2056" y="246"/>
                  </a:lnTo>
                  <a:close/>
                </a:path>
              </a:pathLst>
            </a:custGeom>
            <a:solidFill>
              <a:schemeClr val="accent3"/>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62" name="Freeform 13"/>
            <p:cNvSpPr>
              <a:spLocks/>
            </p:cNvSpPr>
            <p:nvPr/>
          </p:nvSpPr>
          <p:spPr bwMode="auto">
            <a:xfrm>
              <a:off x="9766112" y="2891446"/>
              <a:ext cx="499304" cy="870171"/>
            </a:xfrm>
            <a:custGeom>
              <a:avLst/>
              <a:gdLst/>
              <a:ahLst/>
              <a:cxnLst>
                <a:cxn ang="0">
                  <a:pos x="339" y="2596"/>
                </a:cxn>
                <a:cxn ang="0">
                  <a:pos x="429" y="2641"/>
                </a:cxn>
                <a:cxn ang="0">
                  <a:pos x="669" y="2641"/>
                </a:cxn>
                <a:cxn ang="0">
                  <a:pos x="884" y="2642"/>
                </a:cxn>
                <a:cxn ang="0">
                  <a:pos x="998" y="2711"/>
                </a:cxn>
                <a:cxn ang="0">
                  <a:pos x="1136" y="2621"/>
                </a:cxn>
                <a:cxn ang="0">
                  <a:pos x="1391" y="2656"/>
                </a:cxn>
                <a:cxn ang="0">
                  <a:pos x="1514" y="2491"/>
                </a:cxn>
                <a:cxn ang="0">
                  <a:pos x="1554" y="2371"/>
                </a:cxn>
                <a:cxn ang="0">
                  <a:pos x="1469" y="2221"/>
                </a:cxn>
                <a:cxn ang="0">
                  <a:pos x="1509" y="1991"/>
                </a:cxn>
                <a:cxn ang="0">
                  <a:pos x="1304" y="1771"/>
                </a:cxn>
                <a:cxn ang="0">
                  <a:pos x="1344" y="1481"/>
                </a:cxn>
                <a:cxn ang="0">
                  <a:pos x="1329" y="1202"/>
                </a:cxn>
                <a:cxn ang="0">
                  <a:pos x="1269" y="765"/>
                </a:cxn>
                <a:cxn ang="0">
                  <a:pos x="971" y="961"/>
                </a:cxn>
                <a:cxn ang="0">
                  <a:pos x="819" y="970"/>
                </a:cxn>
                <a:cxn ang="0">
                  <a:pos x="833" y="758"/>
                </a:cxn>
                <a:cxn ang="0">
                  <a:pos x="870" y="587"/>
                </a:cxn>
                <a:cxn ang="0">
                  <a:pos x="809" y="551"/>
                </a:cxn>
                <a:cxn ang="0">
                  <a:pos x="807" y="389"/>
                </a:cxn>
                <a:cxn ang="0">
                  <a:pos x="804" y="214"/>
                </a:cxn>
                <a:cxn ang="0">
                  <a:pos x="899" y="124"/>
                </a:cxn>
                <a:cxn ang="0">
                  <a:pos x="849" y="0"/>
                </a:cxn>
                <a:cxn ang="0">
                  <a:pos x="714" y="0"/>
                </a:cxn>
                <a:cxn ang="0">
                  <a:pos x="579" y="90"/>
                </a:cxn>
                <a:cxn ang="0">
                  <a:pos x="324" y="135"/>
                </a:cxn>
                <a:cxn ang="0">
                  <a:pos x="254" y="270"/>
                </a:cxn>
                <a:cxn ang="0">
                  <a:pos x="114" y="285"/>
                </a:cxn>
                <a:cxn ang="0">
                  <a:pos x="135" y="505"/>
                </a:cxn>
                <a:cxn ang="0">
                  <a:pos x="0" y="748"/>
                </a:cxn>
                <a:cxn ang="0">
                  <a:pos x="39" y="871"/>
                </a:cxn>
                <a:cxn ang="0">
                  <a:pos x="149" y="970"/>
                </a:cxn>
                <a:cxn ang="0">
                  <a:pos x="191" y="1133"/>
                </a:cxn>
                <a:cxn ang="0">
                  <a:pos x="233" y="1333"/>
                </a:cxn>
                <a:cxn ang="0">
                  <a:pos x="165" y="1466"/>
                </a:cxn>
                <a:cxn ang="0">
                  <a:pos x="59" y="1576"/>
                </a:cxn>
                <a:cxn ang="0">
                  <a:pos x="224" y="1646"/>
                </a:cxn>
                <a:cxn ang="0">
                  <a:pos x="354" y="1886"/>
                </a:cxn>
                <a:cxn ang="0">
                  <a:pos x="444" y="2141"/>
                </a:cxn>
                <a:cxn ang="0">
                  <a:pos x="339" y="2596"/>
                </a:cxn>
              </a:cxnLst>
              <a:rect l="0" t="0" r="r" b="b"/>
              <a:pathLst>
                <a:path w="1554" h="2711">
                  <a:moveTo>
                    <a:pt x="339" y="2596"/>
                  </a:moveTo>
                  <a:lnTo>
                    <a:pt x="429" y="2641"/>
                  </a:lnTo>
                  <a:lnTo>
                    <a:pt x="669" y="2641"/>
                  </a:lnTo>
                  <a:lnTo>
                    <a:pt x="884" y="2642"/>
                  </a:lnTo>
                  <a:lnTo>
                    <a:pt x="998" y="2711"/>
                  </a:lnTo>
                  <a:lnTo>
                    <a:pt x="1136" y="2621"/>
                  </a:lnTo>
                  <a:lnTo>
                    <a:pt x="1391" y="2656"/>
                  </a:lnTo>
                  <a:lnTo>
                    <a:pt x="1514" y="2491"/>
                  </a:lnTo>
                  <a:lnTo>
                    <a:pt x="1554" y="2371"/>
                  </a:lnTo>
                  <a:lnTo>
                    <a:pt x="1469" y="2221"/>
                  </a:lnTo>
                  <a:lnTo>
                    <a:pt x="1509" y="1991"/>
                  </a:lnTo>
                  <a:lnTo>
                    <a:pt x="1304" y="1771"/>
                  </a:lnTo>
                  <a:lnTo>
                    <a:pt x="1344" y="1481"/>
                  </a:lnTo>
                  <a:lnTo>
                    <a:pt x="1329" y="1202"/>
                  </a:lnTo>
                  <a:lnTo>
                    <a:pt x="1269" y="765"/>
                  </a:lnTo>
                  <a:lnTo>
                    <a:pt x="971" y="961"/>
                  </a:lnTo>
                  <a:lnTo>
                    <a:pt x="819" y="970"/>
                  </a:lnTo>
                  <a:lnTo>
                    <a:pt x="833" y="758"/>
                  </a:lnTo>
                  <a:lnTo>
                    <a:pt x="870" y="587"/>
                  </a:lnTo>
                  <a:lnTo>
                    <a:pt x="809" y="551"/>
                  </a:lnTo>
                  <a:lnTo>
                    <a:pt x="807" y="389"/>
                  </a:lnTo>
                  <a:lnTo>
                    <a:pt x="804" y="214"/>
                  </a:lnTo>
                  <a:lnTo>
                    <a:pt x="899" y="124"/>
                  </a:lnTo>
                  <a:lnTo>
                    <a:pt x="849" y="0"/>
                  </a:lnTo>
                  <a:lnTo>
                    <a:pt x="714" y="0"/>
                  </a:lnTo>
                  <a:lnTo>
                    <a:pt x="579" y="90"/>
                  </a:lnTo>
                  <a:lnTo>
                    <a:pt x="324" y="135"/>
                  </a:lnTo>
                  <a:lnTo>
                    <a:pt x="254" y="270"/>
                  </a:lnTo>
                  <a:lnTo>
                    <a:pt x="114" y="285"/>
                  </a:lnTo>
                  <a:lnTo>
                    <a:pt x="135" y="505"/>
                  </a:lnTo>
                  <a:lnTo>
                    <a:pt x="0" y="748"/>
                  </a:lnTo>
                  <a:lnTo>
                    <a:pt x="39" y="871"/>
                  </a:lnTo>
                  <a:lnTo>
                    <a:pt x="149" y="970"/>
                  </a:lnTo>
                  <a:lnTo>
                    <a:pt x="191" y="1133"/>
                  </a:lnTo>
                  <a:lnTo>
                    <a:pt x="233" y="1333"/>
                  </a:lnTo>
                  <a:lnTo>
                    <a:pt x="165" y="1466"/>
                  </a:lnTo>
                  <a:lnTo>
                    <a:pt x="59" y="1576"/>
                  </a:lnTo>
                  <a:lnTo>
                    <a:pt x="224" y="1646"/>
                  </a:lnTo>
                  <a:lnTo>
                    <a:pt x="354" y="1886"/>
                  </a:lnTo>
                  <a:lnTo>
                    <a:pt x="444" y="2141"/>
                  </a:lnTo>
                  <a:lnTo>
                    <a:pt x="339" y="2596"/>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63" name="Freeform 14"/>
            <p:cNvSpPr>
              <a:spLocks/>
            </p:cNvSpPr>
            <p:nvPr/>
          </p:nvSpPr>
          <p:spPr bwMode="auto">
            <a:xfrm>
              <a:off x="9475519" y="2966903"/>
              <a:ext cx="366050" cy="430269"/>
            </a:xfrm>
            <a:custGeom>
              <a:avLst/>
              <a:gdLst/>
              <a:ahLst/>
              <a:cxnLst>
                <a:cxn ang="0">
                  <a:pos x="0" y="118"/>
                </a:cxn>
                <a:cxn ang="0">
                  <a:pos x="9" y="179"/>
                </a:cxn>
                <a:cxn ang="0">
                  <a:pos x="45" y="189"/>
                </a:cxn>
                <a:cxn ang="0">
                  <a:pos x="94" y="213"/>
                </a:cxn>
                <a:cxn ang="0">
                  <a:pos x="145" y="264"/>
                </a:cxn>
                <a:cxn ang="0">
                  <a:pos x="193" y="268"/>
                </a:cxn>
                <a:cxn ang="0">
                  <a:pos x="214" y="246"/>
                </a:cxn>
                <a:cxn ang="0">
                  <a:pos x="228" y="219"/>
                </a:cxn>
                <a:cxn ang="0">
                  <a:pos x="219" y="178"/>
                </a:cxn>
                <a:cxn ang="0">
                  <a:pos x="211" y="147"/>
                </a:cxn>
                <a:cxn ang="0">
                  <a:pos x="189" y="127"/>
                </a:cxn>
                <a:cxn ang="0">
                  <a:pos x="181" y="103"/>
                </a:cxn>
                <a:cxn ang="0">
                  <a:pos x="208" y="55"/>
                </a:cxn>
                <a:cxn ang="0">
                  <a:pos x="204" y="10"/>
                </a:cxn>
                <a:cxn ang="0">
                  <a:pos x="168" y="0"/>
                </a:cxn>
                <a:cxn ang="0">
                  <a:pos x="141" y="37"/>
                </a:cxn>
                <a:cxn ang="0">
                  <a:pos x="117" y="55"/>
                </a:cxn>
                <a:cxn ang="0">
                  <a:pos x="67" y="64"/>
                </a:cxn>
                <a:cxn ang="0">
                  <a:pos x="33" y="87"/>
                </a:cxn>
                <a:cxn ang="0">
                  <a:pos x="0" y="118"/>
                </a:cxn>
              </a:cxnLst>
              <a:rect l="0" t="0" r="r" b="b"/>
              <a:pathLst>
                <a:path w="228" h="268">
                  <a:moveTo>
                    <a:pt x="0" y="118"/>
                  </a:moveTo>
                  <a:lnTo>
                    <a:pt x="9" y="179"/>
                  </a:lnTo>
                  <a:lnTo>
                    <a:pt x="45" y="189"/>
                  </a:lnTo>
                  <a:lnTo>
                    <a:pt x="94" y="213"/>
                  </a:lnTo>
                  <a:lnTo>
                    <a:pt x="145" y="264"/>
                  </a:lnTo>
                  <a:lnTo>
                    <a:pt x="193" y="268"/>
                  </a:lnTo>
                  <a:lnTo>
                    <a:pt x="214" y="246"/>
                  </a:lnTo>
                  <a:lnTo>
                    <a:pt x="228" y="219"/>
                  </a:lnTo>
                  <a:lnTo>
                    <a:pt x="219" y="178"/>
                  </a:lnTo>
                  <a:lnTo>
                    <a:pt x="211" y="147"/>
                  </a:lnTo>
                  <a:lnTo>
                    <a:pt x="189" y="127"/>
                  </a:lnTo>
                  <a:lnTo>
                    <a:pt x="181" y="103"/>
                  </a:lnTo>
                  <a:lnTo>
                    <a:pt x="208" y="55"/>
                  </a:lnTo>
                  <a:lnTo>
                    <a:pt x="204" y="10"/>
                  </a:lnTo>
                  <a:lnTo>
                    <a:pt x="168" y="0"/>
                  </a:lnTo>
                  <a:lnTo>
                    <a:pt x="141" y="37"/>
                  </a:lnTo>
                  <a:lnTo>
                    <a:pt x="117" y="55"/>
                  </a:lnTo>
                  <a:lnTo>
                    <a:pt x="67" y="64"/>
                  </a:lnTo>
                  <a:lnTo>
                    <a:pt x="33" y="87"/>
                  </a:lnTo>
                  <a:lnTo>
                    <a:pt x="0" y="118"/>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64" name="Freeform 15"/>
            <p:cNvSpPr>
              <a:spLocks/>
            </p:cNvSpPr>
            <p:nvPr/>
          </p:nvSpPr>
          <p:spPr bwMode="auto">
            <a:xfrm>
              <a:off x="10173904" y="2962086"/>
              <a:ext cx="563524" cy="695174"/>
            </a:xfrm>
            <a:custGeom>
              <a:avLst/>
              <a:gdLst/>
              <a:ahLst/>
              <a:cxnLst>
                <a:cxn ang="0">
                  <a:pos x="286" y="2151"/>
                </a:cxn>
                <a:cxn ang="0">
                  <a:pos x="426" y="2166"/>
                </a:cxn>
                <a:cxn ang="0">
                  <a:pos x="556" y="1866"/>
                </a:cxn>
                <a:cxn ang="0">
                  <a:pos x="721" y="1726"/>
                </a:cxn>
                <a:cxn ang="0">
                  <a:pos x="706" y="1551"/>
                </a:cxn>
                <a:cxn ang="0">
                  <a:pos x="876" y="1146"/>
                </a:cxn>
                <a:cxn ang="0">
                  <a:pos x="816" y="1080"/>
                </a:cxn>
                <a:cxn ang="0">
                  <a:pos x="736" y="920"/>
                </a:cxn>
                <a:cxn ang="0">
                  <a:pos x="771" y="800"/>
                </a:cxn>
                <a:cxn ang="0">
                  <a:pos x="876" y="660"/>
                </a:cxn>
                <a:cxn ang="0">
                  <a:pos x="1041" y="545"/>
                </a:cxn>
                <a:cxn ang="0">
                  <a:pos x="1261" y="530"/>
                </a:cxn>
                <a:cxn ang="0">
                  <a:pos x="1476" y="530"/>
                </a:cxn>
                <a:cxn ang="0">
                  <a:pos x="1606" y="540"/>
                </a:cxn>
                <a:cxn ang="0">
                  <a:pos x="1506" y="650"/>
                </a:cxn>
                <a:cxn ang="0">
                  <a:pos x="1636" y="675"/>
                </a:cxn>
                <a:cxn ang="0">
                  <a:pos x="1756" y="605"/>
                </a:cxn>
                <a:cxn ang="0">
                  <a:pos x="1701" y="500"/>
                </a:cxn>
                <a:cxn ang="0">
                  <a:pos x="1666" y="375"/>
                </a:cxn>
                <a:cxn ang="0">
                  <a:pos x="1456" y="320"/>
                </a:cxn>
                <a:cxn ang="0">
                  <a:pos x="1336" y="185"/>
                </a:cxn>
                <a:cxn ang="0">
                  <a:pos x="1261" y="65"/>
                </a:cxn>
                <a:cxn ang="0">
                  <a:pos x="1171" y="30"/>
                </a:cxn>
                <a:cxn ang="0">
                  <a:pos x="996" y="0"/>
                </a:cxn>
                <a:cxn ang="0">
                  <a:pos x="861" y="80"/>
                </a:cxn>
                <a:cxn ang="0">
                  <a:pos x="751" y="35"/>
                </a:cxn>
                <a:cxn ang="0">
                  <a:pos x="666" y="73"/>
                </a:cxn>
                <a:cxn ang="0">
                  <a:pos x="615" y="244"/>
                </a:cxn>
                <a:cxn ang="0">
                  <a:pos x="516" y="274"/>
                </a:cxn>
                <a:cxn ang="0">
                  <a:pos x="496" y="168"/>
                </a:cxn>
                <a:cxn ang="0">
                  <a:pos x="379" y="184"/>
                </a:cxn>
                <a:cxn ang="0">
                  <a:pos x="366" y="310"/>
                </a:cxn>
                <a:cxn ang="0">
                  <a:pos x="375" y="391"/>
                </a:cxn>
                <a:cxn ang="0">
                  <a:pos x="231" y="382"/>
                </a:cxn>
                <a:cxn ang="0">
                  <a:pos x="0" y="547"/>
                </a:cxn>
                <a:cxn ang="0">
                  <a:pos x="61" y="975"/>
                </a:cxn>
                <a:cxn ang="0">
                  <a:pos x="76" y="1266"/>
                </a:cxn>
                <a:cxn ang="0">
                  <a:pos x="36" y="1552"/>
                </a:cxn>
                <a:cxn ang="0">
                  <a:pos x="240" y="1770"/>
                </a:cxn>
                <a:cxn ang="0">
                  <a:pos x="201" y="2004"/>
                </a:cxn>
                <a:cxn ang="0">
                  <a:pos x="286" y="2151"/>
                </a:cxn>
              </a:cxnLst>
              <a:rect l="0" t="0" r="r" b="b"/>
              <a:pathLst>
                <a:path w="1756" h="2166">
                  <a:moveTo>
                    <a:pt x="286" y="2151"/>
                  </a:moveTo>
                  <a:lnTo>
                    <a:pt x="426" y="2166"/>
                  </a:lnTo>
                  <a:lnTo>
                    <a:pt x="556" y="1866"/>
                  </a:lnTo>
                  <a:lnTo>
                    <a:pt x="721" y="1726"/>
                  </a:lnTo>
                  <a:lnTo>
                    <a:pt x="706" y="1551"/>
                  </a:lnTo>
                  <a:lnTo>
                    <a:pt x="876" y="1146"/>
                  </a:lnTo>
                  <a:lnTo>
                    <a:pt x="816" y="1080"/>
                  </a:lnTo>
                  <a:lnTo>
                    <a:pt x="736" y="920"/>
                  </a:lnTo>
                  <a:lnTo>
                    <a:pt x="771" y="800"/>
                  </a:lnTo>
                  <a:lnTo>
                    <a:pt x="876" y="660"/>
                  </a:lnTo>
                  <a:lnTo>
                    <a:pt x="1041" y="545"/>
                  </a:lnTo>
                  <a:lnTo>
                    <a:pt x="1261" y="530"/>
                  </a:lnTo>
                  <a:lnTo>
                    <a:pt x="1476" y="530"/>
                  </a:lnTo>
                  <a:lnTo>
                    <a:pt x="1606" y="540"/>
                  </a:lnTo>
                  <a:lnTo>
                    <a:pt x="1506" y="650"/>
                  </a:lnTo>
                  <a:lnTo>
                    <a:pt x="1636" y="675"/>
                  </a:lnTo>
                  <a:lnTo>
                    <a:pt x="1756" y="605"/>
                  </a:lnTo>
                  <a:lnTo>
                    <a:pt x="1701" y="500"/>
                  </a:lnTo>
                  <a:lnTo>
                    <a:pt x="1666" y="375"/>
                  </a:lnTo>
                  <a:lnTo>
                    <a:pt x="1456" y="320"/>
                  </a:lnTo>
                  <a:lnTo>
                    <a:pt x="1336" y="185"/>
                  </a:lnTo>
                  <a:lnTo>
                    <a:pt x="1261" y="65"/>
                  </a:lnTo>
                  <a:lnTo>
                    <a:pt x="1171" y="30"/>
                  </a:lnTo>
                  <a:lnTo>
                    <a:pt x="996" y="0"/>
                  </a:lnTo>
                  <a:lnTo>
                    <a:pt x="861" y="80"/>
                  </a:lnTo>
                  <a:lnTo>
                    <a:pt x="751" y="35"/>
                  </a:lnTo>
                  <a:lnTo>
                    <a:pt x="666" y="73"/>
                  </a:lnTo>
                  <a:lnTo>
                    <a:pt x="615" y="244"/>
                  </a:lnTo>
                  <a:lnTo>
                    <a:pt x="516" y="274"/>
                  </a:lnTo>
                  <a:lnTo>
                    <a:pt x="496" y="168"/>
                  </a:lnTo>
                  <a:lnTo>
                    <a:pt x="379" y="184"/>
                  </a:lnTo>
                  <a:lnTo>
                    <a:pt x="366" y="310"/>
                  </a:lnTo>
                  <a:lnTo>
                    <a:pt x="375" y="391"/>
                  </a:lnTo>
                  <a:lnTo>
                    <a:pt x="231" y="382"/>
                  </a:lnTo>
                  <a:lnTo>
                    <a:pt x="0" y="547"/>
                  </a:lnTo>
                  <a:lnTo>
                    <a:pt x="61" y="975"/>
                  </a:lnTo>
                  <a:lnTo>
                    <a:pt x="76" y="1266"/>
                  </a:lnTo>
                  <a:lnTo>
                    <a:pt x="36" y="1552"/>
                  </a:lnTo>
                  <a:lnTo>
                    <a:pt x="240" y="1770"/>
                  </a:lnTo>
                  <a:lnTo>
                    <a:pt x="201" y="2004"/>
                  </a:lnTo>
                  <a:lnTo>
                    <a:pt x="286" y="2151"/>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65" name="Freeform 16"/>
            <p:cNvSpPr>
              <a:spLocks/>
            </p:cNvSpPr>
            <p:nvPr/>
          </p:nvSpPr>
          <p:spPr bwMode="auto">
            <a:xfrm>
              <a:off x="10495000" y="2568743"/>
              <a:ext cx="422242" cy="513755"/>
            </a:xfrm>
            <a:custGeom>
              <a:avLst/>
              <a:gdLst/>
              <a:ahLst/>
              <a:cxnLst>
                <a:cxn ang="0">
                  <a:pos x="665" y="1598"/>
                </a:cxn>
                <a:cxn ang="0">
                  <a:pos x="456" y="1545"/>
                </a:cxn>
                <a:cxn ang="0">
                  <a:pos x="336" y="1409"/>
                </a:cxn>
                <a:cxn ang="0">
                  <a:pos x="261" y="1291"/>
                </a:cxn>
                <a:cxn ang="0">
                  <a:pos x="168" y="1255"/>
                </a:cxn>
                <a:cxn ang="0">
                  <a:pos x="0" y="1225"/>
                </a:cxn>
                <a:cxn ang="0">
                  <a:pos x="191" y="990"/>
                </a:cxn>
                <a:cxn ang="0">
                  <a:pos x="606" y="550"/>
                </a:cxn>
                <a:cxn ang="0">
                  <a:pos x="731" y="630"/>
                </a:cxn>
                <a:cxn ang="0">
                  <a:pos x="921" y="265"/>
                </a:cxn>
                <a:cxn ang="0">
                  <a:pos x="875" y="25"/>
                </a:cxn>
                <a:cxn ang="0">
                  <a:pos x="971" y="0"/>
                </a:cxn>
                <a:cxn ang="0">
                  <a:pos x="1091" y="0"/>
                </a:cxn>
                <a:cxn ang="0">
                  <a:pos x="1176" y="90"/>
                </a:cxn>
                <a:cxn ang="0">
                  <a:pos x="1271" y="130"/>
                </a:cxn>
                <a:cxn ang="0">
                  <a:pos x="1316" y="250"/>
                </a:cxn>
                <a:cxn ang="0">
                  <a:pos x="1221" y="285"/>
                </a:cxn>
                <a:cxn ang="0">
                  <a:pos x="1136" y="510"/>
                </a:cxn>
                <a:cxn ang="0">
                  <a:pos x="1086" y="820"/>
                </a:cxn>
                <a:cxn ang="0">
                  <a:pos x="1061" y="1135"/>
                </a:cxn>
                <a:cxn ang="0">
                  <a:pos x="951" y="1245"/>
                </a:cxn>
                <a:cxn ang="0">
                  <a:pos x="731" y="1335"/>
                </a:cxn>
                <a:cxn ang="0">
                  <a:pos x="701" y="1410"/>
                </a:cxn>
                <a:cxn ang="0">
                  <a:pos x="665" y="1598"/>
                </a:cxn>
              </a:cxnLst>
              <a:rect l="0" t="0" r="r" b="b"/>
              <a:pathLst>
                <a:path w="1316" h="1598">
                  <a:moveTo>
                    <a:pt x="665" y="1598"/>
                  </a:moveTo>
                  <a:lnTo>
                    <a:pt x="456" y="1545"/>
                  </a:lnTo>
                  <a:lnTo>
                    <a:pt x="336" y="1409"/>
                  </a:lnTo>
                  <a:lnTo>
                    <a:pt x="261" y="1291"/>
                  </a:lnTo>
                  <a:lnTo>
                    <a:pt x="168" y="1255"/>
                  </a:lnTo>
                  <a:lnTo>
                    <a:pt x="0" y="1225"/>
                  </a:lnTo>
                  <a:lnTo>
                    <a:pt x="191" y="990"/>
                  </a:lnTo>
                  <a:lnTo>
                    <a:pt x="606" y="550"/>
                  </a:lnTo>
                  <a:lnTo>
                    <a:pt x="731" y="630"/>
                  </a:lnTo>
                  <a:lnTo>
                    <a:pt x="921" y="265"/>
                  </a:lnTo>
                  <a:lnTo>
                    <a:pt x="875" y="25"/>
                  </a:lnTo>
                  <a:lnTo>
                    <a:pt x="971" y="0"/>
                  </a:lnTo>
                  <a:lnTo>
                    <a:pt x="1091" y="0"/>
                  </a:lnTo>
                  <a:lnTo>
                    <a:pt x="1176" y="90"/>
                  </a:lnTo>
                  <a:lnTo>
                    <a:pt x="1271" y="130"/>
                  </a:lnTo>
                  <a:lnTo>
                    <a:pt x="1316" y="250"/>
                  </a:lnTo>
                  <a:lnTo>
                    <a:pt x="1221" y="285"/>
                  </a:lnTo>
                  <a:lnTo>
                    <a:pt x="1136" y="510"/>
                  </a:lnTo>
                  <a:lnTo>
                    <a:pt x="1086" y="820"/>
                  </a:lnTo>
                  <a:lnTo>
                    <a:pt x="1061" y="1135"/>
                  </a:lnTo>
                  <a:lnTo>
                    <a:pt x="951" y="1245"/>
                  </a:lnTo>
                  <a:lnTo>
                    <a:pt x="731" y="1335"/>
                  </a:lnTo>
                  <a:lnTo>
                    <a:pt x="701" y="1410"/>
                  </a:lnTo>
                  <a:lnTo>
                    <a:pt x="665" y="1598"/>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66" name="Freeform 17"/>
            <p:cNvSpPr>
              <a:spLocks/>
            </p:cNvSpPr>
            <p:nvPr/>
          </p:nvSpPr>
          <p:spPr bwMode="auto">
            <a:xfrm>
              <a:off x="9737214" y="3724693"/>
              <a:ext cx="475223" cy="354811"/>
            </a:xfrm>
            <a:custGeom>
              <a:avLst/>
              <a:gdLst/>
              <a:ahLst/>
              <a:cxnLst>
                <a:cxn ang="0">
                  <a:pos x="475" y="1104"/>
                </a:cxn>
                <a:cxn ang="0">
                  <a:pos x="450" y="824"/>
                </a:cxn>
                <a:cxn ang="0">
                  <a:pos x="355" y="804"/>
                </a:cxn>
                <a:cxn ang="0">
                  <a:pos x="180" y="804"/>
                </a:cxn>
                <a:cxn ang="0">
                  <a:pos x="0" y="609"/>
                </a:cxn>
                <a:cxn ang="0">
                  <a:pos x="195" y="429"/>
                </a:cxn>
                <a:cxn ang="0">
                  <a:pos x="430" y="0"/>
                </a:cxn>
                <a:cxn ang="0">
                  <a:pos x="523" y="44"/>
                </a:cxn>
                <a:cxn ang="0">
                  <a:pos x="975" y="44"/>
                </a:cxn>
                <a:cxn ang="0">
                  <a:pos x="1090" y="114"/>
                </a:cxn>
                <a:cxn ang="0">
                  <a:pos x="1230" y="24"/>
                </a:cxn>
                <a:cxn ang="0">
                  <a:pos x="1482" y="60"/>
                </a:cxn>
                <a:cxn ang="0">
                  <a:pos x="1320" y="404"/>
                </a:cxn>
                <a:cxn ang="0">
                  <a:pos x="1105" y="744"/>
                </a:cxn>
                <a:cxn ang="0">
                  <a:pos x="960" y="809"/>
                </a:cxn>
                <a:cxn ang="0">
                  <a:pos x="750" y="969"/>
                </a:cxn>
                <a:cxn ang="0">
                  <a:pos x="475" y="1104"/>
                </a:cxn>
              </a:cxnLst>
              <a:rect l="0" t="0" r="r" b="b"/>
              <a:pathLst>
                <a:path w="1482" h="1104">
                  <a:moveTo>
                    <a:pt x="475" y="1104"/>
                  </a:moveTo>
                  <a:lnTo>
                    <a:pt x="450" y="824"/>
                  </a:lnTo>
                  <a:lnTo>
                    <a:pt x="355" y="804"/>
                  </a:lnTo>
                  <a:lnTo>
                    <a:pt x="180" y="804"/>
                  </a:lnTo>
                  <a:lnTo>
                    <a:pt x="0" y="609"/>
                  </a:lnTo>
                  <a:lnTo>
                    <a:pt x="195" y="429"/>
                  </a:lnTo>
                  <a:lnTo>
                    <a:pt x="430" y="0"/>
                  </a:lnTo>
                  <a:lnTo>
                    <a:pt x="523" y="44"/>
                  </a:lnTo>
                  <a:lnTo>
                    <a:pt x="975" y="44"/>
                  </a:lnTo>
                  <a:lnTo>
                    <a:pt x="1090" y="114"/>
                  </a:lnTo>
                  <a:lnTo>
                    <a:pt x="1230" y="24"/>
                  </a:lnTo>
                  <a:lnTo>
                    <a:pt x="1482" y="60"/>
                  </a:lnTo>
                  <a:lnTo>
                    <a:pt x="1320" y="404"/>
                  </a:lnTo>
                  <a:lnTo>
                    <a:pt x="1105" y="744"/>
                  </a:lnTo>
                  <a:lnTo>
                    <a:pt x="960" y="809"/>
                  </a:lnTo>
                  <a:lnTo>
                    <a:pt x="750" y="969"/>
                  </a:lnTo>
                  <a:lnTo>
                    <a:pt x="475" y="1104"/>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sp>
          <p:nvSpPr>
            <p:cNvPr id="67" name="Freeform 18"/>
            <p:cNvSpPr>
              <a:spLocks/>
            </p:cNvSpPr>
            <p:nvPr/>
          </p:nvSpPr>
          <p:spPr bwMode="auto">
            <a:xfrm>
              <a:off x="9971615" y="1966687"/>
              <a:ext cx="78668" cy="115595"/>
            </a:xfrm>
            <a:custGeom>
              <a:avLst/>
              <a:gdLst/>
              <a:ahLst/>
              <a:cxnLst>
                <a:cxn ang="0">
                  <a:pos x="43" y="72"/>
                </a:cxn>
                <a:cxn ang="0">
                  <a:pos x="13" y="44"/>
                </a:cxn>
                <a:cxn ang="0">
                  <a:pos x="0" y="30"/>
                </a:cxn>
                <a:cxn ang="0">
                  <a:pos x="6" y="8"/>
                </a:cxn>
                <a:cxn ang="0">
                  <a:pos x="15" y="0"/>
                </a:cxn>
                <a:cxn ang="0">
                  <a:pos x="43" y="30"/>
                </a:cxn>
                <a:cxn ang="0">
                  <a:pos x="36" y="42"/>
                </a:cxn>
                <a:cxn ang="0">
                  <a:pos x="49" y="60"/>
                </a:cxn>
                <a:cxn ang="0">
                  <a:pos x="43" y="72"/>
                </a:cxn>
              </a:cxnLst>
              <a:rect l="0" t="0" r="r" b="b"/>
              <a:pathLst>
                <a:path w="49" h="72">
                  <a:moveTo>
                    <a:pt x="43" y="72"/>
                  </a:moveTo>
                  <a:lnTo>
                    <a:pt x="13" y="44"/>
                  </a:lnTo>
                  <a:lnTo>
                    <a:pt x="0" y="30"/>
                  </a:lnTo>
                  <a:lnTo>
                    <a:pt x="6" y="8"/>
                  </a:lnTo>
                  <a:lnTo>
                    <a:pt x="15" y="0"/>
                  </a:lnTo>
                  <a:lnTo>
                    <a:pt x="43" y="30"/>
                  </a:lnTo>
                  <a:lnTo>
                    <a:pt x="36" y="42"/>
                  </a:lnTo>
                  <a:lnTo>
                    <a:pt x="49" y="60"/>
                  </a:lnTo>
                  <a:lnTo>
                    <a:pt x="43" y="72"/>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sp>
          <p:nvSpPr>
            <p:cNvPr id="69" name="Freeform 19"/>
            <p:cNvSpPr>
              <a:spLocks/>
            </p:cNvSpPr>
            <p:nvPr/>
          </p:nvSpPr>
          <p:spPr bwMode="auto">
            <a:xfrm>
              <a:off x="9862441" y="2234803"/>
              <a:ext cx="64218" cy="25688"/>
            </a:xfrm>
            <a:custGeom>
              <a:avLst/>
              <a:gdLst/>
              <a:ahLst/>
              <a:cxnLst>
                <a:cxn ang="0">
                  <a:pos x="26" y="16"/>
                </a:cxn>
                <a:cxn ang="0">
                  <a:pos x="5" y="16"/>
                </a:cxn>
                <a:cxn ang="0">
                  <a:pos x="0" y="1"/>
                </a:cxn>
                <a:cxn ang="0">
                  <a:pos x="40" y="0"/>
                </a:cxn>
                <a:cxn ang="0">
                  <a:pos x="26" y="16"/>
                </a:cxn>
              </a:cxnLst>
              <a:rect l="0" t="0" r="r" b="b"/>
              <a:pathLst>
                <a:path w="40" h="16">
                  <a:moveTo>
                    <a:pt x="26" y="16"/>
                  </a:moveTo>
                  <a:lnTo>
                    <a:pt x="5" y="16"/>
                  </a:lnTo>
                  <a:lnTo>
                    <a:pt x="0" y="1"/>
                  </a:lnTo>
                  <a:lnTo>
                    <a:pt x="40" y="0"/>
                  </a:lnTo>
                  <a:lnTo>
                    <a:pt x="26" y="1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70" name="Freeform 20"/>
            <p:cNvSpPr>
              <a:spLocks/>
            </p:cNvSpPr>
            <p:nvPr/>
          </p:nvSpPr>
          <p:spPr bwMode="auto">
            <a:xfrm>
              <a:off x="9008327" y="3613914"/>
              <a:ext cx="337151" cy="722466"/>
            </a:xfrm>
            <a:custGeom>
              <a:avLst/>
              <a:gdLst/>
              <a:ahLst/>
              <a:cxnLst>
                <a:cxn ang="0">
                  <a:pos x="24" y="71"/>
                </a:cxn>
                <a:cxn ang="0">
                  <a:pos x="69" y="23"/>
                </a:cxn>
                <a:cxn ang="0">
                  <a:pos x="78" y="36"/>
                </a:cxn>
                <a:cxn ang="0">
                  <a:pos x="87" y="14"/>
                </a:cxn>
                <a:cxn ang="0">
                  <a:pos x="118" y="3"/>
                </a:cxn>
                <a:cxn ang="0">
                  <a:pos x="159" y="0"/>
                </a:cxn>
                <a:cxn ang="0">
                  <a:pos x="156" y="17"/>
                </a:cxn>
                <a:cxn ang="0">
                  <a:pos x="117" y="26"/>
                </a:cxn>
                <a:cxn ang="0">
                  <a:pos x="100" y="47"/>
                </a:cxn>
                <a:cxn ang="0">
                  <a:pos x="108" y="68"/>
                </a:cxn>
                <a:cxn ang="0">
                  <a:pos x="136" y="80"/>
                </a:cxn>
                <a:cxn ang="0">
                  <a:pos x="169" y="71"/>
                </a:cxn>
                <a:cxn ang="0">
                  <a:pos x="166" y="84"/>
                </a:cxn>
                <a:cxn ang="0">
                  <a:pos x="164" y="139"/>
                </a:cxn>
                <a:cxn ang="0">
                  <a:pos x="172" y="168"/>
                </a:cxn>
                <a:cxn ang="0">
                  <a:pos x="183" y="192"/>
                </a:cxn>
                <a:cxn ang="0">
                  <a:pos x="210" y="190"/>
                </a:cxn>
                <a:cxn ang="0">
                  <a:pos x="201" y="214"/>
                </a:cxn>
                <a:cxn ang="0">
                  <a:pos x="210" y="227"/>
                </a:cxn>
                <a:cxn ang="0">
                  <a:pos x="205" y="263"/>
                </a:cxn>
                <a:cxn ang="0">
                  <a:pos x="166" y="294"/>
                </a:cxn>
                <a:cxn ang="0">
                  <a:pos x="129" y="348"/>
                </a:cxn>
                <a:cxn ang="0">
                  <a:pos x="110" y="397"/>
                </a:cxn>
                <a:cxn ang="0">
                  <a:pos x="82" y="423"/>
                </a:cxn>
                <a:cxn ang="0">
                  <a:pos x="69" y="450"/>
                </a:cxn>
                <a:cxn ang="0">
                  <a:pos x="51" y="437"/>
                </a:cxn>
                <a:cxn ang="0">
                  <a:pos x="40" y="404"/>
                </a:cxn>
                <a:cxn ang="0">
                  <a:pos x="1" y="381"/>
                </a:cxn>
                <a:cxn ang="0">
                  <a:pos x="0" y="329"/>
                </a:cxn>
                <a:cxn ang="0">
                  <a:pos x="13" y="295"/>
                </a:cxn>
                <a:cxn ang="0">
                  <a:pos x="73" y="229"/>
                </a:cxn>
                <a:cxn ang="0">
                  <a:pos x="119" y="184"/>
                </a:cxn>
                <a:cxn ang="0">
                  <a:pos x="91" y="171"/>
                </a:cxn>
                <a:cxn ang="0">
                  <a:pos x="73" y="139"/>
                </a:cxn>
                <a:cxn ang="0">
                  <a:pos x="42" y="134"/>
                </a:cxn>
                <a:cxn ang="0">
                  <a:pos x="24" y="71"/>
                </a:cxn>
              </a:cxnLst>
              <a:rect l="0" t="0" r="r" b="b"/>
              <a:pathLst>
                <a:path w="210" h="450">
                  <a:moveTo>
                    <a:pt x="24" y="71"/>
                  </a:moveTo>
                  <a:lnTo>
                    <a:pt x="69" y="23"/>
                  </a:lnTo>
                  <a:lnTo>
                    <a:pt x="78" y="36"/>
                  </a:lnTo>
                  <a:lnTo>
                    <a:pt x="87" y="14"/>
                  </a:lnTo>
                  <a:lnTo>
                    <a:pt x="118" y="3"/>
                  </a:lnTo>
                  <a:lnTo>
                    <a:pt x="159" y="0"/>
                  </a:lnTo>
                  <a:lnTo>
                    <a:pt x="156" y="17"/>
                  </a:lnTo>
                  <a:lnTo>
                    <a:pt x="117" y="26"/>
                  </a:lnTo>
                  <a:lnTo>
                    <a:pt x="100" y="47"/>
                  </a:lnTo>
                  <a:lnTo>
                    <a:pt x="108" y="68"/>
                  </a:lnTo>
                  <a:lnTo>
                    <a:pt x="136" y="80"/>
                  </a:lnTo>
                  <a:lnTo>
                    <a:pt x="169" y="71"/>
                  </a:lnTo>
                  <a:lnTo>
                    <a:pt x="166" y="84"/>
                  </a:lnTo>
                  <a:lnTo>
                    <a:pt x="164" y="139"/>
                  </a:lnTo>
                  <a:lnTo>
                    <a:pt x="172" y="168"/>
                  </a:lnTo>
                  <a:lnTo>
                    <a:pt x="183" y="192"/>
                  </a:lnTo>
                  <a:lnTo>
                    <a:pt x="210" y="190"/>
                  </a:lnTo>
                  <a:lnTo>
                    <a:pt x="201" y="214"/>
                  </a:lnTo>
                  <a:lnTo>
                    <a:pt x="210" y="227"/>
                  </a:lnTo>
                  <a:lnTo>
                    <a:pt x="205" y="263"/>
                  </a:lnTo>
                  <a:lnTo>
                    <a:pt x="166" y="294"/>
                  </a:lnTo>
                  <a:lnTo>
                    <a:pt x="129" y="348"/>
                  </a:lnTo>
                  <a:lnTo>
                    <a:pt x="110" y="397"/>
                  </a:lnTo>
                  <a:lnTo>
                    <a:pt x="82" y="423"/>
                  </a:lnTo>
                  <a:lnTo>
                    <a:pt x="69" y="450"/>
                  </a:lnTo>
                  <a:lnTo>
                    <a:pt x="51" y="437"/>
                  </a:lnTo>
                  <a:lnTo>
                    <a:pt x="40" y="404"/>
                  </a:lnTo>
                  <a:lnTo>
                    <a:pt x="1" y="381"/>
                  </a:lnTo>
                  <a:lnTo>
                    <a:pt x="0" y="329"/>
                  </a:lnTo>
                  <a:lnTo>
                    <a:pt x="13" y="295"/>
                  </a:lnTo>
                  <a:lnTo>
                    <a:pt x="73" y="229"/>
                  </a:lnTo>
                  <a:lnTo>
                    <a:pt x="119" y="184"/>
                  </a:lnTo>
                  <a:lnTo>
                    <a:pt x="91" y="171"/>
                  </a:lnTo>
                  <a:lnTo>
                    <a:pt x="73" y="139"/>
                  </a:lnTo>
                  <a:lnTo>
                    <a:pt x="42" y="134"/>
                  </a:lnTo>
                  <a:lnTo>
                    <a:pt x="24" y="71"/>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71" name="Freeform 21"/>
            <p:cNvSpPr>
              <a:spLocks/>
            </p:cNvSpPr>
            <p:nvPr/>
          </p:nvSpPr>
          <p:spPr bwMode="auto">
            <a:xfrm>
              <a:off x="9184927" y="3830651"/>
              <a:ext cx="468802" cy="552285"/>
            </a:xfrm>
            <a:custGeom>
              <a:avLst/>
              <a:gdLst/>
              <a:ahLst/>
              <a:cxnLst>
                <a:cxn ang="0">
                  <a:pos x="242" y="219"/>
                </a:cxn>
                <a:cxn ang="0">
                  <a:pos x="277" y="150"/>
                </a:cxn>
                <a:cxn ang="0">
                  <a:pos x="256" y="137"/>
                </a:cxn>
                <a:cxn ang="0">
                  <a:pos x="245" y="120"/>
                </a:cxn>
                <a:cxn ang="0">
                  <a:pos x="241" y="89"/>
                </a:cxn>
                <a:cxn ang="0">
                  <a:pos x="256" y="74"/>
                </a:cxn>
                <a:cxn ang="0">
                  <a:pos x="275" y="65"/>
                </a:cxn>
                <a:cxn ang="0">
                  <a:pos x="275" y="47"/>
                </a:cxn>
                <a:cxn ang="0">
                  <a:pos x="292" y="35"/>
                </a:cxn>
                <a:cxn ang="0">
                  <a:pos x="272" y="26"/>
                </a:cxn>
                <a:cxn ang="0">
                  <a:pos x="275" y="0"/>
                </a:cxn>
                <a:cxn ang="0">
                  <a:pos x="223" y="6"/>
                </a:cxn>
                <a:cxn ang="0">
                  <a:pos x="241" y="26"/>
                </a:cxn>
                <a:cxn ang="0">
                  <a:pos x="221" y="51"/>
                </a:cxn>
                <a:cxn ang="0">
                  <a:pos x="203" y="59"/>
                </a:cxn>
                <a:cxn ang="0">
                  <a:pos x="188" y="51"/>
                </a:cxn>
                <a:cxn ang="0">
                  <a:pos x="191" y="30"/>
                </a:cxn>
                <a:cxn ang="0">
                  <a:pos x="188" y="8"/>
                </a:cxn>
                <a:cxn ang="0">
                  <a:pos x="152" y="4"/>
                </a:cxn>
                <a:cxn ang="0">
                  <a:pos x="158" y="19"/>
                </a:cxn>
                <a:cxn ang="0">
                  <a:pos x="154" y="43"/>
                </a:cxn>
                <a:cxn ang="0">
                  <a:pos x="142" y="58"/>
                </a:cxn>
                <a:cxn ang="0">
                  <a:pos x="125" y="76"/>
                </a:cxn>
                <a:cxn ang="0">
                  <a:pos x="97" y="99"/>
                </a:cxn>
                <a:cxn ang="0">
                  <a:pos x="95" y="128"/>
                </a:cxn>
                <a:cxn ang="0">
                  <a:pos x="55" y="160"/>
                </a:cxn>
                <a:cxn ang="0">
                  <a:pos x="19" y="213"/>
                </a:cxn>
                <a:cxn ang="0">
                  <a:pos x="0" y="262"/>
                </a:cxn>
                <a:cxn ang="0">
                  <a:pos x="34" y="312"/>
                </a:cxn>
                <a:cxn ang="0">
                  <a:pos x="62" y="344"/>
                </a:cxn>
                <a:cxn ang="0">
                  <a:pos x="104" y="294"/>
                </a:cxn>
                <a:cxn ang="0">
                  <a:pos x="130" y="287"/>
                </a:cxn>
                <a:cxn ang="0">
                  <a:pos x="140" y="258"/>
                </a:cxn>
                <a:cxn ang="0">
                  <a:pos x="163" y="231"/>
                </a:cxn>
                <a:cxn ang="0">
                  <a:pos x="197" y="218"/>
                </a:cxn>
                <a:cxn ang="0">
                  <a:pos x="242" y="219"/>
                </a:cxn>
              </a:cxnLst>
              <a:rect l="0" t="0" r="r" b="b"/>
              <a:pathLst>
                <a:path w="292" h="344">
                  <a:moveTo>
                    <a:pt x="242" y="219"/>
                  </a:moveTo>
                  <a:lnTo>
                    <a:pt x="277" y="150"/>
                  </a:lnTo>
                  <a:lnTo>
                    <a:pt x="256" y="137"/>
                  </a:lnTo>
                  <a:lnTo>
                    <a:pt x="245" y="120"/>
                  </a:lnTo>
                  <a:lnTo>
                    <a:pt x="241" y="89"/>
                  </a:lnTo>
                  <a:lnTo>
                    <a:pt x="256" y="74"/>
                  </a:lnTo>
                  <a:lnTo>
                    <a:pt x="275" y="65"/>
                  </a:lnTo>
                  <a:lnTo>
                    <a:pt x="275" y="47"/>
                  </a:lnTo>
                  <a:lnTo>
                    <a:pt x="292" y="35"/>
                  </a:lnTo>
                  <a:lnTo>
                    <a:pt x="272" y="26"/>
                  </a:lnTo>
                  <a:lnTo>
                    <a:pt x="275" y="0"/>
                  </a:lnTo>
                  <a:lnTo>
                    <a:pt x="223" y="6"/>
                  </a:lnTo>
                  <a:lnTo>
                    <a:pt x="241" y="26"/>
                  </a:lnTo>
                  <a:lnTo>
                    <a:pt x="221" y="51"/>
                  </a:lnTo>
                  <a:lnTo>
                    <a:pt x="203" y="59"/>
                  </a:lnTo>
                  <a:lnTo>
                    <a:pt x="188" y="51"/>
                  </a:lnTo>
                  <a:lnTo>
                    <a:pt x="191" y="30"/>
                  </a:lnTo>
                  <a:lnTo>
                    <a:pt x="188" y="8"/>
                  </a:lnTo>
                  <a:lnTo>
                    <a:pt x="152" y="4"/>
                  </a:lnTo>
                  <a:lnTo>
                    <a:pt x="158" y="19"/>
                  </a:lnTo>
                  <a:lnTo>
                    <a:pt x="154" y="43"/>
                  </a:lnTo>
                  <a:lnTo>
                    <a:pt x="142" y="58"/>
                  </a:lnTo>
                  <a:lnTo>
                    <a:pt x="125" y="76"/>
                  </a:lnTo>
                  <a:lnTo>
                    <a:pt x="97" y="99"/>
                  </a:lnTo>
                  <a:lnTo>
                    <a:pt x="95" y="128"/>
                  </a:lnTo>
                  <a:lnTo>
                    <a:pt x="55" y="160"/>
                  </a:lnTo>
                  <a:lnTo>
                    <a:pt x="19" y="213"/>
                  </a:lnTo>
                  <a:lnTo>
                    <a:pt x="0" y="262"/>
                  </a:lnTo>
                  <a:lnTo>
                    <a:pt x="34" y="312"/>
                  </a:lnTo>
                  <a:lnTo>
                    <a:pt x="62" y="344"/>
                  </a:lnTo>
                  <a:lnTo>
                    <a:pt x="104" y="294"/>
                  </a:lnTo>
                  <a:lnTo>
                    <a:pt x="130" y="287"/>
                  </a:lnTo>
                  <a:lnTo>
                    <a:pt x="140" y="258"/>
                  </a:lnTo>
                  <a:lnTo>
                    <a:pt x="163" y="231"/>
                  </a:lnTo>
                  <a:lnTo>
                    <a:pt x="197" y="218"/>
                  </a:lnTo>
                  <a:lnTo>
                    <a:pt x="242" y="219"/>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72" name="Freeform 22"/>
            <p:cNvSpPr>
              <a:spLocks/>
            </p:cNvSpPr>
            <p:nvPr/>
          </p:nvSpPr>
          <p:spPr bwMode="auto">
            <a:xfrm>
              <a:off x="9154585" y="3839136"/>
              <a:ext cx="302349" cy="425910"/>
            </a:xfrm>
            <a:custGeom>
              <a:avLst/>
              <a:gdLst>
                <a:gd name="connsiteX0" fmla="*/ 754 w 10000"/>
                <a:gd name="connsiteY0" fmla="*/ 11199 h 11199"/>
                <a:gd name="connsiteX1" fmla="*/ 0 w 10000"/>
                <a:gd name="connsiteY1" fmla="*/ 7766 h 11199"/>
                <a:gd name="connsiteX2" fmla="*/ 1791 w 10000"/>
                <a:gd name="connsiteY2" fmla="*/ 5426 h 11199"/>
                <a:gd name="connsiteX3" fmla="*/ 4627 w 10000"/>
                <a:gd name="connsiteY3" fmla="*/ 3511 h 11199"/>
                <a:gd name="connsiteX4" fmla="*/ 8657 w 10000"/>
                <a:gd name="connsiteY4" fmla="*/ 0 h 11199"/>
                <a:gd name="connsiteX5" fmla="*/ 10000 w 10000"/>
                <a:gd name="connsiteY5" fmla="*/ 1596 h 11199"/>
                <a:gd name="connsiteX6" fmla="*/ 9552 w 10000"/>
                <a:gd name="connsiteY6" fmla="*/ 4468 h 11199"/>
                <a:gd name="connsiteX7" fmla="*/ 7313 w 10000"/>
                <a:gd name="connsiteY7" fmla="*/ 6064 h 11199"/>
                <a:gd name="connsiteX8" fmla="*/ 5522 w 10000"/>
                <a:gd name="connsiteY8" fmla="*/ 7660 h 11199"/>
                <a:gd name="connsiteX9" fmla="*/ 754 w 10000"/>
                <a:gd name="connsiteY9" fmla="*/ 11199 h 11199"/>
                <a:gd name="connsiteX0" fmla="*/ 1848 w 11094"/>
                <a:gd name="connsiteY0" fmla="*/ 11199 h 11199"/>
                <a:gd name="connsiteX1" fmla="*/ 0 w 11094"/>
                <a:gd name="connsiteY1" fmla="*/ 10104 h 11199"/>
                <a:gd name="connsiteX2" fmla="*/ 2885 w 11094"/>
                <a:gd name="connsiteY2" fmla="*/ 5426 h 11199"/>
                <a:gd name="connsiteX3" fmla="*/ 5721 w 11094"/>
                <a:gd name="connsiteY3" fmla="*/ 3511 h 11199"/>
                <a:gd name="connsiteX4" fmla="*/ 9751 w 11094"/>
                <a:gd name="connsiteY4" fmla="*/ 0 h 11199"/>
                <a:gd name="connsiteX5" fmla="*/ 11094 w 11094"/>
                <a:gd name="connsiteY5" fmla="*/ 1596 h 11199"/>
                <a:gd name="connsiteX6" fmla="*/ 10646 w 11094"/>
                <a:gd name="connsiteY6" fmla="*/ 4468 h 11199"/>
                <a:gd name="connsiteX7" fmla="*/ 8407 w 11094"/>
                <a:gd name="connsiteY7" fmla="*/ 6064 h 11199"/>
                <a:gd name="connsiteX8" fmla="*/ 6616 w 11094"/>
                <a:gd name="connsiteY8" fmla="*/ 7660 h 11199"/>
                <a:gd name="connsiteX9" fmla="*/ 1848 w 11094"/>
                <a:gd name="connsiteY9" fmla="*/ 11199 h 1119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9751 w 11094"/>
                <a:gd name="connsiteY4" fmla="*/ 0 h 11139"/>
                <a:gd name="connsiteX5" fmla="*/ 11094 w 11094"/>
                <a:gd name="connsiteY5" fmla="*/ 1596 h 11139"/>
                <a:gd name="connsiteX6" fmla="*/ 10646 w 11094"/>
                <a:gd name="connsiteY6" fmla="*/ 4468 h 11139"/>
                <a:gd name="connsiteX7" fmla="*/ 8407 w 11094"/>
                <a:gd name="connsiteY7" fmla="*/ 6064 h 11139"/>
                <a:gd name="connsiteX8" fmla="*/ 6616 w 11094"/>
                <a:gd name="connsiteY8" fmla="*/ 7660 h 11139"/>
                <a:gd name="connsiteX9" fmla="*/ 2353 w 11094"/>
                <a:gd name="connsiteY9" fmla="*/ 11139 h 1113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6692 w 11094"/>
                <a:gd name="connsiteY4" fmla="*/ 2266 h 11139"/>
                <a:gd name="connsiteX5" fmla="*/ 9751 w 11094"/>
                <a:gd name="connsiteY5" fmla="*/ 0 h 11139"/>
                <a:gd name="connsiteX6" fmla="*/ 11094 w 11094"/>
                <a:gd name="connsiteY6" fmla="*/ 1596 h 11139"/>
                <a:gd name="connsiteX7" fmla="*/ 10646 w 11094"/>
                <a:gd name="connsiteY7" fmla="*/ 4468 h 11139"/>
                <a:gd name="connsiteX8" fmla="*/ 8407 w 11094"/>
                <a:gd name="connsiteY8" fmla="*/ 6064 h 11139"/>
                <a:gd name="connsiteX9" fmla="*/ 6616 w 11094"/>
                <a:gd name="connsiteY9" fmla="*/ 7660 h 11139"/>
                <a:gd name="connsiteX10" fmla="*/ 2353 w 11094"/>
                <a:gd name="connsiteY10" fmla="*/ 11139 h 1113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6692 w 11094"/>
                <a:gd name="connsiteY4" fmla="*/ 2266 h 11139"/>
                <a:gd name="connsiteX5" fmla="*/ 9751 w 11094"/>
                <a:gd name="connsiteY5" fmla="*/ 0 h 11139"/>
                <a:gd name="connsiteX6" fmla="*/ 10729 w 11094"/>
                <a:gd name="connsiteY6" fmla="*/ 347 h 11139"/>
                <a:gd name="connsiteX7" fmla="*/ 11094 w 11094"/>
                <a:gd name="connsiteY7" fmla="*/ 1596 h 11139"/>
                <a:gd name="connsiteX8" fmla="*/ 10646 w 11094"/>
                <a:gd name="connsiteY8" fmla="*/ 4468 h 11139"/>
                <a:gd name="connsiteX9" fmla="*/ 8407 w 11094"/>
                <a:gd name="connsiteY9" fmla="*/ 6064 h 11139"/>
                <a:gd name="connsiteX10" fmla="*/ 6616 w 11094"/>
                <a:gd name="connsiteY10" fmla="*/ 7660 h 11139"/>
                <a:gd name="connsiteX11" fmla="*/ 2353 w 11094"/>
                <a:gd name="connsiteY11" fmla="*/ 11139 h 1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4" h="11139">
                  <a:moveTo>
                    <a:pt x="2353" y="11139"/>
                  </a:moveTo>
                  <a:lnTo>
                    <a:pt x="0" y="10104"/>
                  </a:lnTo>
                  <a:lnTo>
                    <a:pt x="2885" y="5426"/>
                  </a:lnTo>
                  <a:lnTo>
                    <a:pt x="5721" y="3511"/>
                  </a:lnTo>
                  <a:cubicBezTo>
                    <a:pt x="6129" y="3156"/>
                    <a:pt x="6284" y="2621"/>
                    <a:pt x="6692" y="2266"/>
                  </a:cubicBezTo>
                  <a:lnTo>
                    <a:pt x="9751" y="0"/>
                  </a:lnTo>
                  <a:cubicBezTo>
                    <a:pt x="9993" y="296"/>
                    <a:pt x="10487" y="51"/>
                    <a:pt x="10729" y="347"/>
                  </a:cubicBezTo>
                  <a:cubicBezTo>
                    <a:pt x="10851" y="763"/>
                    <a:pt x="10972" y="1180"/>
                    <a:pt x="11094" y="1596"/>
                  </a:cubicBezTo>
                  <a:cubicBezTo>
                    <a:pt x="10945" y="2553"/>
                    <a:pt x="10795" y="3511"/>
                    <a:pt x="10646" y="4468"/>
                  </a:cubicBezTo>
                  <a:lnTo>
                    <a:pt x="8407" y="6064"/>
                  </a:lnTo>
                  <a:lnTo>
                    <a:pt x="6616" y="7660"/>
                  </a:lnTo>
                  <a:lnTo>
                    <a:pt x="2353" y="11139"/>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73" name="任意多边形 106"/>
            <p:cNvSpPr/>
            <p:nvPr/>
          </p:nvSpPr>
          <p:spPr>
            <a:xfrm>
              <a:off x="9879345" y="2013439"/>
              <a:ext cx="45812" cy="45984"/>
            </a:xfrm>
            <a:custGeom>
              <a:avLst/>
              <a:gdLst>
                <a:gd name="connsiteX0" fmla="*/ 19050 w 54769"/>
                <a:gd name="connsiteY0" fmla="*/ 61912 h 61912"/>
                <a:gd name="connsiteX1" fmla="*/ 54769 w 54769"/>
                <a:gd name="connsiteY1" fmla="*/ 0 h 61912"/>
                <a:gd name="connsiteX2" fmla="*/ 0 w 54769"/>
                <a:gd name="connsiteY2" fmla="*/ 0 h 61912"/>
                <a:gd name="connsiteX3" fmla="*/ 19050 w 54769"/>
                <a:gd name="connsiteY3" fmla="*/ 61912 h 61912"/>
                <a:gd name="connsiteX0" fmla="*/ 33898 w 69617"/>
                <a:gd name="connsiteY0" fmla="*/ 61912 h 61912"/>
                <a:gd name="connsiteX1" fmla="*/ 69617 w 69617"/>
                <a:gd name="connsiteY1" fmla="*/ 0 h 61912"/>
                <a:gd name="connsiteX2" fmla="*/ 14848 w 69617"/>
                <a:gd name="connsiteY2" fmla="*/ 0 h 61912"/>
                <a:gd name="connsiteX3" fmla="*/ 30 w 69617"/>
                <a:gd name="connsiteY3" fmla="*/ 28287 h 61912"/>
                <a:gd name="connsiteX4" fmla="*/ 33898 w 69617"/>
                <a:gd name="connsiteY4" fmla="*/ 61912 h 61912"/>
                <a:gd name="connsiteX0" fmla="*/ 37187 w 72906"/>
                <a:gd name="connsiteY0" fmla="*/ 61957 h 61957"/>
                <a:gd name="connsiteX1" fmla="*/ 72906 w 72906"/>
                <a:gd name="connsiteY1" fmla="*/ 45 h 61957"/>
                <a:gd name="connsiteX2" fmla="*/ 18137 w 72906"/>
                <a:gd name="connsiteY2" fmla="*/ 45 h 61957"/>
                <a:gd name="connsiteX3" fmla="*/ 4272 w 72906"/>
                <a:gd name="connsiteY3" fmla="*/ 16428 h 61957"/>
                <a:gd name="connsiteX4" fmla="*/ 3319 w 72906"/>
                <a:gd name="connsiteY4" fmla="*/ 28332 h 61957"/>
                <a:gd name="connsiteX5" fmla="*/ 37187 w 72906"/>
                <a:gd name="connsiteY5" fmla="*/ 61957 h 61957"/>
                <a:gd name="connsiteX0" fmla="*/ 33868 w 69587"/>
                <a:gd name="connsiteY0" fmla="*/ 61957 h 61957"/>
                <a:gd name="connsiteX1" fmla="*/ 69587 w 69587"/>
                <a:gd name="connsiteY1" fmla="*/ 45 h 61957"/>
                <a:gd name="connsiteX2" fmla="*/ 14818 w 69587"/>
                <a:gd name="connsiteY2" fmla="*/ 45 h 61957"/>
                <a:gd name="connsiteX3" fmla="*/ 953 w 69587"/>
                <a:gd name="connsiteY3" fmla="*/ 16428 h 61957"/>
                <a:gd name="connsiteX4" fmla="*/ 0 w 69587"/>
                <a:gd name="connsiteY4" fmla="*/ 28332 h 61957"/>
                <a:gd name="connsiteX5" fmla="*/ 33868 w 69587"/>
                <a:gd name="connsiteY5" fmla="*/ 61957 h 61957"/>
                <a:gd name="connsiteX0" fmla="*/ 33868 w 69587"/>
                <a:gd name="connsiteY0" fmla="*/ 61912 h 61912"/>
                <a:gd name="connsiteX1" fmla="*/ 69587 w 69587"/>
                <a:gd name="connsiteY1" fmla="*/ 0 h 61912"/>
                <a:gd name="connsiteX2" fmla="*/ 14818 w 69587"/>
                <a:gd name="connsiteY2" fmla="*/ 0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9433 w 69587"/>
                <a:gd name="connsiteY2" fmla="*/ 11416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33868 w 69587"/>
                <a:gd name="connsiteY6"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33868 w 69587"/>
                <a:gd name="connsiteY7"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19048 w 69587"/>
                <a:gd name="connsiteY7" fmla="*/ 37334 h 61912"/>
                <a:gd name="connsiteX8" fmla="*/ 33868 w 69587"/>
                <a:gd name="connsiteY8" fmla="*/ 61912 h 61912"/>
                <a:gd name="connsiteX0" fmla="*/ 33868 w 69587"/>
                <a:gd name="connsiteY0" fmla="*/ 61912 h 63048"/>
                <a:gd name="connsiteX1" fmla="*/ 69587 w 69587"/>
                <a:gd name="connsiteY1" fmla="*/ 0 h 63048"/>
                <a:gd name="connsiteX2" fmla="*/ 20952 w 69587"/>
                <a:gd name="connsiteY2" fmla="*/ 11621 h 63048"/>
                <a:gd name="connsiteX3" fmla="*/ 9433 w 69587"/>
                <a:gd name="connsiteY3" fmla="*/ 11416 h 63048"/>
                <a:gd name="connsiteX4" fmla="*/ 953 w 69587"/>
                <a:gd name="connsiteY4" fmla="*/ 16383 h 63048"/>
                <a:gd name="connsiteX5" fmla="*/ 0 w 69587"/>
                <a:gd name="connsiteY5" fmla="*/ 28287 h 63048"/>
                <a:gd name="connsiteX6" fmla="*/ 8572 w 69587"/>
                <a:gd name="connsiteY6" fmla="*/ 29715 h 63048"/>
                <a:gd name="connsiteX7" fmla="*/ 19048 w 69587"/>
                <a:gd name="connsiteY7" fmla="*/ 37334 h 63048"/>
                <a:gd name="connsiteX8" fmla="*/ 23333 w 69587"/>
                <a:gd name="connsiteY8" fmla="*/ 63048 h 63048"/>
                <a:gd name="connsiteX9" fmla="*/ 33868 w 69587"/>
                <a:gd name="connsiteY9" fmla="*/ 61912 h 63048"/>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3333 w 69587"/>
                <a:gd name="connsiteY9" fmla="*/ 63048 h 66381"/>
                <a:gd name="connsiteX10" fmla="*/ 33868 w 69587"/>
                <a:gd name="connsiteY10" fmla="*/ 61912 h 66381"/>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7143 w 69587"/>
                <a:gd name="connsiteY9" fmla="*/ 42572 h 66381"/>
                <a:gd name="connsiteX10" fmla="*/ 23333 w 69587"/>
                <a:gd name="connsiteY10" fmla="*/ 63048 h 66381"/>
                <a:gd name="connsiteX11" fmla="*/ 33868 w 69587"/>
                <a:gd name="connsiteY11" fmla="*/ 61912 h 66381"/>
                <a:gd name="connsiteX0" fmla="*/ 33868 w 69587"/>
                <a:gd name="connsiteY0" fmla="*/ 61912 h 66381"/>
                <a:gd name="connsiteX1" fmla="*/ 44761 w 69587"/>
                <a:gd name="connsiteY1" fmla="*/ 66381 h 66381"/>
                <a:gd name="connsiteX2" fmla="*/ 53809 w 69587"/>
                <a:gd name="connsiteY2" fmla="*/ 61619 h 66381"/>
                <a:gd name="connsiteX3" fmla="*/ 69587 w 69587"/>
                <a:gd name="connsiteY3" fmla="*/ 0 h 66381"/>
                <a:gd name="connsiteX4" fmla="*/ 20952 w 69587"/>
                <a:gd name="connsiteY4" fmla="*/ 11621 h 66381"/>
                <a:gd name="connsiteX5" fmla="*/ 9433 w 69587"/>
                <a:gd name="connsiteY5" fmla="*/ 11416 h 66381"/>
                <a:gd name="connsiteX6" fmla="*/ 953 w 69587"/>
                <a:gd name="connsiteY6" fmla="*/ 16383 h 66381"/>
                <a:gd name="connsiteX7" fmla="*/ 0 w 69587"/>
                <a:gd name="connsiteY7" fmla="*/ 28287 h 66381"/>
                <a:gd name="connsiteX8" fmla="*/ 8572 w 69587"/>
                <a:gd name="connsiteY8" fmla="*/ 29715 h 66381"/>
                <a:gd name="connsiteX9" fmla="*/ 19048 w 69587"/>
                <a:gd name="connsiteY9" fmla="*/ 37334 h 66381"/>
                <a:gd name="connsiteX10" fmla="*/ 27143 w 69587"/>
                <a:gd name="connsiteY10" fmla="*/ 42572 h 66381"/>
                <a:gd name="connsiteX11" fmla="*/ 23333 w 69587"/>
                <a:gd name="connsiteY11" fmla="*/ 63048 h 66381"/>
                <a:gd name="connsiteX12" fmla="*/ 33868 w 69587"/>
                <a:gd name="connsiteY12"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69587 w 69587"/>
                <a:gd name="connsiteY4" fmla="*/ 0 h 66381"/>
                <a:gd name="connsiteX5" fmla="*/ 20952 w 69587"/>
                <a:gd name="connsiteY5" fmla="*/ 11621 h 66381"/>
                <a:gd name="connsiteX6" fmla="*/ 9433 w 69587"/>
                <a:gd name="connsiteY6" fmla="*/ 11416 h 66381"/>
                <a:gd name="connsiteX7" fmla="*/ 953 w 69587"/>
                <a:gd name="connsiteY7" fmla="*/ 16383 h 66381"/>
                <a:gd name="connsiteX8" fmla="*/ 0 w 69587"/>
                <a:gd name="connsiteY8" fmla="*/ 28287 h 66381"/>
                <a:gd name="connsiteX9" fmla="*/ 8572 w 69587"/>
                <a:gd name="connsiteY9" fmla="*/ 29715 h 66381"/>
                <a:gd name="connsiteX10" fmla="*/ 19048 w 69587"/>
                <a:gd name="connsiteY10" fmla="*/ 37334 h 66381"/>
                <a:gd name="connsiteX11" fmla="*/ 27143 w 69587"/>
                <a:gd name="connsiteY11" fmla="*/ 42572 h 66381"/>
                <a:gd name="connsiteX12" fmla="*/ 23333 w 69587"/>
                <a:gd name="connsiteY12" fmla="*/ 63048 h 66381"/>
                <a:gd name="connsiteX13" fmla="*/ 33868 w 69587"/>
                <a:gd name="connsiteY13"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0952 w 69587"/>
                <a:gd name="connsiteY6" fmla="*/ 11621 h 66381"/>
                <a:gd name="connsiteX7" fmla="*/ 9433 w 69587"/>
                <a:gd name="connsiteY7" fmla="*/ 11416 h 66381"/>
                <a:gd name="connsiteX8" fmla="*/ 953 w 69587"/>
                <a:gd name="connsiteY8" fmla="*/ 16383 h 66381"/>
                <a:gd name="connsiteX9" fmla="*/ 0 w 69587"/>
                <a:gd name="connsiteY9" fmla="*/ 28287 h 66381"/>
                <a:gd name="connsiteX10" fmla="*/ 8572 w 69587"/>
                <a:gd name="connsiteY10" fmla="*/ 29715 h 66381"/>
                <a:gd name="connsiteX11" fmla="*/ 19048 w 69587"/>
                <a:gd name="connsiteY11" fmla="*/ 37334 h 66381"/>
                <a:gd name="connsiteX12" fmla="*/ 27143 w 69587"/>
                <a:gd name="connsiteY12" fmla="*/ 42572 h 66381"/>
                <a:gd name="connsiteX13" fmla="*/ 23333 w 69587"/>
                <a:gd name="connsiteY13" fmla="*/ 63048 h 66381"/>
                <a:gd name="connsiteX14" fmla="*/ 33868 w 69587"/>
                <a:gd name="connsiteY14"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8571 w 69587"/>
                <a:gd name="connsiteY6" fmla="*/ 18763 h 66381"/>
                <a:gd name="connsiteX7" fmla="*/ 20952 w 69587"/>
                <a:gd name="connsiteY7" fmla="*/ 11621 h 66381"/>
                <a:gd name="connsiteX8" fmla="*/ 9433 w 69587"/>
                <a:gd name="connsiteY8" fmla="*/ 11416 h 66381"/>
                <a:gd name="connsiteX9" fmla="*/ 953 w 69587"/>
                <a:gd name="connsiteY9" fmla="*/ 16383 h 66381"/>
                <a:gd name="connsiteX10" fmla="*/ 0 w 69587"/>
                <a:gd name="connsiteY10" fmla="*/ 28287 h 66381"/>
                <a:gd name="connsiteX11" fmla="*/ 8572 w 69587"/>
                <a:gd name="connsiteY11" fmla="*/ 29715 h 66381"/>
                <a:gd name="connsiteX12" fmla="*/ 19048 w 69587"/>
                <a:gd name="connsiteY12" fmla="*/ 37334 h 66381"/>
                <a:gd name="connsiteX13" fmla="*/ 27143 w 69587"/>
                <a:gd name="connsiteY13" fmla="*/ 42572 h 66381"/>
                <a:gd name="connsiteX14" fmla="*/ 23333 w 69587"/>
                <a:gd name="connsiteY14" fmla="*/ 63048 h 66381"/>
                <a:gd name="connsiteX15" fmla="*/ 33868 w 69587"/>
                <a:gd name="connsiteY15"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32857 w 69587"/>
                <a:gd name="connsiteY6" fmla="*/ 26858 h 66381"/>
                <a:gd name="connsiteX7" fmla="*/ 28571 w 69587"/>
                <a:gd name="connsiteY7" fmla="*/ 18763 h 66381"/>
                <a:gd name="connsiteX8" fmla="*/ 20952 w 69587"/>
                <a:gd name="connsiteY8" fmla="*/ 11621 h 66381"/>
                <a:gd name="connsiteX9" fmla="*/ 9433 w 69587"/>
                <a:gd name="connsiteY9" fmla="*/ 11416 h 66381"/>
                <a:gd name="connsiteX10" fmla="*/ 953 w 69587"/>
                <a:gd name="connsiteY10" fmla="*/ 16383 h 66381"/>
                <a:gd name="connsiteX11" fmla="*/ 0 w 69587"/>
                <a:gd name="connsiteY11" fmla="*/ 28287 h 66381"/>
                <a:gd name="connsiteX12" fmla="*/ 8572 w 69587"/>
                <a:gd name="connsiteY12" fmla="*/ 29715 h 66381"/>
                <a:gd name="connsiteX13" fmla="*/ 19048 w 69587"/>
                <a:gd name="connsiteY13" fmla="*/ 37334 h 66381"/>
                <a:gd name="connsiteX14" fmla="*/ 27143 w 69587"/>
                <a:gd name="connsiteY14" fmla="*/ 42572 h 66381"/>
                <a:gd name="connsiteX15" fmla="*/ 23333 w 69587"/>
                <a:gd name="connsiteY15" fmla="*/ 63048 h 66381"/>
                <a:gd name="connsiteX16" fmla="*/ 33868 w 69587"/>
                <a:gd name="connsiteY16"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44285 w 69587"/>
                <a:gd name="connsiteY6" fmla="*/ 25430 h 66381"/>
                <a:gd name="connsiteX7" fmla="*/ 32857 w 69587"/>
                <a:gd name="connsiteY7" fmla="*/ 26858 h 66381"/>
                <a:gd name="connsiteX8" fmla="*/ 28571 w 69587"/>
                <a:gd name="connsiteY8" fmla="*/ 18763 h 66381"/>
                <a:gd name="connsiteX9" fmla="*/ 20952 w 69587"/>
                <a:gd name="connsiteY9" fmla="*/ 11621 h 66381"/>
                <a:gd name="connsiteX10" fmla="*/ 9433 w 69587"/>
                <a:gd name="connsiteY10" fmla="*/ 11416 h 66381"/>
                <a:gd name="connsiteX11" fmla="*/ 953 w 69587"/>
                <a:gd name="connsiteY11" fmla="*/ 16383 h 66381"/>
                <a:gd name="connsiteX12" fmla="*/ 0 w 69587"/>
                <a:gd name="connsiteY12" fmla="*/ 28287 h 66381"/>
                <a:gd name="connsiteX13" fmla="*/ 8572 w 69587"/>
                <a:gd name="connsiteY13" fmla="*/ 29715 h 66381"/>
                <a:gd name="connsiteX14" fmla="*/ 19048 w 69587"/>
                <a:gd name="connsiteY14" fmla="*/ 37334 h 66381"/>
                <a:gd name="connsiteX15" fmla="*/ 27143 w 69587"/>
                <a:gd name="connsiteY15" fmla="*/ 42572 h 66381"/>
                <a:gd name="connsiteX16" fmla="*/ 23333 w 69587"/>
                <a:gd name="connsiteY16" fmla="*/ 63048 h 66381"/>
                <a:gd name="connsiteX17" fmla="*/ 33868 w 69587"/>
                <a:gd name="connsiteY17" fmla="*/ 61912 h 66381"/>
                <a:gd name="connsiteX0" fmla="*/ 33868 w 54761"/>
                <a:gd name="connsiteY0" fmla="*/ 50496 h 54965"/>
                <a:gd name="connsiteX1" fmla="*/ 44761 w 54761"/>
                <a:gd name="connsiteY1" fmla="*/ 54965 h 54965"/>
                <a:gd name="connsiteX2" fmla="*/ 53809 w 54761"/>
                <a:gd name="connsiteY2" fmla="*/ 50203 h 54965"/>
                <a:gd name="connsiteX3" fmla="*/ 54761 w 54761"/>
                <a:gd name="connsiteY3" fmla="*/ 37823 h 54965"/>
                <a:gd name="connsiteX4" fmla="*/ 53333 w 54761"/>
                <a:gd name="connsiteY4" fmla="*/ 24966 h 54965"/>
                <a:gd name="connsiteX5" fmla="*/ 51345 w 54761"/>
                <a:gd name="connsiteY5" fmla="*/ 14285 h 54965"/>
                <a:gd name="connsiteX6" fmla="*/ 44285 w 54761"/>
                <a:gd name="connsiteY6" fmla="*/ 14014 h 54965"/>
                <a:gd name="connsiteX7" fmla="*/ 32857 w 54761"/>
                <a:gd name="connsiteY7" fmla="*/ 15442 h 54965"/>
                <a:gd name="connsiteX8" fmla="*/ 28571 w 54761"/>
                <a:gd name="connsiteY8" fmla="*/ 7347 h 54965"/>
                <a:gd name="connsiteX9" fmla="*/ 20952 w 54761"/>
                <a:gd name="connsiteY9" fmla="*/ 205 h 54965"/>
                <a:gd name="connsiteX10" fmla="*/ 9433 w 54761"/>
                <a:gd name="connsiteY10" fmla="*/ 0 h 54965"/>
                <a:gd name="connsiteX11" fmla="*/ 953 w 54761"/>
                <a:gd name="connsiteY11" fmla="*/ 4967 h 54965"/>
                <a:gd name="connsiteX12" fmla="*/ 0 w 54761"/>
                <a:gd name="connsiteY12" fmla="*/ 16871 h 54965"/>
                <a:gd name="connsiteX13" fmla="*/ 8572 w 54761"/>
                <a:gd name="connsiteY13" fmla="*/ 18299 h 54965"/>
                <a:gd name="connsiteX14" fmla="*/ 19048 w 54761"/>
                <a:gd name="connsiteY14" fmla="*/ 25918 h 54965"/>
                <a:gd name="connsiteX15" fmla="*/ 27143 w 54761"/>
                <a:gd name="connsiteY15" fmla="*/ 31156 h 54965"/>
                <a:gd name="connsiteX16" fmla="*/ 23333 w 54761"/>
                <a:gd name="connsiteY16" fmla="*/ 51632 h 54965"/>
                <a:gd name="connsiteX17" fmla="*/ 33868 w 54761"/>
                <a:gd name="connsiteY17" fmla="*/ 50496 h 5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761" h="54965">
                  <a:moveTo>
                    <a:pt x="33868" y="50496"/>
                  </a:moveTo>
                  <a:lnTo>
                    <a:pt x="44761" y="54965"/>
                  </a:lnTo>
                  <a:lnTo>
                    <a:pt x="53809" y="50203"/>
                  </a:lnTo>
                  <a:cubicBezTo>
                    <a:pt x="54126" y="46076"/>
                    <a:pt x="54444" y="41950"/>
                    <a:pt x="54761" y="37823"/>
                  </a:cubicBezTo>
                  <a:lnTo>
                    <a:pt x="53333" y="24966"/>
                  </a:lnTo>
                  <a:lnTo>
                    <a:pt x="51345" y="14285"/>
                  </a:lnTo>
                  <a:lnTo>
                    <a:pt x="44285" y="14014"/>
                  </a:lnTo>
                  <a:lnTo>
                    <a:pt x="32857" y="15442"/>
                  </a:lnTo>
                  <a:lnTo>
                    <a:pt x="28571" y="7347"/>
                  </a:lnTo>
                  <a:lnTo>
                    <a:pt x="20952" y="205"/>
                  </a:lnTo>
                  <a:lnTo>
                    <a:pt x="9433" y="0"/>
                  </a:lnTo>
                  <a:lnTo>
                    <a:pt x="953" y="4967"/>
                  </a:lnTo>
                  <a:cubicBezTo>
                    <a:pt x="635" y="8935"/>
                    <a:pt x="318" y="12903"/>
                    <a:pt x="0" y="16871"/>
                  </a:cubicBezTo>
                  <a:lnTo>
                    <a:pt x="8572" y="18299"/>
                  </a:lnTo>
                  <a:lnTo>
                    <a:pt x="19048" y="25918"/>
                  </a:lnTo>
                  <a:lnTo>
                    <a:pt x="27143" y="31156"/>
                  </a:lnTo>
                  <a:lnTo>
                    <a:pt x="23333" y="51632"/>
                  </a:lnTo>
                  <a:lnTo>
                    <a:pt x="33868" y="5049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sp>
          <p:nvSpPr>
            <p:cNvPr id="74" name="Freeform 10"/>
            <p:cNvSpPr>
              <a:spLocks/>
            </p:cNvSpPr>
            <p:nvPr/>
          </p:nvSpPr>
          <p:spPr bwMode="auto">
            <a:xfrm>
              <a:off x="9624832" y="1990771"/>
              <a:ext cx="335544" cy="423847"/>
            </a:xfrm>
            <a:custGeom>
              <a:avLst/>
              <a:gdLst/>
              <a:ahLst/>
              <a:cxnLst>
                <a:cxn ang="0">
                  <a:pos x="490" y="1209"/>
                </a:cxn>
                <a:cxn ang="0">
                  <a:pos x="561" y="1244"/>
                </a:cxn>
                <a:cxn ang="0">
                  <a:pos x="546" y="1319"/>
                </a:cxn>
                <a:cxn ang="0">
                  <a:pos x="801" y="1214"/>
                </a:cxn>
                <a:cxn ang="0">
                  <a:pos x="1044" y="1153"/>
                </a:cxn>
                <a:cxn ang="0">
                  <a:pos x="1006" y="969"/>
                </a:cxn>
                <a:cxn ang="0">
                  <a:pos x="861" y="924"/>
                </a:cxn>
                <a:cxn ang="0">
                  <a:pos x="751" y="929"/>
                </a:cxn>
                <a:cxn ang="0">
                  <a:pos x="651" y="869"/>
                </a:cxn>
                <a:cxn ang="0">
                  <a:pos x="681" y="759"/>
                </a:cxn>
                <a:cxn ang="0">
                  <a:pos x="751" y="674"/>
                </a:cxn>
                <a:cxn ang="0">
                  <a:pos x="716" y="529"/>
                </a:cxn>
                <a:cxn ang="0">
                  <a:pos x="631" y="579"/>
                </a:cxn>
                <a:cxn ang="0">
                  <a:pos x="576" y="504"/>
                </a:cxn>
                <a:cxn ang="0">
                  <a:pos x="546" y="374"/>
                </a:cxn>
                <a:cxn ang="0">
                  <a:pos x="636" y="354"/>
                </a:cxn>
                <a:cxn ang="0">
                  <a:pos x="681" y="264"/>
                </a:cxn>
                <a:cxn ang="0">
                  <a:pos x="601" y="164"/>
                </a:cxn>
                <a:cxn ang="0">
                  <a:pos x="466" y="0"/>
                </a:cxn>
                <a:cxn ang="0">
                  <a:pos x="241" y="178"/>
                </a:cxn>
                <a:cxn ang="0">
                  <a:pos x="210" y="294"/>
                </a:cxn>
                <a:cxn ang="0">
                  <a:pos x="255" y="339"/>
                </a:cxn>
                <a:cxn ang="0">
                  <a:pos x="260" y="519"/>
                </a:cxn>
                <a:cxn ang="0">
                  <a:pos x="215" y="554"/>
                </a:cxn>
                <a:cxn ang="0">
                  <a:pos x="155" y="429"/>
                </a:cxn>
                <a:cxn ang="0">
                  <a:pos x="95" y="339"/>
                </a:cxn>
                <a:cxn ang="0">
                  <a:pos x="0" y="414"/>
                </a:cxn>
                <a:cxn ang="0">
                  <a:pos x="185" y="689"/>
                </a:cxn>
                <a:cxn ang="0">
                  <a:pos x="305" y="1029"/>
                </a:cxn>
                <a:cxn ang="0">
                  <a:pos x="405" y="1019"/>
                </a:cxn>
                <a:cxn ang="0">
                  <a:pos x="485" y="939"/>
                </a:cxn>
                <a:cxn ang="0">
                  <a:pos x="601" y="1139"/>
                </a:cxn>
                <a:cxn ang="0">
                  <a:pos x="490" y="1209"/>
                </a:cxn>
              </a:cxnLst>
              <a:rect l="0" t="0" r="r" b="b"/>
              <a:pathLst>
                <a:path w="1044" h="1319">
                  <a:moveTo>
                    <a:pt x="490" y="1209"/>
                  </a:moveTo>
                  <a:lnTo>
                    <a:pt x="561" y="1244"/>
                  </a:lnTo>
                  <a:lnTo>
                    <a:pt x="546" y="1319"/>
                  </a:lnTo>
                  <a:lnTo>
                    <a:pt x="801" y="1214"/>
                  </a:lnTo>
                  <a:lnTo>
                    <a:pt x="1044" y="1153"/>
                  </a:lnTo>
                  <a:lnTo>
                    <a:pt x="1006" y="969"/>
                  </a:lnTo>
                  <a:lnTo>
                    <a:pt x="861" y="924"/>
                  </a:lnTo>
                  <a:lnTo>
                    <a:pt x="751" y="929"/>
                  </a:lnTo>
                  <a:lnTo>
                    <a:pt x="651" y="869"/>
                  </a:lnTo>
                  <a:lnTo>
                    <a:pt x="681" y="759"/>
                  </a:lnTo>
                  <a:lnTo>
                    <a:pt x="751" y="674"/>
                  </a:lnTo>
                  <a:lnTo>
                    <a:pt x="716" y="529"/>
                  </a:lnTo>
                  <a:lnTo>
                    <a:pt x="631" y="579"/>
                  </a:lnTo>
                  <a:lnTo>
                    <a:pt x="576" y="504"/>
                  </a:lnTo>
                  <a:lnTo>
                    <a:pt x="546" y="374"/>
                  </a:lnTo>
                  <a:lnTo>
                    <a:pt x="636" y="354"/>
                  </a:lnTo>
                  <a:lnTo>
                    <a:pt x="681" y="264"/>
                  </a:lnTo>
                  <a:lnTo>
                    <a:pt x="601" y="164"/>
                  </a:lnTo>
                  <a:lnTo>
                    <a:pt x="466" y="0"/>
                  </a:lnTo>
                  <a:lnTo>
                    <a:pt x="241" y="178"/>
                  </a:lnTo>
                  <a:lnTo>
                    <a:pt x="210" y="294"/>
                  </a:lnTo>
                  <a:lnTo>
                    <a:pt x="255" y="339"/>
                  </a:lnTo>
                  <a:lnTo>
                    <a:pt x="260" y="519"/>
                  </a:lnTo>
                  <a:lnTo>
                    <a:pt x="215" y="554"/>
                  </a:lnTo>
                  <a:lnTo>
                    <a:pt x="155" y="429"/>
                  </a:lnTo>
                  <a:lnTo>
                    <a:pt x="95" y="339"/>
                  </a:lnTo>
                  <a:lnTo>
                    <a:pt x="0" y="414"/>
                  </a:lnTo>
                  <a:lnTo>
                    <a:pt x="185" y="689"/>
                  </a:lnTo>
                  <a:lnTo>
                    <a:pt x="305" y="1029"/>
                  </a:lnTo>
                  <a:lnTo>
                    <a:pt x="405" y="1019"/>
                  </a:lnTo>
                  <a:lnTo>
                    <a:pt x="485" y="939"/>
                  </a:lnTo>
                  <a:lnTo>
                    <a:pt x="601" y="1139"/>
                  </a:lnTo>
                  <a:lnTo>
                    <a:pt x="490" y="1209"/>
                  </a:lnTo>
                  <a:close/>
                </a:path>
              </a:pathLst>
            </a:custGeom>
            <a:solidFill>
              <a:schemeClr val="bg2">
                <a:lumMod val="90000"/>
              </a:schemeClr>
            </a:solidFill>
            <a:ln w="19050" cmpd="sng">
              <a:solidFill>
                <a:schemeClr val="bg1"/>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grpSp>
      <p:graphicFrame>
        <p:nvGraphicFramePr>
          <p:cNvPr id="75" name="Table 74"/>
          <p:cNvGraphicFramePr>
            <a:graphicFrameLocks noGrp="1"/>
          </p:cNvGraphicFramePr>
          <p:nvPr>
            <p:extLst>
              <p:ext uri="{D42A27DB-BD31-4B8C-83A1-F6EECF244321}">
                <p14:modId xmlns:p14="http://schemas.microsoft.com/office/powerpoint/2010/main" val="3975739253"/>
              </p:ext>
            </p:extLst>
          </p:nvPr>
        </p:nvGraphicFramePr>
        <p:xfrm>
          <a:off x="6993898" y="1436847"/>
          <a:ext cx="1511092"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gridCol w="515211">
                  <a:extLst>
                    <a:ext uri="{9D8B030D-6E8A-4147-A177-3AD203B41FA5}">
                      <a16:colId xmlns:a16="http://schemas.microsoft.com/office/drawing/2014/main" val="20001"/>
                    </a:ext>
                  </a:extLst>
                </a:gridCol>
              </a:tblGrid>
              <a:tr h="370840">
                <a:tc>
                  <a:txBody>
                    <a:bodyPr/>
                    <a:lstStyle/>
                    <a:p>
                      <a:pPr algn="r"/>
                      <a:r>
                        <a:rPr lang="en-IN" sz="800" b="0" kern="1200" dirty="0">
                          <a:solidFill>
                            <a:srgbClr val="000000"/>
                          </a:solidFill>
                          <a:latin typeface="Barlow"/>
                          <a:ea typeface="+mn-ea"/>
                          <a:cs typeface="+mn-cs"/>
                        </a:rPr>
                        <a:t>TTPCA</a:t>
                      </a:r>
                      <a:endParaRPr lang="en-NZ" sz="800" b="0" kern="1200" dirty="0">
                        <a:solidFill>
                          <a:srgbClr val="000000"/>
                        </a:solidFill>
                        <a:latin typeface="Barlow"/>
                        <a:ea typeface="+mn-ea"/>
                        <a:cs typeface="+mn-cs"/>
                      </a:endParaRPr>
                    </a:p>
                    <a:p>
                      <a:pPr algn="r"/>
                      <a:r>
                        <a:rPr lang="en-NZ" sz="800" b="0" dirty="0">
                          <a:solidFill>
                            <a:srgbClr val="000000"/>
                          </a:solidFill>
                          <a:latin typeface="Barlow"/>
                        </a:rPr>
                        <a:t>(n=44)</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solidFill>
                          <a:latin typeface="Barlow"/>
                        </a:rPr>
                        <a:t>+68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6" name="Table 75"/>
          <p:cNvGraphicFramePr>
            <a:graphicFrameLocks noGrp="1"/>
          </p:cNvGraphicFramePr>
          <p:nvPr>
            <p:extLst>
              <p:ext uri="{D42A27DB-BD31-4B8C-83A1-F6EECF244321}">
                <p14:modId xmlns:p14="http://schemas.microsoft.com/office/powerpoint/2010/main" val="1258739561"/>
              </p:ext>
            </p:extLst>
          </p:nvPr>
        </p:nvGraphicFramePr>
        <p:xfrm>
          <a:off x="7311057" y="2020140"/>
          <a:ext cx="1578149" cy="370840"/>
        </p:xfrm>
        <a:graphic>
          <a:graphicData uri="http://schemas.openxmlformats.org/drawingml/2006/table">
            <a:tbl>
              <a:tblPr firstRow="1" bandRow="1">
                <a:tableStyleId>{5C22544A-7EE6-4342-B048-85BDC9FD1C3A}</a:tableStyleId>
              </a:tblPr>
              <a:tblGrid>
                <a:gridCol w="960680">
                  <a:extLst>
                    <a:ext uri="{9D8B030D-6E8A-4147-A177-3AD203B41FA5}">
                      <a16:colId xmlns:a16="http://schemas.microsoft.com/office/drawing/2014/main" val="20000"/>
                    </a:ext>
                  </a:extLst>
                </a:gridCol>
                <a:gridCol w="617469">
                  <a:extLst>
                    <a:ext uri="{9D8B030D-6E8A-4147-A177-3AD203B41FA5}">
                      <a16:colId xmlns:a16="http://schemas.microsoft.com/office/drawing/2014/main" val="20001"/>
                    </a:ext>
                  </a:extLst>
                </a:gridCol>
              </a:tblGrid>
              <a:tr h="370840">
                <a:tc>
                  <a:txBody>
                    <a:bodyPr/>
                    <a:lstStyle/>
                    <a:p>
                      <a:pPr algn="r"/>
                      <a:r>
                        <a:rPr lang="en-IN" sz="800" b="0" kern="1200" dirty="0">
                          <a:solidFill>
                            <a:srgbClr val="000000"/>
                          </a:solidFill>
                          <a:latin typeface="Barlow"/>
                          <a:ea typeface="+mn-ea"/>
                          <a:cs typeface="+mn-cs"/>
                        </a:rPr>
                        <a:t>AROCA</a:t>
                      </a:r>
                      <a:endParaRPr lang="en-NZ" sz="800" b="0" kern="1200" dirty="0">
                        <a:solidFill>
                          <a:srgbClr val="000000"/>
                        </a:solidFill>
                        <a:latin typeface="Barlow"/>
                        <a:ea typeface="+mn-ea"/>
                        <a:cs typeface="+mn-cs"/>
                      </a:endParaRPr>
                    </a:p>
                    <a:p>
                      <a:pPr algn="r"/>
                      <a:r>
                        <a:rPr lang="en-NZ" sz="800" b="0" dirty="0">
                          <a:solidFill>
                            <a:srgbClr val="000000"/>
                          </a:solidFill>
                          <a:latin typeface="Barlow"/>
                        </a:rPr>
                        <a:t>(n=133)</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kern="1200" dirty="0">
                          <a:solidFill>
                            <a:srgbClr val="000000"/>
                          </a:solidFill>
                          <a:latin typeface="Barlow"/>
                          <a:ea typeface="+mn-ea"/>
                          <a:cs typeface="+mn-cs"/>
                        </a:rPr>
                        <a:t>+55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7" name="Table 76"/>
          <p:cNvGraphicFramePr>
            <a:graphicFrameLocks noGrp="1"/>
          </p:cNvGraphicFramePr>
          <p:nvPr>
            <p:extLst>
              <p:ext uri="{D42A27DB-BD31-4B8C-83A1-F6EECF244321}">
                <p14:modId xmlns:p14="http://schemas.microsoft.com/office/powerpoint/2010/main" val="2703351930"/>
              </p:ext>
            </p:extLst>
          </p:nvPr>
        </p:nvGraphicFramePr>
        <p:xfrm>
          <a:off x="9912000" y="1974874"/>
          <a:ext cx="1511092" cy="370840"/>
        </p:xfrm>
        <a:graphic>
          <a:graphicData uri="http://schemas.openxmlformats.org/drawingml/2006/table">
            <a:tbl>
              <a:tblPr firstRow="1" bandRow="1">
                <a:tableStyleId>{5C22544A-7EE6-4342-B048-85BDC9FD1C3A}</a:tableStyleId>
              </a:tblPr>
              <a:tblGrid>
                <a:gridCol w="522852">
                  <a:extLst>
                    <a:ext uri="{9D8B030D-6E8A-4147-A177-3AD203B41FA5}">
                      <a16:colId xmlns:a16="http://schemas.microsoft.com/office/drawing/2014/main" val="20000"/>
                    </a:ext>
                  </a:extLst>
                </a:gridCol>
                <a:gridCol w="988240">
                  <a:extLst>
                    <a:ext uri="{9D8B030D-6E8A-4147-A177-3AD203B41FA5}">
                      <a16:colId xmlns:a16="http://schemas.microsoft.com/office/drawing/2014/main" val="20001"/>
                    </a:ext>
                  </a:extLst>
                </a:gridCol>
              </a:tblGrid>
              <a:tr h="370840">
                <a:tc>
                  <a:txBody>
                    <a:bodyPr/>
                    <a:lstStyle/>
                    <a:p>
                      <a:pPr algn="r"/>
                      <a:r>
                        <a:rPr lang="en-NZ" sz="1200" b="1" dirty="0">
                          <a:solidFill>
                            <a:schemeClr val="tx1"/>
                          </a:solidFill>
                          <a:latin typeface="Barlow"/>
                        </a:rPr>
                        <a:t>+43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pl-PL" sz="800" b="0" kern="1200" dirty="0">
                          <a:solidFill>
                            <a:srgbClr val="000000"/>
                          </a:solidFill>
                          <a:latin typeface="+mn-lt"/>
                          <a:ea typeface="+mn-ea"/>
                          <a:cs typeface="+mn-cs"/>
                        </a:rPr>
                        <a:t>TPOTI</a:t>
                      </a:r>
                      <a:endParaRPr lang="en-NZ" sz="800" b="0" kern="1200" dirty="0">
                        <a:solidFill>
                          <a:srgbClr val="000000"/>
                        </a:solidFill>
                        <a:latin typeface="Barlow"/>
                        <a:ea typeface="+mn-ea"/>
                        <a:cs typeface="+mn-cs"/>
                      </a:endParaRPr>
                    </a:p>
                    <a:p>
                      <a:pPr algn="l"/>
                      <a:r>
                        <a:rPr lang="en-NZ" sz="800" b="0" baseline="0" dirty="0">
                          <a:solidFill>
                            <a:srgbClr val="000000"/>
                          </a:solidFill>
                          <a:latin typeface="Barlow"/>
                        </a:rPr>
                        <a:t>(</a:t>
                      </a:r>
                      <a:r>
                        <a:rPr lang="en-NZ" sz="800" b="0" dirty="0">
                          <a:solidFill>
                            <a:srgbClr val="000000"/>
                          </a:solidFill>
                          <a:latin typeface="Barlow"/>
                        </a:rPr>
                        <a:t>n=121)</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8" name="Table 77"/>
          <p:cNvGraphicFramePr>
            <a:graphicFrameLocks noGrp="1"/>
          </p:cNvGraphicFramePr>
          <p:nvPr>
            <p:extLst>
              <p:ext uri="{D42A27DB-BD31-4B8C-83A1-F6EECF244321}">
                <p14:modId xmlns:p14="http://schemas.microsoft.com/office/powerpoint/2010/main" val="3218953566"/>
              </p:ext>
            </p:extLst>
          </p:nvPr>
        </p:nvGraphicFramePr>
        <p:xfrm>
          <a:off x="10220325" y="3012171"/>
          <a:ext cx="153934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77340">
                  <a:extLst>
                    <a:ext uri="{9D8B030D-6E8A-4147-A177-3AD203B41FA5}">
                      <a16:colId xmlns:a16="http://schemas.microsoft.com/office/drawing/2014/main" val="20001"/>
                    </a:ext>
                  </a:extLst>
                </a:gridCol>
              </a:tblGrid>
              <a:tr h="370840">
                <a:tc>
                  <a:txBody>
                    <a:bodyPr/>
                    <a:lstStyle/>
                    <a:p>
                      <a:pPr algn="r"/>
                      <a:r>
                        <a:rPr lang="en-NZ" sz="1200" b="1" dirty="0">
                          <a:solidFill>
                            <a:schemeClr val="tx1"/>
                          </a:solidFill>
                          <a:latin typeface="Barlow"/>
                        </a:rPr>
                        <a:t>+64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IN" sz="800" b="0" kern="1200" dirty="0">
                          <a:solidFill>
                            <a:srgbClr val="000000"/>
                          </a:solidFill>
                          <a:latin typeface="Barlow"/>
                          <a:ea typeface="+mn-ea"/>
                          <a:cs typeface="+mn-cs"/>
                        </a:rPr>
                        <a:t>TUOTR</a:t>
                      </a:r>
                      <a:endParaRPr lang="en-NZ" sz="800" b="0" kern="1200" dirty="0">
                        <a:solidFill>
                          <a:srgbClr val="000000"/>
                        </a:solidFill>
                        <a:latin typeface="Barlow"/>
                        <a:ea typeface="+mn-ea"/>
                        <a:cs typeface="+mn-cs"/>
                      </a:endParaRPr>
                    </a:p>
                    <a:p>
                      <a:pPr algn="l"/>
                      <a:r>
                        <a:rPr lang="en-NZ" sz="800" b="0" dirty="0">
                          <a:solidFill>
                            <a:srgbClr val="000000"/>
                          </a:solidFill>
                          <a:latin typeface="Barlow"/>
                        </a:rPr>
                        <a:t>(n=69)</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9" name="Straight Connector 78"/>
          <p:cNvCxnSpPr/>
          <p:nvPr/>
        </p:nvCxnSpPr>
        <p:spPr>
          <a:xfrm flipH="1">
            <a:off x="8516230" y="1627515"/>
            <a:ext cx="475832"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8772362" y="2237163"/>
            <a:ext cx="703513" cy="5754"/>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10149916" y="2315673"/>
            <a:ext cx="0" cy="360119"/>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9936234" y="3208686"/>
            <a:ext cx="50075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graphicFrame>
        <p:nvGraphicFramePr>
          <p:cNvPr id="89" name="Table 88"/>
          <p:cNvGraphicFramePr>
            <a:graphicFrameLocks noGrp="1"/>
          </p:cNvGraphicFramePr>
          <p:nvPr>
            <p:extLst>
              <p:ext uri="{D42A27DB-BD31-4B8C-83A1-F6EECF244321}">
                <p14:modId xmlns:p14="http://schemas.microsoft.com/office/powerpoint/2010/main" val="221787286"/>
              </p:ext>
            </p:extLst>
          </p:nvPr>
        </p:nvGraphicFramePr>
        <p:xfrm>
          <a:off x="9883752" y="3744916"/>
          <a:ext cx="153934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77340">
                  <a:extLst>
                    <a:ext uri="{9D8B030D-6E8A-4147-A177-3AD203B41FA5}">
                      <a16:colId xmlns:a16="http://schemas.microsoft.com/office/drawing/2014/main" val="20001"/>
                    </a:ext>
                  </a:extLst>
                </a:gridCol>
              </a:tblGrid>
              <a:tr h="370840">
                <a:tc>
                  <a:txBody>
                    <a:bodyPr/>
                    <a:lstStyle/>
                    <a:p>
                      <a:pPr algn="r"/>
                      <a:r>
                        <a:rPr lang="en-NZ" sz="1200" b="1" dirty="0">
                          <a:solidFill>
                            <a:schemeClr val="tx1"/>
                          </a:solidFill>
                          <a:latin typeface="Barlow"/>
                        </a:rPr>
                        <a:t>+39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800" b="0" kern="1200" dirty="0">
                          <a:solidFill>
                            <a:srgbClr val="000000"/>
                          </a:solidFill>
                          <a:latin typeface="Barlow"/>
                          <a:ea typeface="+mn-ea"/>
                          <a:cs typeface="+mn-cs"/>
                        </a:rPr>
                        <a:t>HTPWA</a:t>
                      </a:r>
                    </a:p>
                    <a:p>
                      <a:pPr algn="l"/>
                      <a:r>
                        <a:rPr lang="en-NZ" sz="800" b="0" dirty="0">
                          <a:solidFill>
                            <a:srgbClr val="000000"/>
                          </a:solidFill>
                          <a:latin typeface="Barlow"/>
                        </a:rPr>
                        <a:t>(n=23*)</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90" name="Straight Connector 89"/>
          <p:cNvCxnSpPr/>
          <p:nvPr/>
        </p:nvCxnSpPr>
        <p:spPr>
          <a:xfrm>
            <a:off x="9603505" y="3938354"/>
            <a:ext cx="50075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8719278" y="4803473"/>
            <a:ext cx="50075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graphicFrame>
        <p:nvGraphicFramePr>
          <p:cNvPr id="93" name="Table 92"/>
          <p:cNvGraphicFramePr>
            <a:graphicFrameLocks noGrp="1"/>
          </p:cNvGraphicFramePr>
          <p:nvPr>
            <p:extLst>
              <p:ext uri="{D42A27DB-BD31-4B8C-83A1-F6EECF244321}">
                <p14:modId xmlns:p14="http://schemas.microsoft.com/office/powerpoint/2010/main" val="174548298"/>
              </p:ext>
            </p:extLst>
          </p:nvPr>
        </p:nvGraphicFramePr>
        <p:xfrm>
          <a:off x="8969657" y="4626421"/>
          <a:ext cx="153934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77340">
                  <a:extLst>
                    <a:ext uri="{9D8B030D-6E8A-4147-A177-3AD203B41FA5}">
                      <a16:colId xmlns:a16="http://schemas.microsoft.com/office/drawing/2014/main" val="20001"/>
                    </a:ext>
                  </a:extLst>
                </a:gridCol>
              </a:tblGrid>
              <a:tr h="370840">
                <a:tc>
                  <a:txBody>
                    <a:bodyPr/>
                    <a:lstStyle/>
                    <a:p>
                      <a:pPr algn="r"/>
                      <a:r>
                        <a:rPr lang="en-NZ" sz="1200" b="1" dirty="0">
                          <a:solidFill>
                            <a:schemeClr val="tx1"/>
                          </a:solidFill>
                          <a:latin typeface="Barlow"/>
                        </a:rPr>
                        <a:t>+57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800" b="0" kern="1200" dirty="0">
                          <a:solidFill>
                            <a:srgbClr val="000000"/>
                          </a:solidFill>
                          <a:latin typeface="Barlow"/>
                          <a:ea typeface="+mn-ea"/>
                          <a:cs typeface="+mn-cs"/>
                        </a:rPr>
                        <a:t>TWOA</a:t>
                      </a:r>
                    </a:p>
                    <a:p>
                      <a:pPr algn="l"/>
                      <a:r>
                        <a:rPr lang="en-NZ" sz="800" b="0" dirty="0">
                          <a:solidFill>
                            <a:srgbClr val="000000"/>
                          </a:solidFill>
                          <a:latin typeface="Barlow"/>
                        </a:rPr>
                        <a:t>(n=68)</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4" name="Title 7"/>
          <p:cNvSpPr>
            <a:spLocks noGrp="1"/>
          </p:cNvSpPr>
          <p:nvPr>
            <p:ph type="ctrTitle"/>
          </p:nvPr>
        </p:nvSpPr>
        <p:spPr>
          <a:xfrm>
            <a:off x="404835" y="247216"/>
            <a:ext cx="11301390" cy="954210"/>
          </a:xfrm>
        </p:spPr>
        <p:txBody>
          <a:bodyPr anchor="t">
            <a:normAutofit/>
          </a:bodyPr>
          <a:lstStyle/>
          <a:p>
            <a:pPr algn="l"/>
            <a:r>
              <a:rPr lang="en-NZ" sz="2800" dirty="0">
                <a:solidFill>
                  <a:schemeClr val="tx2"/>
                </a:solidFill>
              </a:rPr>
              <a:t>Respondents from TPOTI association are less likely to recommend their Waka Ama club                   </a:t>
            </a:r>
          </a:p>
        </p:txBody>
      </p:sp>
      <p:grpSp>
        <p:nvGrpSpPr>
          <p:cNvPr id="47" name="Group 46"/>
          <p:cNvGrpSpPr/>
          <p:nvPr/>
        </p:nvGrpSpPr>
        <p:grpSpPr>
          <a:xfrm>
            <a:off x="8564163" y="6274465"/>
            <a:ext cx="3077055" cy="553998"/>
            <a:chOff x="8564163" y="6274465"/>
            <a:chExt cx="3077055" cy="553998"/>
          </a:xfrm>
        </p:grpSpPr>
        <p:sp>
          <p:nvSpPr>
            <p:cNvPr id="52" name="TextBox 51"/>
            <p:cNvSpPr txBox="1"/>
            <p:nvPr/>
          </p:nvSpPr>
          <p:spPr>
            <a:xfrm>
              <a:off x="8567310" y="6274465"/>
              <a:ext cx="3073908" cy="553998"/>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Significantly higher/lower than sub-group 2018</a:t>
              </a:r>
            </a:p>
            <a:p>
              <a:r>
                <a:rPr lang="en-NZ" sz="800" dirty="0">
                  <a:solidFill>
                    <a:srgbClr val="218535"/>
                  </a:solidFill>
                  <a:latin typeface="Barlow"/>
                  <a:sym typeface="Wingdings 3"/>
                </a:rPr>
                <a:t></a:t>
              </a:r>
              <a:r>
                <a:rPr lang="en-NZ" sz="800" dirty="0">
                  <a:solidFill>
                    <a:srgbClr val="FF0000"/>
                  </a:solidFill>
                  <a:latin typeface="Barlow"/>
                  <a:sym typeface="Wingdings 3"/>
                </a:rPr>
                <a:t></a:t>
              </a:r>
              <a:r>
                <a:rPr lang="en-NZ" sz="800" dirty="0">
                  <a:solidFill>
                    <a:srgbClr val="000000"/>
                  </a:solidFill>
                  <a:latin typeface="Barlow"/>
                  <a:sym typeface="Wingdings 3"/>
                </a:rPr>
                <a:t> Significantly higher/lower than sub-group 2017</a:t>
              </a:r>
            </a:p>
            <a:p>
              <a:r>
                <a:rPr lang="en-NZ" sz="1400" b="1" dirty="0">
                  <a:solidFill>
                    <a:srgbClr val="218535"/>
                  </a:solidFill>
                  <a:latin typeface="Barlow"/>
                  <a:cs typeface="Arial"/>
                  <a:sym typeface="Wingdings 3"/>
                </a:rPr>
                <a:t>    </a:t>
              </a:r>
              <a:r>
                <a:rPr lang="en-NZ" sz="1400" b="1" dirty="0">
                  <a:solidFill>
                    <a:srgbClr val="DC0015"/>
                  </a:solidFill>
                  <a:latin typeface="Barlow"/>
                  <a:cs typeface="Arial"/>
                  <a:sym typeface="Wingdings 3"/>
                </a:rPr>
                <a:t> </a:t>
              </a:r>
              <a:r>
                <a:rPr lang="en-NZ" sz="800" dirty="0">
                  <a:solidFill>
                    <a:srgbClr val="000000"/>
                  </a:solidFill>
                  <a:latin typeface="Barlow"/>
                  <a:sym typeface="Wingdings 3"/>
                </a:rPr>
                <a:t>Significantly higher/lower than Total Waka Ama 2020</a:t>
              </a:r>
              <a:endParaRPr lang="en-NZ" sz="800" dirty="0">
                <a:solidFill>
                  <a:srgbClr val="000000"/>
                </a:solidFill>
                <a:latin typeface="Barlow"/>
              </a:endParaRPr>
            </a:p>
          </p:txBody>
        </p:sp>
        <p:sp>
          <p:nvSpPr>
            <p:cNvPr id="54" name="Rectangle 53"/>
            <p:cNvSpPr/>
            <p:nvPr/>
          </p:nvSpPr>
          <p:spPr>
            <a:xfrm flipH="1">
              <a:off x="8564163" y="6656023"/>
              <a:ext cx="96869" cy="93004"/>
            </a:xfrm>
            <a:prstGeom prst="rect">
              <a:avLst/>
            </a:prstGeom>
            <a:solidFill>
              <a:srgbClr val="00B050"/>
            </a:solidFill>
            <a:ln>
              <a:solidFill>
                <a:srgbClr val="C4D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 name="Rectangle 54"/>
            <p:cNvSpPr/>
            <p:nvPr/>
          </p:nvSpPr>
          <p:spPr>
            <a:xfrm flipH="1">
              <a:off x="8698160" y="6656022"/>
              <a:ext cx="96869" cy="86492"/>
            </a:xfrm>
            <a:prstGeom prst="rect">
              <a:avLst/>
            </a:prstGeom>
            <a:solidFill>
              <a:srgbClr val="FF000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extLst>
      <p:ext uri="{BB962C8B-B14F-4D97-AF65-F5344CB8AC3E}">
        <p14:creationId xmlns:p14="http://schemas.microsoft.com/office/powerpoint/2010/main" val="2766348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a:xfrm>
            <a:off x="678588" y="1953978"/>
            <a:ext cx="2470238" cy="548317"/>
          </a:xfrm>
        </p:spPr>
        <p:txBody>
          <a:bodyPr>
            <a:normAutofit/>
          </a:bodyPr>
          <a:lstStyle/>
          <a:p>
            <a:pPr marL="0" indent="0">
              <a:buNone/>
            </a:pPr>
            <a:r>
              <a:rPr lang="en-NZ" sz="1200" dirty="0"/>
              <a:t>VALUE FOR MONEY</a:t>
            </a:r>
          </a:p>
          <a:p>
            <a:pPr marL="0" indent="0">
              <a:buNone/>
            </a:pPr>
            <a:r>
              <a:rPr lang="en-NZ" sz="1000" dirty="0"/>
              <a:t>(% Agree or strongly agree)</a:t>
            </a:r>
            <a:endParaRPr lang="en-NZ" sz="1200" dirty="0"/>
          </a:p>
        </p:txBody>
      </p:sp>
      <p:sp>
        <p:nvSpPr>
          <p:cNvPr id="68" name="TextBox 67"/>
          <p:cNvSpPr txBox="1"/>
          <p:nvPr/>
        </p:nvSpPr>
        <p:spPr>
          <a:xfrm>
            <a:off x="2806181" y="1958039"/>
            <a:ext cx="1235682" cy="538609"/>
          </a:xfrm>
          <a:prstGeom prst="rect">
            <a:avLst/>
          </a:prstGeom>
          <a:solidFill>
            <a:schemeClr val="accent1"/>
          </a:solidFill>
          <a:ln w="9525">
            <a:noFill/>
            <a:prstDash val="sysDash"/>
          </a:ln>
        </p:spPr>
        <p:txBody>
          <a:bodyPr wrap="square" rtlCol="0" anchor="ctr">
            <a:spAutoFit/>
          </a:bodyPr>
          <a:lstStyle/>
          <a:p>
            <a:pPr algn="ctr"/>
            <a:r>
              <a:rPr lang="en-NZ" sz="1100" dirty="0">
                <a:solidFill>
                  <a:srgbClr val="000000"/>
                </a:solidFill>
                <a:latin typeface="Barlow"/>
              </a:rPr>
              <a:t>TOTAL 2020</a:t>
            </a:r>
          </a:p>
          <a:p>
            <a:pPr algn="ctr"/>
            <a:r>
              <a:rPr lang="en-NZ" b="1" dirty="0">
                <a:solidFill>
                  <a:srgbClr val="000000"/>
                </a:solidFill>
                <a:latin typeface="Barlow"/>
              </a:rPr>
              <a:t>85%</a:t>
            </a:r>
            <a:r>
              <a:rPr lang="en-NZ" dirty="0">
                <a:solidFill>
                  <a:srgbClr val="000000"/>
                </a:solidFill>
                <a:latin typeface="Barlow"/>
                <a:sym typeface="Wingdings 3"/>
              </a:rPr>
              <a:t></a:t>
            </a:r>
            <a:endParaRPr lang="en-NZ" b="1" dirty="0">
              <a:solidFill>
                <a:srgbClr val="000000"/>
              </a:solidFill>
              <a:latin typeface="Barlow"/>
            </a:endParaRPr>
          </a:p>
        </p:txBody>
      </p:sp>
      <p:sp>
        <p:nvSpPr>
          <p:cNvPr id="5" name="AutoShape 2" descr="Image result for Northern district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dirty="0">
              <a:solidFill>
                <a:srgbClr val="000000"/>
              </a:solidFill>
            </a:endParaRPr>
          </a:p>
        </p:txBody>
      </p:sp>
      <p:sp>
        <p:nvSpPr>
          <p:cNvPr id="51" name="Footer Placeholder 5"/>
          <p:cNvSpPr txBox="1">
            <a:spLocks/>
          </p:cNvSpPr>
          <p:nvPr/>
        </p:nvSpPr>
        <p:spPr>
          <a:xfrm>
            <a:off x="423321" y="6314118"/>
            <a:ext cx="10140505" cy="520117"/>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solidFill>
                  <a:srgbClr val="000000"/>
                </a:solidFill>
                <a:latin typeface="Barlow"/>
              </a:rPr>
              <a:t>Base: </a:t>
            </a:r>
            <a:r>
              <a:rPr lang="en-US" sz="800" dirty="0">
                <a:solidFill>
                  <a:srgbClr val="000000"/>
                </a:solidFill>
                <a:latin typeface="Barlow"/>
              </a:rPr>
              <a:t>All respondents (Excluding Don't know/not applicable) (n=463)</a:t>
            </a:r>
          </a:p>
          <a:p>
            <a:r>
              <a:rPr lang="en-NZ" sz="800" dirty="0">
                <a:solidFill>
                  <a:srgbClr val="000000"/>
                </a:solidFill>
                <a:latin typeface="Barlow"/>
              </a:rPr>
              <a:t>Q11. </a:t>
            </a:r>
            <a:r>
              <a:rPr lang="en-US" sz="800" dirty="0">
                <a:solidFill>
                  <a:srgbClr val="000000"/>
                </a:solidFill>
                <a:latin typeface="Barlow"/>
              </a:rPr>
              <a:t>To what extent do you agree or disagree with the following… The opportunities, services and benefits that I/ your child receive/ receives from their club make it well worth the money I/ you or they pay</a:t>
            </a:r>
          </a:p>
          <a:p>
            <a:r>
              <a:rPr lang="en-US" sz="800" dirty="0">
                <a:solidFill>
                  <a:srgbClr val="000000"/>
                </a:solidFill>
                <a:latin typeface="Barlow"/>
              </a:rPr>
              <a:t>*Small sample size</a:t>
            </a:r>
          </a:p>
          <a:p>
            <a:r>
              <a:rPr lang="en-US" sz="800" dirty="0">
                <a:solidFill>
                  <a:srgbClr val="000000"/>
                </a:solidFill>
                <a:latin typeface="Barlow"/>
              </a:rPr>
              <a:t>Note: Associations are based on the club selected at Q2a in the questionnaire</a:t>
            </a:r>
          </a:p>
        </p:txBody>
      </p:sp>
      <p:graphicFrame>
        <p:nvGraphicFramePr>
          <p:cNvPr id="49" name="Content Placeholder 5"/>
          <p:cNvGraphicFramePr>
            <a:graphicFrameLocks/>
          </p:cNvGraphicFramePr>
          <p:nvPr>
            <p:extLst>
              <p:ext uri="{D42A27DB-BD31-4B8C-83A1-F6EECF244321}">
                <p14:modId xmlns:p14="http://schemas.microsoft.com/office/powerpoint/2010/main" val="4056046961"/>
              </p:ext>
            </p:extLst>
          </p:nvPr>
        </p:nvGraphicFramePr>
        <p:xfrm>
          <a:off x="1008528" y="3205481"/>
          <a:ext cx="4109571" cy="2726431"/>
        </p:xfrm>
        <a:graphic>
          <a:graphicData uri="http://schemas.openxmlformats.org/drawingml/2006/table">
            <a:tbl>
              <a:tblPr firstRow="1" firstCol="1" bandRow="1">
                <a:tableStyleId>{5C22544A-7EE6-4342-B048-85BDC9FD1C3A}</a:tableStyleId>
              </a:tblPr>
              <a:tblGrid>
                <a:gridCol w="1751781">
                  <a:extLst>
                    <a:ext uri="{9D8B030D-6E8A-4147-A177-3AD203B41FA5}">
                      <a16:colId xmlns:a16="http://schemas.microsoft.com/office/drawing/2014/main" val="20000"/>
                    </a:ext>
                  </a:extLst>
                </a:gridCol>
                <a:gridCol w="785930">
                  <a:extLst>
                    <a:ext uri="{9D8B030D-6E8A-4147-A177-3AD203B41FA5}">
                      <a16:colId xmlns:a16="http://schemas.microsoft.com/office/drawing/2014/main" val="20001"/>
                    </a:ext>
                  </a:extLst>
                </a:gridCol>
                <a:gridCol w="785930">
                  <a:extLst>
                    <a:ext uri="{9D8B030D-6E8A-4147-A177-3AD203B41FA5}">
                      <a16:colId xmlns:a16="http://schemas.microsoft.com/office/drawing/2014/main" val="20002"/>
                    </a:ext>
                  </a:extLst>
                </a:gridCol>
                <a:gridCol w="785930">
                  <a:extLst>
                    <a:ext uri="{9D8B030D-6E8A-4147-A177-3AD203B41FA5}">
                      <a16:colId xmlns:a16="http://schemas.microsoft.com/office/drawing/2014/main" val="83182830"/>
                    </a:ext>
                  </a:extLst>
                </a:gridCol>
              </a:tblGrid>
              <a:tr h="424983">
                <a:tc>
                  <a:txBody>
                    <a:bodyPr/>
                    <a:lstStyle/>
                    <a:p>
                      <a:pPr algn="l"/>
                      <a:r>
                        <a:rPr lang="en-US" sz="1000" b="1" cap="none" baseline="0" dirty="0">
                          <a:solidFill>
                            <a:schemeClr val="bg1"/>
                          </a:solidFill>
                          <a:latin typeface="Barlow"/>
                        </a:rPr>
                        <a:t>Value for money</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1000" cap="none" baseline="0" dirty="0">
                          <a:solidFill>
                            <a:schemeClr val="bg1"/>
                          </a:solidFill>
                          <a:latin typeface="Barlow"/>
                        </a:rPr>
                        <a:t>2020</a:t>
                      </a:r>
                    </a:p>
                    <a:p>
                      <a:pPr algn="ctr"/>
                      <a:r>
                        <a:rPr lang="en-US" sz="800" b="0" cap="none" baseline="0" dirty="0">
                          <a:solidFill>
                            <a:schemeClr val="bg1"/>
                          </a:solidFill>
                          <a:latin typeface="Barlow"/>
                        </a:rPr>
                        <a:t>(n=463)</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1000" cap="none" baseline="0" dirty="0">
                          <a:solidFill>
                            <a:schemeClr val="bg1"/>
                          </a:solidFill>
                          <a:latin typeface="Barlow"/>
                        </a:rPr>
                        <a:t>2018</a:t>
                      </a:r>
                    </a:p>
                    <a:p>
                      <a:pPr algn="ctr"/>
                      <a:r>
                        <a:rPr lang="en-US" sz="800" b="0" cap="none" baseline="0" dirty="0">
                          <a:solidFill>
                            <a:schemeClr val="bg1"/>
                          </a:solidFill>
                          <a:latin typeface="Barlow"/>
                        </a:rPr>
                        <a:t>(n=516)</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1000" cap="none" baseline="0" dirty="0">
                          <a:solidFill>
                            <a:schemeClr val="bg1"/>
                          </a:solidFill>
                          <a:latin typeface="Barlow"/>
                        </a:rPr>
                        <a:t>2017</a:t>
                      </a:r>
                    </a:p>
                    <a:p>
                      <a:pPr algn="ctr"/>
                      <a:r>
                        <a:rPr lang="en-US" sz="800" b="0" cap="none" baseline="0" dirty="0">
                          <a:solidFill>
                            <a:schemeClr val="bg1"/>
                          </a:solidFill>
                          <a:latin typeface="Barlow"/>
                        </a:rPr>
                        <a:t>(n=306)</a:t>
                      </a:r>
                      <a:endParaRPr lang="en-US" sz="700" b="0" cap="none" baseline="0" dirty="0">
                        <a:solidFill>
                          <a:schemeClr val="bg1"/>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0"/>
                  </a:ext>
                </a:extLst>
              </a:tr>
              <a:tr h="40813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IN" sz="1000" b="1" i="0" u="none" strike="noStrike" kern="1200" dirty="0">
                          <a:solidFill>
                            <a:schemeClr val="tx2"/>
                          </a:solidFill>
                          <a:effectLst/>
                          <a:latin typeface="Barlow"/>
                          <a:ea typeface="+mn-ea"/>
                          <a:cs typeface="+mn-cs"/>
                        </a:rPr>
                        <a:t>Auckland Region Outrigger Canoe (AROCA)</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86%</a:t>
                      </a:r>
                      <a:r>
                        <a:rPr kumimoji="0" lang="en-NZ" sz="800" b="0" i="0" u="none" strike="noStrike" kern="1200" cap="none" spc="0" normalizeH="0" baseline="0" noProof="0" dirty="0">
                          <a:ln>
                            <a:noFill/>
                          </a:ln>
                          <a:solidFill>
                            <a:srgbClr val="000000"/>
                          </a:solidFill>
                          <a:effectLst/>
                          <a:uLnTx/>
                          <a:uFillTx/>
                          <a:latin typeface="Barlow"/>
                          <a:ea typeface="+mn-ea"/>
                          <a:cs typeface="+mn-cs"/>
                          <a:sym typeface="Wingdings 3"/>
                        </a:rPr>
                        <a:t></a:t>
                      </a:r>
                      <a:r>
                        <a:rPr kumimoji="0" lang="en-NZ" sz="800" b="0" i="0" u="none" strike="noStrike" kern="1200" cap="none" spc="0" normalizeH="0" baseline="0" noProof="0" dirty="0">
                          <a:ln>
                            <a:noFill/>
                          </a:ln>
                          <a:solidFill>
                            <a:srgbClr val="218535"/>
                          </a:solidFill>
                          <a:effectLst/>
                          <a:uLnTx/>
                          <a:uFillTx/>
                          <a:latin typeface="Barlow"/>
                          <a:ea typeface="+mn-ea"/>
                          <a:cs typeface="+mn-cs"/>
                          <a:sym typeface="Wingdings 3"/>
                        </a:rPr>
                        <a:t></a:t>
                      </a:r>
                      <a:endParaRPr lang="en-IN"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67%</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73%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990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IN" sz="1000" b="1" i="0" u="none" strike="noStrike" kern="1200" dirty="0">
                          <a:solidFill>
                            <a:schemeClr val="tx2"/>
                          </a:solidFill>
                          <a:effectLst/>
                          <a:latin typeface="Barlow"/>
                          <a:ea typeface="+mn-ea"/>
                          <a:cs typeface="+mn-cs"/>
                        </a:rPr>
                        <a:t>Hoe Tonga Pacifica Waka Ama (HTPWA)</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286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IN" sz="1000" b="1" i="0" u="none" strike="noStrike" kern="1200" dirty="0">
                          <a:solidFill>
                            <a:schemeClr val="tx2"/>
                          </a:solidFill>
                          <a:effectLst/>
                          <a:latin typeface="Barlow"/>
                          <a:ea typeface="+mn-ea"/>
                          <a:cs typeface="+mn-cs"/>
                        </a:rPr>
                        <a:t>Tai Tokerau Polynesian Canoe (TTPCA)</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96%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121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pl-PL" sz="1000" b="1" i="0" u="none" strike="noStrike" kern="1200" dirty="0">
                          <a:solidFill>
                            <a:schemeClr val="tx2"/>
                          </a:solidFill>
                          <a:effectLst/>
                          <a:latin typeface="Barlow"/>
                          <a:ea typeface="+mn-ea"/>
                          <a:cs typeface="+mn-cs"/>
                        </a:rPr>
                        <a:t>Te Puku o Te Ika (TPOTI)</a:t>
                      </a:r>
                      <a:endParaRPr lang="en-IN" sz="1000" b="1"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812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IN" sz="1000" b="1" i="0" u="none" strike="noStrike" kern="1200" dirty="0">
                          <a:solidFill>
                            <a:schemeClr val="tx2"/>
                          </a:solidFill>
                          <a:effectLst/>
                          <a:latin typeface="Barlow"/>
                          <a:ea typeface="+mn-ea"/>
                          <a:cs typeface="+mn-cs"/>
                        </a:rPr>
                        <a:t>Te Uranga o Te Ra Regional Waka Ama (TUOTR)</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91%</a:t>
                      </a:r>
                      <a:r>
                        <a:rPr kumimoji="0" lang="en-NZ" sz="8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IN"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79%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90%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121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pl-PL" sz="1000" b="1" i="0" u="none" strike="noStrike" kern="1200" dirty="0">
                          <a:solidFill>
                            <a:schemeClr val="tx2"/>
                          </a:solidFill>
                          <a:effectLst/>
                          <a:latin typeface="Barlow"/>
                          <a:ea typeface="+mn-ea"/>
                          <a:cs typeface="+mn-cs"/>
                        </a:rPr>
                        <a:t>Te Waka o Aoraki (TWOA)</a:t>
                      </a:r>
                      <a:endParaRPr lang="en-IN" sz="1000" b="1"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78%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90%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39" name="Text Placeholder 4"/>
          <p:cNvSpPr txBox="1">
            <a:spLocks/>
          </p:cNvSpPr>
          <p:nvPr/>
        </p:nvSpPr>
        <p:spPr>
          <a:xfrm>
            <a:off x="974137" y="2828659"/>
            <a:ext cx="3386994" cy="283208"/>
          </a:xfrm>
          <a:prstGeom prst="rect">
            <a:avLst/>
          </a:prstGeom>
        </p:spPr>
        <p:txBody>
          <a:bodyPr anchor="b"/>
          <a:lstStyle>
            <a:lvl1pPr marL="230188" indent="-230188" algn="l" defTabSz="457200" rtl="0" eaLnBrk="1" fontAlgn="base" hangingPunct="1">
              <a:spcBef>
                <a:spcPts val="800"/>
              </a:spcBef>
              <a:spcAft>
                <a:spcPct val="0"/>
              </a:spcAft>
              <a:buClr>
                <a:schemeClr val="tx2"/>
              </a:buClr>
              <a:buFont typeface="Arial" charset="0"/>
              <a:buChar char="•"/>
              <a:defRPr kern="1200">
                <a:solidFill>
                  <a:schemeClr val="tx2"/>
                </a:solidFill>
                <a:latin typeface="+mn-lt"/>
                <a:ea typeface="ＭＳ Ｐゴシック" charset="0"/>
                <a:cs typeface="ＭＳ Ｐゴシック" charset="0"/>
              </a:defRPr>
            </a:lvl1pPr>
            <a:lvl2pPr marL="461963" indent="-242888" algn="l" defTabSz="569913" rtl="0" eaLnBrk="1" fontAlgn="base" hangingPunct="1">
              <a:spcBef>
                <a:spcPts val="800"/>
              </a:spcBef>
              <a:spcAft>
                <a:spcPct val="0"/>
              </a:spcAft>
              <a:buClr>
                <a:schemeClr val="tx2"/>
              </a:buClr>
              <a:buFont typeface="Arial" charset="0"/>
              <a:buChar char="•"/>
              <a:defRPr sz="1600" kern="1200">
                <a:solidFill>
                  <a:schemeClr val="tx2"/>
                </a:solidFill>
                <a:latin typeface="+mn-lt"/>
                <a:ea typeface="ＭＳ Ｐゴシック" charset="0"/>
                <a:cs typeface="+mn-cs"/>
              </a:defRPr>
            </a:lvl2pPr>
            <a:lvl3pPr marL="681038" indent="-227013" algn="l" defTabSz="457200" rtl="0" eaLnBrk="1" fontAlgn="base" hangingPunct="1">
              <a:spcBef>
                <a:spcPts val="700"/>
              </a:spcBef>
              <a:spcAft>
                <a:spcPct val="0"/>
              </a:spcAft>
              <a:buClr>
                <a:schemeClr val="tx2"/>
              </a:buClr>
              <a:buFont typeface="Arial" charset="0"/>
              <a:buChar char="•"/>
              <a:defRPr sz="1400" kern="1200">
                <a:solidFill>
                  <a:schemeClr val="tx2"/>
                </a:solidFill>
                <a:latin typeface="+mn-lt"/>
                <a:ea typeface="ＭＳ Ｐゴシック" charset="0"/>
                <a:cs typeface="+mn-cs"/>
              </a:defRPr>
            </a:lvl3pPr>
            <a:lvl4pPr marL="912813" indent="-222250" algn="l" defTabSz="211138"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4pPr>
            <a:lvl5pPr marL="1143000" indent="-227013" algn="l" defTabSz="457200"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lnSpc>
                <a:spcPct val="95000"/>
              </a:lnSpc>
              <a:spcBef>
                <a:spcPct val="0"/>
              </a:spcBef>
              <a:spcAft>
                <a:spcPts val="600"/>
              </a:spcAft>
              <a:buClr>
                <a:srgbClr val="000000"/>
              </a:buClr>
              <a:buFont typeface="Arial" charset="0"/>
              <a:buNone/>
            </a:pPr>
            <a:r>
              <a:rPr lang="en-US" sz="1200" b="1" dirty="0">
                <a:solidFill>
                  <a:srgbClr val="9C132A"/>
                </a:solidFill>
                <a:latin typeface="Barlow"/>
                <a:cs typeface="Arial" charset="0"/>
              </a:rPr>
              <a:t>How does this compare with 2018 &amp; 2017?</a:t>
            </a:r>
          </a:p>
        </p:txBody>
      </p:sp>
      <p:grpSp>
        <p:nvGrpSpPr>
          <p:cNvPr id="41" name="Group 40"/>
          <p:cNvGrpSpPr/>
          <p:nvPr/>
        </p:nvGrpSpPr>
        <p:grpSpPr>
          <a:xfrm>
            <a:off x="7161810" y="1289310"/>
            <a:ext cx="3402016" cy="4912772"/>
            <a:chOff x="7515226" y="1326103"/>
            <a:chExt cx="3402016" cy="4912772"/>
          </a:xfrm>
        </p:grpSpPr>
        <p:sp>
          <p:nvSpPr>
            <p:cNvPr id="42" name="Freeform 3"/>
            <p:cNvSpPr>
              <a:spLocks/>
            </p:cNvSpPr>
            <p:nvPr/>
          </p:nvSpPr>
          <p:spPr bwMode="auto">
            <a:xfrm>
              <a:off x="7526464" y="5073297"/>
              <a:ext cx="744944" cy="902280"/>
            </a:xfrm>
            <a:custGeom>
              <a:avLst/>
              <a:gdLst/>
              <a:ahLst/>
              <a:cxnLst>
                <a:cxn ang="0">
                  <a:pos x="1475" y="110"/>
                </a:cxn>
                <a:cxn ang="0">
                  <a:pos x="1235" y="90"/>
                </a:cxn>
                <a:cxn ang="0">
                  <a:pos x="1040" y="375"/>
                </a:cxn>
                <a:cxn ang="0">
                  <a:pos x="1120" y="530"/>
                </a:cxn>
                <a:cxn ang="0">
                  <a:pos x="865" y="555"/>
                </a:cxn>
                <a:cxn ang="0">
                  <a:pos x="830" y="765"/>
                </a:cxn>
                <a:cxn ang="0">
                  <a:pos x="685" y="675"/>
                </a:cxn>
                <a:cxn ang="0">
                  <a:pos x="785" y="915"/>
                </a:cxn>
                <a:cxn ang="0">
                  <a:pos x="535" y="980"/>
                </a:cxn>
                <a:cxn ang="0">
                  <a:pos x="505" y="1115"/>
                </a:cxn>
                <a:cxn ang="0">
                  <a:pos x="400" y="1170"/>
                </a:cxn>
                <a:cxn ang="0">
                  <a:pos x="565" y="1235"/>
                </a:cxn>
                <a:cxn ang="0">
                  <a:pos x="515" y="1305"/>
                </a:cxn>
                <a:cxn ang="0">
                  <a:pos x="580" y="1486"/>
                </a:cxn>
                <a:cxn ang="0">
                  <a:pos x="460" y="1476"/>
                </a:cxn>
                <a:cxn ang="0">
                  <a:pos x="295" y="1400"/>
                </a:cxn>
                <a:cxn ang="0">
                  <a:pos x="260" y="1516"/>
                </a:cxn>
                <a:cxn ang="0">
                  <a:pos x="310" y="1611"/>
                </a:cxn>
                <a:cxn ang="0">
                  <a:pos x="455" y="1621"/>
                </a:cxn>
                <a:cxn ang="0">
                  <a:pos x="260" y="1696"/>
                </a:cxn>
                <a:cxn ang="0">
                  <a:pos x="410" y="1806"/>
                </a:cxn>
                <a:cxn ang="0">
                  <a:pos x="265" y="1876"/>
                </a:cxn>
                <a:cxn ang="0">
                  <a:pos x="15" y="1981"/>
                </a:cxn>
                <a:cxn ang="0">
                  <a:pos x="65" y="2151"/>
                </a:cxn>
                <a:cxn ang="0">
                  <a:pos x="245" y="1981"/>
                </a:cxn>
                <a:cxn ang="0">
                  <a:pos x="200" y="2211"/>
                </a:cxn>
                <a:cxn ang="0">
                  <a:pos x="185" y="2301"/>
                </a:cxn>
                <a:cxn ang="0">
                  <a:pos x="460" y="2421"/>
                </a:cxn>
                <a:cxn ang="0">
                  <a:pos x="845" y="2331"/>
                </a:cxn>
                <a:cxn ang="0">
                  <a:pos x="1145" y="2551"/>
                </a:cxn>
                <a:cxn ang="0">
                  <a:pos x="1435" y="2491"/>
                </a:cxn>
                <a:cxn ang="0">
                  <a:pos x="1510" y="2706"/>
                </a:cxn>
                <a:cxn ang="0">
                  <a:pos x="1615" y="2661"/>
                </a:cxn>
                <a:cxn ang="0">
                  <a:pos x="1735" y="2746"/>
                </a:cxn>
                <a:cxn ang="0">
                  <a:pos x="1955" y="2721"/>
                </a:cxn>
                <a:cxn ang="0">
                  <a:pos x="2155" y="2811"/>
                </a:cxn>
                <a:cxn ang="0">
                  <a:pos x="2230" y="2161"/>
                </a:cxn>
                <a:cxn ang="0">
                  <a:pos x="2240" y="1456"/>
                </a:cxn>
                <a:cxn ang="0">
                  <a:pos x="2125" y="1205"/>
                </a:cxn>
                <a:cxn ang="0">
                  <a:pos x="1940" y="1370"/>
                </a:cxn>
                <a:cxn ang="0">
                  <a:pos x="1585" y="1310"/>
                </a:cxn>
                <a:cxn ang="0">
                  <a:pos x="1439" y="940"/>
                </a:cxn>
                <a:cxn ang="0">
                  <a:pos x="1336" y="570"/>
                </a:cxn>
                <a:cxn ang="0">
                  <a:pos x="1495" y="270"/>
                </a:cxn>
              </a:cxnLst>
              <a:rect l="0" t="0" r="r" b="b"/>
              <a:pathLst>
                <a:path w="2321" h="2811">
                  <a:moveTo>
                    <a:pt x="1495" y="270"/>
                  </a:moveTo>
                  <a:lnTo>
                    <a:pt x="1475" y="110"/>
                  </a:lnTo>
                  <a:lnTo>
                    <a:pt x="1322" y="0"/>
                  </a:lnTo>
                  <a:lnTo>
                    <a:pt x="1235" y="90"/>
                  </a:lnTo>
                  <a:lnTo>
                    <a:pt x="1160" y="230"/>
                  </a:lnTo>
                  <a:lnTo>
                    <a:pt x="1040" y="375"/>
                  </a:lnTo>
                  <a:lnTo>
                    <a:pt x="1160" y="480"/>
                  </a:lnTo>
                  <a:lnTo>
                    <a:pt x="1120" y="530"/>
                  </a:lnTo>
                  <a:lnTo>
                    <a:pt x="1000" y="455"/>
                  </a:lnTo>
                  <a:lnTo>
                    <a:pt x="865" y="555"/>
                  </a:lnTo>
                  <a:lnTo>
                    <a:pt x="910" y="660"/>
                  </a:lnTo>
                  <a:lnTo>
                    <a:pt x="830" y="765"/>
                  </a:lnTo>
                  <a:lnTo>
                    <a:pt x="775" y="650"/>
                  </a:lnTo>
                  <a:lnTo>
                    <a:pt x="685" y="675"/>
                  </a:lnTo>
                  <a:lnTo>
                    <a:pt x="745" y="810"/>
                  </a:lnTo>
                  <a:lnTo>
                    <a:pt x="785" y="915"/>
                  </a:lnTo>
                  <a:lnTo>
                    <a:pt x="755" y="995"/>
                  </a:lnTo>
                  <a:lnTo>
                    <a:pt x="535" y="980"/>
                  </a:lnTo>
                  <a:lnTo>
                    <a:pt x="575" y="1115"/>
                  </a:lnTo>
                  <a:lnTo>
                    <a:pt x="505" y="1115"/>
                  </a:lnTo>
                  <a:lnTo>
                    <a:pt x="430" y="1055"/>
                  </a:lnTo>
                  <a:lnTo>
                    <a:pt x="400" y="1170"/>
                  </a:lnTo>
                  <a:lnTo>
                    <a:pt x="425" y="1260"/>
                  </a:lnTo>
                  <a:lnTo>
                    <a:pt x="565" y="1235"/>
                  </a:lnTo>
                  <a:lnTo>
                    <a:pt x="610" y="1305"/>
                  </a:lnTo>
                  <a:lnTo>
                    <a:pt x="515" y="1305"/>
                  </a:lnTo>
                  <a:lnTo>
                    <a:pt x="500" y="1370"/>
                  </a:lnTo>
                  <a:lnTo>
                    <a:pt x="580" y="1486"/>
                  </a:lnTo>
                  <a:lnTo>
                    <a:pt x="530" y="1516"/>
                  </a:lnTo>
                  <a:lnTo>
                    <a:pt x="460" y="1476"/>
                  </a:lnTo>
                  <a:lnTo>
                    <a:pt x="365" y="1370"/>
                  </a:lnTo>
                  <a:lnTo>
                    <a:pt x="295" y="1400"/>
                  </a:lnTo>
                  <a:lnTo>
                    <a:pt x="370" y="1471"/>
                  </a:lnTo>
                  <a:lnTo>
                    <a:pt x="260" y="1516"/>
                  </a:lnTo>
                  <a:lnTo>
                    <a:pt x="215" y="1591"/>
                  </a:lnTo>
                  <a:lnTo>
                    <a:pt x="310" y="1611"/>
                  </a:lnTo>
                  <a:lnTo>
                    <a:pt x="415" y="1546"/>
                  </a:lnTo>
                  <a:lnTo>
                    <a:pt x="455" y="1621"/>
                  </a:lnTo>
                  <a:lnTo>
                    <a:pt x="335" y="1636"/>
                  </a:lnTo>
                  <a:lnTo>
                    <a:pt x="260" y="1696"/>
                  </a:lnTo>
                  <a:lnTo>
                    <a:pt x="280" y="1786"/>
                  </a:lnTo>
                  <a:lnTo>
                    <a:pt x="410" y="1806"/>
                  </a:lnTo>
                  <a:lnTo>
                    <a:pt x="370" y="1911"/>
                  </a:lnTo>
                  <a:lnTo>
                    <a:pt x="265" y="1876"/>
                  </a:lnTo>
                  <a:lnTo>
                    <a:pt x="135" y="1936"/>
                  </a:lnTo>
                  <a:lnTo>
                    <a:pt x="15" y="1981"/>
                  </a:lnTo>
                  <a:lnTo>
                    <a:pt x="0" y="2036"/>
                  </a:lnTo>
                  <a:lnTo>
                    <a:pt x="65" y="2151"/>
                  </a:lnTo>
                  <a:lnTo>
                    <a:pt x="170" y="2056"/>
                  </a:lnTo>
                  <a:lnTo>
                    <a:pt x="245" y="1981"/>
                  </a:lnTo>
                  <a:lnTo>
                    <a:pt x="205" y="2146"/>
                  </a:lnTo>
                  <a:lnTo>
                    <a:pt x="200" y="2211"/>
                  </a:lnTo>
                  <a:lnTo>
                    <a:pt x="295" y="2241"/>
                  </a:lnTo>
                  <a:lnTo>
                    <a:pt x="185" y="2301"/>
                  </a:lnTo>
                  <a:lnTo>
                    <a:pt x="215" y="2386"/>
                  </a:lnTo>
                  <a:lnTo>
                    <a:pt x="460" y="2421"/>
                  </a:lnTo>
                  <a:lnTo>
                    <a:pt x="775" y="2421"/>
                  </a:lnTo>
                  <a:lnTo>
                    <a:pt x="845" y="2331"/>
                  </a:lnTo>
                  <a:lnTo>
                    <a:pt x="1030" y="2361"/>
                  </a:lnTo>
                  <a:lnTo>
                    <a:pt x="1145" y="2551"/>
                  </a:lnTo>
                  <a:lnTo>
                    <a:pt x="1310" y="2521"/>
                  </a:lnTo>
                  <a:lnTo>
                    <a:pt x="1435" y="2491"/>
                  </a:lnTo>
                  <a:lnTo>
                    <a:pt x="1540" y="2616"/>
                  </a:lnTo>
                  <a:lnTo>
                    <a:pt x="1510" y="2706"/>
                  </a:lnTo>
                  <a:lnTo>
                    <a:pt x="1555" y="2781"/>
                  </a:lnTo>
                  <a:lnTo>
                    <a:pt x="1615" y="2661"/>
                  </a:lnTo>
                  <a:lnTo>
                    <a:pt x="1670" y="2751"/>
                  </a:lnTo>
                  <a:lnTo>
                    <a:pt x="1735" y="2746"/>
                  </a:lnTo>
                  <a:lnTo>
                    <a:pt x="1825" y="2686"/>
                  </a:lnTo>
                  <a:lnTo>
                    <a:pt x="1955" y="2721"/>
                  </a:lnTo>
                  <a:lnTo>
                    <a:pt x="2005" y="2806"/>
                  </a:lnTo>
                  <a:lnTo>
                    <a:pt x="2155" y="2811"/>
                  </a:lnTo>
                  <a:lnTo>
                    <a:pt x="2321" y="2803"/>
                  </a:lnTo>
                  <a:lnTo>
                    <a:pt x="2230" y="2161"/>
                  </a:lnTo>
                  <a:lnTo>
                    <a:pt x="2110" y="1741"/>
                  </a:lnTo>
                  <a:lnTo>
                    <a:pt x="2240" y="1456"/>
                  </a:lnTo>
                  <a:lnTo>
                    <a:pt x="2270" y="1325"/>
                  </a:lnTo>
                  <a:lnTo>
                    <a:pt x="2125" y="1205"/>
                  </a:lnTo>
                  <a:lnTo>
                    <a:pt x="2030" y="1365"/>
                  </a:lnTo>
                  <a:lnTo>
                    <a:pt x="1940" y="1370"/>
                  </a:lnTo>
                  <a:lnTo>
                    <a:pt x="1775" y="1185"/>
                  </a:lnTo>
                  <a:lnTo>
                    <a:pt x="1585" y="1310"/>
                  </a:lnTo>
                  <a:lnTo>
                    <a:pt x="1433" y="1153"/>
                  </a:lnTo>
                  <a:lnTo>
                    <a:pt x="1439" y="940"/>
                  </a:lnTo>
                  <a:lnTo>
                    <a:pt x="1346" y="795"/>
                  </a:lnTo>
                  <a:lnTo>
                    <a:pt x="1336" y="570"/>
                  </a:lnTo>
                  <a:lnTo>
                    <a:pt x="1406" y="337"/>
                  </a:lnTo>
                  <a:lnTo>
                    <a:pt x="1495" y="270"/>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43" name="Freeform 4"/>
            <p:cNvSpPr>
              <a:spLocks/>
            </p:cNvSpPr>
            <p:nvPr/>
          </p:nvSpPr>
          <p:spPr bwMode="auto">
            <a:xfrm>
              <a:off x="7515226" y="5620765"/>
              <a:ext cx="81879" cy="64218"/>
            </a:xfrm>
            <a:custGeom>
              <a:avLst/>
              <a:gdLst/>
              <a:ahLst/>
              <a:cxnLst>
                <a:cxn ang="0">
                  <a:pos x="18" y="40"/>
                </a:cxn>
                <a:cxn ang="0">
                  <a:pos x="15" y="24"/>
                </a:cxn>
                <a:cxn ang="0">
                  <a:pos x="0" y="19"/>
                </a:cxn>
                <a:cxn ang="0">
                  <a:pos x="24" y="6"/>
                </a:cxn>
                <a:cxn ang="0">
                  <a:pos x="39" y="0"/>
                </a:cxn>
                <a:cxn ang="0">
                  <a:pos x="48" y="13"/>
                </a:cxn>
                <a:cxn ang="0">
                  <a:pos x="51" y="23"/>
                </a:cxn>
                <a:cxn ang="0">
                  <a:pos x="28" y="25"/>
                </a:cxn>
                <a:cxn ang="0">
                  <a:pos x="18" y="40"/>
                </a:cxn>
              </a:cxnLst>
              <a:rect l="0" t="0" r="r" b="b"/>
              <a:pathLst>
                <a:path w="51" h="40">
                  <a:moveTo>
                    <a:pt x="18" y="40"/>
                  </a:moveTo>
                  <a:lnTo>
                    <a:pt x="15" y="24"/>
                  </a:lnTo>
                  <a:lnTo>
                    <a:pt x="0" y="19"/>
                  </a:lnTo>
                  <a:lnTo>
                    <a:pt x="24" y="6"/>
                  </a:lnTo>
                  <a:lnTo>
                    <a:pt x="39" y="0"/>
                  </a:lnTo>
                  <a:lnTo>
                    <a:pt x="48" y="13"/>
                  </a:lnTo>
                  <a:lnTo>
                    <a:pt x="51" y="23"/>
                  </a:lnTo>
                  <a:lnTo>
                    <a:pt x="28" y="25"/>
                  </a:lnTo>
                  <a:lnTo>
                    <a:pt x="18" y="40"/>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44" name="Freeform 5"/>
            <p:cNvSpPr>
              <a:spLocks/>
            </p:cNvSpPr>
            <p:nvPr/>
          </p:nvSpPr>
          <p:spPr bwMode="auto">
            <a:xfrm>
              <a:off x="7955128" y="4948068"/>
              <a:ext cx="809162" cy="1025902"/>
            </a:xfrm>
            <a:custGeom>
              <a:avLst/>
              <a:gdLst/>
              <a:ahLst/>
              <a:cxnLst>
                <a:cxn ang="0">
                  <a:pos x="1210" y="0"/>
                </a:cxn>
                <a:cxn ang="0">
                  <a:pos x="975" y="180"/>
                </a:cxn>
                <a:cxn ang="0">
                  <a:pos x="700" y="249"/>
                </a:cxn>
                <a:cxn ang="0">
                  <a:pos x="505" y="540"/>
                </a:cxn>
                <a:cxn ang="0">
                  <a:pos x="160" y="660"/>
                </a:cxn>
                <a:cxn ang="0">
                  <a:pos x="0" y="960"/>
                </a:cxn>
                <a:cxn ang="0">
                  <a:pos x="105" y="1330"/>
                </a:cxn>
                <a:cxn ang="0">
                  <a:pos x="250" y="1699"/>
                </a:cxn>
                <a:cxn ang="0">
                  <a:pos x="604" y="1759"/>
                </a:cxn>
                <a:cxn ang="0">
                  <a:pos x="791" y="1596"/>
                </a:cxn>
                <a:cxn ang="0">
                  <a:pos x="904" y="1845"/>
                </a:cxn>
                <a:cxn ang="0">
                  <a:pos x="896" y="2560"/>
                </a:cxn>
                <a:cxn ang="0">
                  <a:pos x="1080" y="3151"/>
                </a:cxn>
                <a:cxn ang="0">
                  <a:pos x="1285" y="3101"/>
                </a:cxn>
                <a:cxn ang="0">
                  <a:pos x="1320" y="3001"/>
                </a:cxn>
                <a:cxn ang="0">
                  <a:pos x="1450" y="2936"/>
                </a:cxn>
                <a:cxn ang="0">
                  <a:pos x="1615" y="2711"/>
                </a:cxn>
                <a:cxn ang="0">
                  <a:pos x="1780" y="2471"/>
                </a:cxn>
                <a:cxn ang="0">
                  <a:pos x="1965" y="2321"/>
                </a:cxn>
                <a:cxn ang="0">
                  <a:pos x="2115" y="2261"/>
                </a:cxn>
                <a:cxn ang="0">
                  <a:pos x="2185" y="2201"/>
                </a:cxn>
                <a:cxn ang="0">
                  <a:pos x="2095" y="2071"/>
                </a:cxn>
                <a:cxn ang="0">
                  <a:pos x="2215" y="1916"/>
                </a:cxn>
                <a:cxn ang="0">
                  <a:pos x="2310" y="1676"/>
                </a:cxn>
                <a:cxn ang="0">
                  <a:pos x="2350" y="1455"/>
                </a:cxn>
                <a:cxn ang="0">
                  <a:pos x="2475" y="1245"/>
                </a:cxn>
                <a:cxn ang="0">
                  <a:pos x="2170" y="1105"/>
                </a:cxn>
                <a:cxn ang="0">
                  <a:pos x="1900" y="1290"/>
                </a:cxn>
                <a:cxn ang="0">
                  <a:pos x="1660" y="1170"/>
                </a:cxn>
                <a:cxn ang="0">
                  <a:pos x="1450" y="840"/>
                </a:cxn>
                <a:cxn ang="0">
                  <a:pos x="1210" y="660"/>
                </a:cxn>
                <a:cxn ang="0">
                  <a:pos x="1150" y="340"/>
                </a:cxn>
                <a:cxn ang="0">
                  <a:pos x="1285" y="15"/>
                </a:cxn>
              </a:cxnLst>
              <a:rect l="0" t="0" r="r" b="b"/>
              <a:pathLst>
                <a:path w="2518" h="3196">
                  <a:moveTo>
                    <a:pt x="1285" y="15"/>
                  </a:moveTo>
                  <a:lnTo>
                    <a:pt x="1210" y="0"/>
                  </a:lnTo>
                  <a:lnTo>
                    <a:pt x="1105" y="130"/>
                  </a:lnTo>
                  <a:lnTo>
                    <a:pt x="975" y="180"/>
                  </a:lnTo>
                  <a:lnTo>
                    <a:pt x="836" y="166"/>
                  </a:lnTo>
                  <a:lnTo>
                    <a:pt x="700" y="249"/>
                  </a:lnTo>
                  <a:lnTo>
                    <a:pt x="566" y="397"/>
                  </a:lnTo>
                  <a:lnTo>
                    <a:pt x="505" y="540"/>
                  </a:lnTo>
                  <a:lnTo>
                    <a:pt x="255" y="700"/>
                  </a:lnTo>
                  <a:lnTo>
                    <a:pt x="160" y="660"/>
                  </a:lnTo>
                  <a:lnTo>
                    <a:pt x="70" y="730"/>
                  </a:lnTo>
                  <a:lnTo>
                    <a:pt x="0" y="960"/>
                  </a:lnTo>
                  <a:lnTo>
                    <a:pt x="10" y="1185"/>
                  </a:lnTo>
                  <a:lnTo>
                    <a:pt x="105" y="1330"/>
                  </a:lnTo>
                  <a:lnTo>
                    <a:pt x="97" y="1543"/>
                  </a:lnTo>
                  <a:lnTo>
                    <a:pt x="250" y="1699"/>
                  </a:lnTo>
                  <a:lnTo>
                    <a:pt x="440" y="1576"/>
                  </a:lnTo>
                  <a:lnTo>
                    <a:pt x="604" y="1759"/>
                  </a:lnTo>
                  <a:lnTo>
                    <a:pt x="697" y="1755"/>
                  </a:lnTo>
                  <a:lnTo>
                    <a:pt x="791" y="1596"/>
                  </a:lnTo>
                  <a:lnTo>
                    <a:pt x="935" y="1713"/>
                  </a:lnTo>
                  <a:lnTo>
                    <a:pt x="904" y="1845"/>
                  </a:lnTo>
                  <a:lnTo>
                    <a:pt x="776" y="2131"/>
                  </a:lnTo>
                  <a:lnTo>
                    <a:pt x="896" y="2560"/>
                  </a:lnTo>
                  <a:lnTo>
                    <a:pt x="985" y="3196"/>
                  </a:lnTo>
                  <a:lnTo>
                    <a:pt x="1080" y="3151"/>
                  </a:lnTo>
                  <a:lnTo>
                    <a:pt x="1185" y="3076"/>
                  </a:lnTo>
                  <a:lnTo>
                    <a:pt x="1285" y="3101"/>
                  </a:lnTo>
                  <a:lnTo>
                    <a:pt x="1380" y="3061"/>
                  </a:lnTo>
                  <a:lnTo>
                    <a:pt x="1320" y="3001"/>
                  </a:lnTo>
                  <a:lnTo>
                    <a:pt x="1330" y="2941"/>
                  </a:lnTo>
                  <a:lnTo>
                    <a:pt x="1450" y="2936"/>
                  </a:lnTo>
                  <a:lnTo>
                    <a:pt x="1435" y="2861"/>
                  </a:lnTo>
                  <a:lnTo>
                    <a:pt x="1615" y="2711"/>
                  </a:lnTo>
                  <a:lnTo>
                    <a:pt x="1795" y="2596"/>
                  </a:lnTo>
                  <a:lnTo>
                    <a:pt x="1780" y="2471"/>
                  </a:lnTo>
                  <a:lnTo>
                    <a:pt x="1860" y="2351"/>
                  </a:lnTo>
                  <a:lnTo>
                    <a:pt x="1965" y="2321"/>
                  </a:lnTo>
                  <a:lnTo>
                    <a:pt x="2085" y="2296"/>
                  </a:lnTo>
                  <a:lnTo>
                    <a:pt x="2115" y="2261"/>
                  </a:lnTo>
                  <a:lnTo>
                    <a:pt x="2185" y="2266"/>
                  </a:lnTo>
                  <a:lnTo>
                    <a:pt x="2185" y="2201"/>
                  </a:lnTo>
                  <a:lnTo>
                    <a:pt x="2170" y="2126"/>
                  </a:lnTo>
                  <a:lnTo>
                    <a:pt x="2095" y="2071"/>
                  </a:lnTo>
                  <a:lnTo>
                    <a:pt x="2130" y="1961"/>
                  </a:lnTo>
                  <a:lnTo>
                    <a:pt x="2215" y="1916"/>
                  </a:lnTo>
                  <a:lnTo>
                    <a:pt x="2235" y="1816"/>
                  </a:lnTo>
                  <a:lnTo>
                    <a:pt x="2310" y="1676"/>
                  </a:lnTo>
                  <a:lnTo>
                    <a:pt x="2265" y="1606"/>
                  </a:lnTo>
                  <a:lnTo>
                    <a:pt x="2350" y="1455"/>
                  </a:lnTo>
                  <a:lnTo>
                    <a:pt x="2325" y="1305"/>
                  </a:lnTo>
                  <a:lnTo>
                    <a:pt x="2475" y="1245"/>
                  </a:lnTo>
                  <a:lnTo>
                    <a:pt x="2518" y="1156"/>
                  </a:lnTo>
                  <a:lnTo>
                    <a:pt x="2170" y="1105"/>
                  </a:lnTo>
                  <a:lnTo>
                    <a:pt x="2065" y="1170"/>
                  </a:lnTo>
                  <a:lnTo>
                    <a:pt x="1900" y="1290"/>
                  </a:lnTo>
                  <a:lnTo>
                    <a:pt x="1815" y="1140"/>
                  </a:lnTo>
                  <a:lnTo>
                    <a:pt x="1660" y="1170"/>
                  </a:lnTo>
                  <a:lnTo>
                    <a:pt x="1570" y="1060"/>
                  </a:lnTo>
                  <a:lnTo>
                    <a:pt x="1450" y="840"/>
                  </a:lnTo>
                  <a:lnTo>
                    <a:pt x="1315" y="825"/>
                  </a:lnTo>
                  <a:lnTo>
                    <a:pt x="1210" y="660"/>
                  </a:lnTo>
                  <a:lnTo>
                    <a:pt x="1165" y="480"/>
                  </a:lnTo>
                  <a:lnTo>
                    <a:pt x="1150" y="340"/>
                  </a:lnTo>
                  <a:lnTo>
                    <a:pt x="1240" y="160"/>
                  </a:lnTo>
                  <a:lnTo>
                    <a:pt x="1285" y="15"/>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45" name="Freeform 6"/>
            <p:cNvSpPr>
              <a:spLocks/>
            </p:cNvSpPr>
            <p:nvPr/>
          </p:nvSpPr>
          <p:spPr bwMode="auto">
            <a:xfrm>
              <a:off x="7950314" y="3727902"/>
              <a:ext cx="1249064" cy="1444934"/>
            </a:xfrm>
            <a:custGeom>
              <a:avLst/>
              <a:gdLst/>
              <a:ahLst/>
              <a:cxnLst>
                <a:cxn ang="0">
                  <a:pos x="3415" y="0"/>
                </a:cxn>
                <a:cxn ang="0">
                  <a:pos x="3340" y="65"/>
                </a:cxn>
                <a:cxn ang="0">
                  <a:pos x="3295" y="140"/>
                </a:cxn>
                <a:cxn ang="0">
                  <a:pos x="3280" y="260"/>
                </a:cxn>
                <a:cxn ang="0">
                  <a:pos x="3285" y="645"/>
                </a:cxn>
                <a:cxn ang="0">
                  <a:pos x="3090" y="975"/>
                </a:cxn>
                <a:cxn ang="0">
                  <a:pos x="2925" y="1130"/>
                </a:cxn>
                <a:cxn ang="0">
                  <a:pos x="2700" y="1190"/>
                </a:cxn>
                <a:cxn ang="0">
                  <a:pos x="2730" y="1340"/>
                </a:cxn>
                <a:cxn ang="0">
                  <a:pos x="2595" y="1770"/>
                </a:cxn>
                <a:cxn ang="0">
                  <a:pos x="2395" y="2180"/>
                </a:cxn>
                <a:cxn ang="0">
                  <a:pos x="2220" y="2435"/>
                </a:cxn>
                <a:cxn ang="0">
                  <a:pos x="2065" y="2615"/>
                </a:cxn>
                <a:cxn ang="0">
                  <a:pos x="1735" y="2850"/>
                </a:cxn>
                <a:cxn ang="0">
                  <a:pos x="1575" y="3005"/>
                </a:cxn>
                <a:cxn ang="0">
                  <a:pos x="1510" y="3135"/>
                </a:cxn>
                <a:cxn ang="0">
                  <a:pos x="1390" y="3155"/>
                </a:cxn>
                <a:cxn ang="0">
                  <a:pos x="1125" y="3420"/>
                </a:cxn>
                <a:cxn ang="0">
                  <a:pos x="925" y="3500"/>
                </a:cxn>
                <a:cxn ang="0">
                  <a:pos x="775" y="3600"/>
                </a:cxn>
                <a:cxn ang="0">
                  <a:pos x="730" y="3720"/>
                </a:cxn>
                <a:cxn ang="0">
                  <a:pos x="450" y="3915"/>
                </a:cxn>
                <a:cxn ang="0">
                  <a:pos x="315" y="3900"/>
                </a:cxn>
                <a:cxn ang="0">
                  <a:pos x="120" y="3990"/>
                </a:cxn>
                <a:cxn ang="0">
                  <a:pos x="0" y="4190"/>
                </a:cxn>
                <a:cxn ang="0">
                  <a:pos x="155" y="4298"/>
                </a:cxn>
                <a:cxn ang="0">
                  <a:pos x="175" y="4460"/>
                </a:cxn>
                <a:cxn ang="0">
                  <a:pos x="270" y="4500"/>
                </a:cxn>
                <a:cxn ang="0">
                  <a:pos x="520" y="4340"/>
                </a:cxn>
                <a:cxn ang="0">
                  <a:pos x="580" y="4200"/>
                </a:cxn>
                <a:cxn ang="0">
                  <a:pos x="715" y="4050"/>
                </a:cxn>
                <a:cxn ang="0">
                  <a:pos x="850" y="3965"/>
                </a:cxn>
                <a:cxn ang="0">
                  <a:pos x="990" y="3980"/>
                </a:cxn>
                <a:cxn ang="0">
                  <a:pos x="1120" y="3930"/>
                </a:cxn>
                <a:cxn ang="0">
                  <a:pos x="1223" y="3800"/>
                </a:cxn>
                <a:cxn ang="0">
                  <a:pos x="1300" y="3815"/>
                </a:cxn>
                <a:cxn ang="0">
                  <a:pos x="1440" y="3650"/>
                </a:cxn>
                <a:cxn ang="0">
                  <a:pos x="1575" y="3480"/>
                </a:cxn>
                <a:cxn ang="0">
                  <a:pos x="1885" y="3225"/>
                </a:cxn>
                <a:cxn ang="0">
                  <a:pos x="2205" y="3020"/>
                </a:cxn>
                <a:cxn ang="0">
                  <a:pos x="2680" y="2600"/>
                </a:cxn>
                <a:cxn ang="0">
                  <a:pos x="2940" y="2565"/>
                </a:cxn>
                <a:cxn ang="0">
                  <a:pos x="3235" y="2295"/>
                </a:cxn>
                <a:cxn ang="0">
                  <a:pos x="3640" y="1895"/>
                </a:cxn>
                <a:cxn ang="0">
                  <a:pos x="3550" y="1830"/>
                </a:cxn>
                <a:cxn ang="0">
                  <a:pos x="3495" y="1665"/>
                </a:cxn>
                <a:cxn ang="0">
                  <a:pos x="3300" y="1550"/>
                </a:cxn>
                <a:cxn ang="0">
                  <a:pos x="3295" y="1290"/>
                </a:cxn>
                <a:cxn ang="0">
                  <a:pos x="3360" y="1125"/>
                </a:cxn>
                <a:cxn ang="0">
                  <a:pos x="3655" y="795"/>
                </a:cxn>
                <a:cxn ang="0">
                  <a:pos x="3890" y="565"/>
                </a:cxn>
                <a:cxn ang="0">
                  <a:pos x="3750" y="500"/>
                </a:cxn>
                <a:cxn ang="0">
                  <a:pos x="3660" y="340"/>
                </a:cxn>
                <a:cxn ang="0">
                  <a:pos x="3505" y="315"/>
                </a:cxn>
                <a:cxn ang="0">
                  <a:pos x="3415" y="0"/>
                </a:cxn>
              </a:cxnLst>
              <a:rect l="0" t="0" r="r" b="b"/>
              <a:pathLst>
                <a:path w="3890" h="4500">
                  <a:moveTo>
                    <a:pt x="3415" y="0"/>
                  </a:moveTo>
                  <a:lnTo>
                    <a:pt x="3340" y="65"/>
                  </a:lnTo>
                  <a:lnTo>
                    <a:pt x="3295" y="140"/>
                  </a:lnTo>
                  <a:lnTo>
                    <a:pt x="3280" y="260"/>
                  </a:lnTo>
                  <a:lnTo>
                    <a:pt x="3285" y="645"/>
                  </a:lnTo>
                  <a:lnTo>
                    <a:pt x="3090" y="975"/>
                  </a:lnTo>
                  <a:lnTo>
                    <a:pt x="2925" y="1130"/>
                  </a:lnTo>
                  <a:lnTo>
                    <a:pt x="2700" y="1190"/>
                  </a:lnTo>
                  <a:lnTo>
                    <a:pt x="2730" y="1340"/>
                  </a:lnTo>
                  <a:lnTo>
                    <a:pt x="2595" y="1770"/>
                  </a:lnTo>
                  <a:lnTo>
                    <a:pt x="2395" y="2180"/>
                  </a:lnTo>
                  <a:lnTo>
                    <a:pt x="2220" y="2435"/>
                  </a:lnTo>
                  <a:lnTo>
                    <a:pt x="2065" y="2615"/>
                  </a:lnTo>
                  <a:lnTo>
                    <a:pt x="1735" y="2850"/>
                  </a:lnTo>
                  <a:lnTo>
                    <a:pt x="1575" y="3005"/>
                  </a:lnTo>
                  <a:lnTo>
                    <a:pt x="1510" y="3135"/>
                  </a:lnTo>
                  <a:lnTo>
                    <a:pt x="1390" y="3155"/>
                  </a:lnTo>
                  <a:lnTo>
                    <a:pt x="1125" y="3420"/>
                  </a:lnTo>
                  <a:lnTo>
                    <a:pt x="925" y="3500"/>
                  </a:lnTo>
                  <a:lnTo>
                    <a:pt x="775" y="3600"/>
                  </a:lnTo>
                  <a:lnTo>
                    <a:pt x="730" y="3720"/>
                  </a:lnTo>
                  <a:lnTo>
                    <a:pt x="450" y="3915"/>
                  </a:lnTo>
                  <a:lnTo>
                    <a:pt x="315" y="3900"/>
                  </a:lnTo>
                  <a:lnTo>
                    <a:pt x="120" y="3990"/>
                  </a:lnTo>
                  <a:lnTo>
                    <a:pt x="0" y="4190"/>
                  </a:lnTo>
                  <a:lnTo>
                    <a:pt x="155" y="4298"/>
                  </a:lnTo>
                  <a:lnTo>
                    <a:pt x="175" y="4460"/>
                  </a:lnTo>
                  <a:lnTo>
                    <a:pt x="270" y="4500"/>
                  </a:lnTo>
                  <a:lnTo>
                    <a:pt x="520" y="4340"/>
                  </a:lnTo>
                  <a:lnTo>
                    <a:pt x="580" y="4200"/>
                  </a:lnTo>
                  <a:lnTo>
                    <a:pt x="715" y="4050"/>
                  </a:lnTo>
                  <a:lnTo>
                    <a:pt x="850" y="3965"/>
                  </a:lnTo>
                  <a:lnTo>
                    <a:pt x="990" y="3980"/>
                  </a:lnTo>
                  <a:lnTo>
                    <a:pt x="1120" y="3930"/>
                  </a:lnTo>
                  <a:lnTo>
                    <a:pt x="1223" y="3800"/>
                  </a:lnTo>
                  <a:lnTo>
                    <a:pt x="1300" y="3815"/>
                  </a:lnTo>
                  <a:lnTo>
                    <a:pt x="1440" y="3650"/>
                  </a:lnTo>
                  <a:lnTo>
                    <a:pt x="1575" y="3480"/>
                  </a:lnTo>
                  <a:lnTo>
                    <a:pt x="1885" y="3225"/>
                  </a:lnTo>
                  <a:lnTo>
                    <a:pt x="2205" y="3020"/>
                  </a:lnTo>
                  <a:lnTo>
                    <a:pt x="2680" y="2600"/>
                  </a:lnTo>
                  <a:lnTo>
                    <a:pt x="2940" y="2565"/>
                  </a:lnTo>
                  <a:lnTo>
                    <a:pt x="3235" y="2295"/>
                  </a:lnTo>
                  <a:lnTo>
                    <a:pt x="3640" y="1895"/>
                  </a:lnTo>
                  <a:lnTo>
                    <a:pt x="3550" y="1830"/>
                  </a:lnTo>
                  <a:lnTo>
                    <a:pt x="3495" y="1665"/>
                  </a:lnTo>
                  <a:lnTo>
                    <a:pt x="3300" y="1550"/>
                  </a:lnTo>
                  <a:lnTo>
                    <a:pt x="3295" y="1290"/>
                  </a:lnTo>
                  <a:lnTo>
                    <a:pt x="3360" y="1125"/>
                  </a:lnTo>
                  <a:lnTo>
                    <a:pt x="3655" y="795"/>
                  </a:lnTo>
                  <a:lnTo>
                    <a:pt x="3890" y="565"/>
                  </a:lnTo>
                  <a:lnTo>
                    <a:pt x="3750" y="500"/>
                  </a:lnTo>
                  <a:lnTo>
                    <a:pt x="3660" y="340"/>
                  </a:lnTo>
                  <a:lnTo>
                    <a:pt x="3505" y="315"/>
                  </a:lnTo>
                  <a:lnTo>
                    <a:pt x="3415" y="0"/>
                  </a:lnTo>
                  <a:close/>
                </a:path>
              </a:pathLst>
            </a:custGeom>
            <a:solidFill>
              <a:schemeClr val="bg2">
                <a:lumMod val="90000"/>
              </a:schemeClr>
            </a:solidFill>
            <a:ln w="1270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46" name="Freeform 7"/>
            <p:cNvSpPr>
              <a:spLocks/>
            </p:cNvSpPr>
            <p:nvPr/>
          </p:nvSpPr>
          <p:spPr bwMode="auto">
            <a:xfrm>
              <a:off x="8324389" y="4187148"/>
              <a:ext cx="1249064" cy="1181635"/>
            </a:xfrm>
            <a:custGeom>
              <a:avLst/>
              <a:gdLst/>
              <a:ahLst/>
              <a:cxnLst>
                <a:cxn ang="0">
                  <a:pos x="2540" y="345"/>
                </a:cxn>
                <a:cxn ang="0">
                  <a:pos x="2092" y="863"/>
                </a:cxn>
                <a:cxn ang="0">
                  <a:pos x="1519" y="1188"/>
                </a:cxn>
                <a:cxn ang="0">
                  <a:pos x="715" y="1818"/>
                </a:cxn>
                <a:cxn ang="0">
                  <a:pos x="274" y="2243"/>
                </a:cxn>
                <a:cxn ang="0">
                  <a:pos x="93" y="2544"/>
                </a:cxn>
                <a:cxn ang="0">
                  <a:pos x="15" y="2867"/>
                </a:cxn>
                <a:cxn ang="0">
                  <a:pos x="166" y="3216"/>
                </a:cxn>
                <a:cxn ang="0">
                  <a:pos x="420" y="3450"/>
                </a:cxn>
                <a:cxn ang="0">
                  <a:pos x="666" y="3531"/>
                </a:cxn>
                <a:cxn ang="0">
                  <a:pos x="915" y="3561"/>
                </a:cxn>
                <a:cxn ang="0">
                  <a:pos x="1370" y="3545"/>
                </a:cxn>
                <a:cxn ang="0">
                  <a:pos x="1380" y="3200"/>
                </a:cxn>
                <a:cxn ang="0">
                  <a:pos x="1485" y="2765"/>
                </a:cxn>
                <a:cxn ang="0">
                  <a:pos x="1890" y="2505"/>
                </a:cxn>
                <a:cxn ang="0">
                  <a:pos x="2180" y="2255"/>
                </a:cxn>
                <a:cxn ang="0">
                  <a:pos x="2300" y="2265"/>
                </a:cxn>
                <a:cxn ang="0">
                  <a:pos x="2525" y="2255"/>
                </a:cxn>
                <a:cxn ang="0">
                  <a:pos x="2765" y="2270"/>
                </a:cxn>
                <a:cxn ang="0">
                  <a:pos x="2955" y="2300"/>
                </a:cxn>
                <a:cxn ang="0">
                  <a:pos x="2975" y="2040"/>
                </a:cxn>
                <a:cxn ang="0">
                  <a:pos x="2775" y="2040"/>
                </a:cxn>
                <a:cxn ang="0">
                  <a:pos x="2780" y="1545"/>
                </a:cxn>
                <a:cxn ang="0">
                  <a:pos x="2865" y="1410"/>
                </a:cxn>
                <a:cxn ang="0">
                  <a:pos x="3095" y="1250"/>
                </a:cxn>
                <a:cxn ang="0">
                  <a:pos x="3465" y="575"/>
                </a:cxn>
                <a:cxn ang="0">
                  <a:pos x="3600" y="420"/>
                </a:cxn>
                <a:cxn ang="0">
                  <a:pos x="3750" y="180"/>
                </a:cxn>
                <a:cxn ang="0">
                  <a:pos x="3667" y="0"/>
                </a:cxn>
                <a:cxn ang="0">
                  <a:pos x="3382" y="198"/>
                </a:cxn>
                <a:cxn ang="0">
                  <a:pos x="3202" y="378"/>
                </a:cxn>
                <a:cxn ang="0">
                  <a:pos x="2854" y="476"/>
                </a:cxn>
              </a:cxnLst>
              <a:rect l="0" t="0" r="r" b="b"/>
              <a:pathLst>
                <a:path w="3892" h="3678">
                  <a:moveTo>
                    <a:pt x="2682" y="222"/>
                  </a:moveTo>
                  <a:lnTo>
                    <a:pt x="2540" y="345"/>
                  </a:lnTo>
                  <a:lnTo>
                    <a:pt x="2476" y="485"/>
                  </a:lnTo>
                  <a:lnTo>
                    <a:pt x="2092" y="863"/>
                  </a:lnTo>
                  <a:lnTo>
                    <a:pt x="1774" y="1157"/>
                  </a:lnTo>
                  <a:lnTo>
                    <a:pt x="1519" y="1188"/>
                  </a:lnTo>
                  <a:lnTo>
                    <a:pt x="1039" y="1611"/>
                  </a:lnTo>
                  <a:lnTo>
                    <a:pt x="715" y="1818"/>
                  </a:lnTo>
                  <a:lnTo>
                    <a:pt x="406" y="2075"/>
                  </a:lnTo>
                  <a:lnTo>
                    <a:pt x="274" y="2243"/>
                  </a:lnTo>
                  <a:lnTo>
                    <a:pt x="135" y="2405"/>
                  </a:lnTo>
                  <a:lnTo>
                    <a:pt x="93" y="2544"/>
                  </a:lnTo>
                  <a:lnTo>
                    <a:pt x="0" y="2730"/>
                  </a:lnTo>
                  <a:lnTo>
                    <a:pt x="15" y="2867"/>
                  </a:lnTo>
                  <a:lnTo>
                    <a:pt x="61" y="3053"/>
                  </a:lnTo>
                  <a:lnTo>
                    <a:pt x="166" y="3216"/>
                  </a:lnTo>
                  <a:lnTo>
                    <a:pt x="298" y="3230"/>
                  </a:lnTo>
                  <a:lnTo>
                    <a:pt x="420" y="3450"/>
                  </a:lnTo>
                  <a:lnTo>
                    <a:pt x="510" y="3560"/>
                  </a:lnTo>
                  <a:lnTo>
                    <a:pt x="666" y="3531"/>
                  </a:lnTo>
                  <a:lnTo>
                    <a:pt x="750" y="3678"/>
                  </a:lnTo>
                  <a:lnTo>
                    <a:pt x="915" y="3561"/>
                  </a:lnTo>
                  <a:lnTo>
                    <a:pt x="1021" y="3494"/>
                  </a:lnTo>
                  <a:lnTo>
                    <a:pt x="1370" y="3545"/>
                  </a:lnTo>
                  <a:lnTo>
                    <a:pt x="1400" y="3365"/>
                  </a:lnTo>
                  <a:lnTo>
                    <a:pt x="1380" y="3200"/>
                  </a:lnTo>
                  <a:lnTo>
                    <a:pt x="1415" y="2945"/>
                  </a:lnTo>
                  <a:lnTo>
                    <a:pt x="1485" y="2765"/>
                  </a:lnTo>
                  <a:lnTo>
                    <a:pt x="1655" y="2655"/>
                  </a:lnTo>
                  <a:lnTo>
                    <a:pt x="1890" y="2505"/>
                  </a:lnTo>
                  <a:lnTo>
                    <a:pt x="2190" y="2340"/>
                  </a:lnTo>
                  <a:lnTo>
                    <a:pt x="2180" y="2255"/>
                  </a:lnTo>
                  <a:lnTo>
                    <a:pt x="2235" y="2220"/>
                  </a:lnTo>
                  <a:lnTo>
                    <a:pt x="2300" y="2265"/>
                  </a:lnTo>
                  <a:lnTo>
                    <a:pt x="2460" y="2190"/>
                  </a:lnTo>
                  <a:lnTo>
                    <a:pt x="2525" y="2255"/>
                  </a:lnTo>
                  <a:lnTo>
                    <a:pt x="2660" y="2205"/>
                  </a:lnTo>
                  <a:lnTo>
                    <a:pt x="2765" y="2270"/>
                  </a:lnTo>
                  <a:lnTo>
                    <a:pt x="2865" y="2225"/>
                  </a:lnTo>
                  <a:lnTo>
                    <a:pt x="2955" y="2300"/>
                  </a:lnTo>
                  <a:lnTo>
                    <a:pt x="3000" y="2210"/>
                  </a:lnTo>
                  <a:lnTo>
                    <a:pt x="2975" y="2040"/>
                  </a:lnTo>
                  <a:lnTo>
                    <a:pt x="2855" y="2015"/>
                  </a:lnTo>
                  <a:lnTo>
                    <a:pt x="2775" y="2040"/>
                  </a:lnTo>
                  <a:lnTo>
                    <a:pt x="2700" y="1980"/>
                  </a:lnTo>
                  <a:lnTo>
                    <a:pt x="2780" y="1545"/>
                  </a:lnTo>
                  <a:lnTo>
                    <a:pt x="2725" y="1425"/>
                  </a:lnTo>
                  <a:lnTo>
                    <a:pt x="2865" y="1410"/>
                  </a:lnTo>
                  <a:lnTo>
                    <a:pt x="2970" y="1325"/>
                  </a:lnTo>
                  <a:lnTo>
                    <a:pt x="3095" y="1250"/>
                  </a:lnTo>
                  <a:lnTo>
                    <a:pt x="3410" y="635"/>
                  </a:lnTo>
                  <a:lnTo>
                    <a:pt x="3465" y="575"/>
                  </a:lnTo>
                  <a:lnTo>
                    <a:pt x="3540" y="600"/>
                  </a:lnTo>
                  <a:lnTo>
                    <a:pt x="3600" y="420"/>
                  </a:lnTo>
                  <a:lnTo>
                    <a:pt x="3680" y="410"/>
                  </a:lnTo>
                  <a:lnTo>
                    <a:pt x="3750" y="180"/>
                  </a:lnTo>
                  <a:lnTo>
                    <a:pt x="3892" y="6"/>
                  </a:lnTo>
                  <a:lnTo>
                    <a:pt x="3667" y="0"/>
                  </a:lnTo>
                  <a:lnTo>
                    <a:pt x="3498" y="63"/>
                  </a:lnTo>
                  <a:lnTo>
                    <a:pt x="3382" y="198"/>
                  </a:lnTo>
                  <a:lnTo>
                    <a:pt x="3330" y="347"/>
                  </a:lnTo>
                  <a:lnTo>
                    <a:pt x="3202" y="378"/>
                  </a:lnTo>
                  <a:lnTo>
                    <a:pt x="2991" y="630"/>
                  </a:lnTo>
                  <a:lnTo>
                    <a:pt x="2854" y="476"/>
                  </a:lnTo>
                  <a:lnTo>
                    <a:pt x="2682" y="222"/>
                  </a:lnTo>
                  <a:close/>
                </a:path>
              </a:pathLst>
            </a:custGeom>
            <a:solidFill>
              <a:schemeClr val="bg2">
                <a:lumMod val="90000"/>
              </a:schemeClr>
            </a:solidFill>
            <a:ln w="19050" cmpd="sng">
              <a:solidFill>
                <a:schemeClr val="bg2">
                  <a:lumMod val="20000"/>
                  <a:lumOff val="80000"/>
                </a:schemeClr>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sp>
          <p:nvSpPr>
            <p:cNvPr id="48" name="Freeform 8"/>
            <p:cNvSpPr>
              <a:spLocks/>
            </p:cNvSpPr>
            <p:nvPr/>
          </p:nvSpPr>
          <p:spPr bwMode="auto">
            <a:xfrm>
              <a:off x="7839536" y="6020529"/>
              <a:ext cx="181419" cy="218346"/>
            </a:xfrm>
            <a:custGeom>
              <a:avLst/>
              <a:gdLst/>
              <a:ahLst/>
              <a:cxnLst>
                <a:cxn ang="0">
                  <a:pos x="15" y="136"/>
                </a:cxn>
                <a:cxn ang="0">
                  <a:pos x="0" y="121"/>
                </a:cxn>
                <a:cxn ang="0">
                  <a:pos x="15" y="93"/>
                </a:cxn>
                <a:cxn ang="0">
                  <a:pos x="12" y="73"/>
                </a:cxn>
                <a:cxn ang="0">
                  <a:pos x="27" y="78"/>
                </a:cxn>
                <a:cxn ang="0">
                  <a:pos x="30" y="57"/>
                </a:cxn>
                <a:cxn ang="0">
                  <a:pos x="38" y="39"/>
                </a:cxn>
                <a:cxn ang="0">
                  <a:pos x="20" y="24"/>
                </a:cxn>
                <a:cxn ang="0">
                  <a:pos x="30" y="0"/>
                </a:cxn>
                <a:cxn ang="0">
                  <a:pos x="54" y="0"/>
                </a:cxn>
                <a:cxn ang="0">
                  <a:pos x="83" y="15"/>
                </a:cxn>
                <a:cxn ang="0">
                  <a:pos x="99" y="39"/>
                </a:cxn>
                <a:cxn ang="0">
                  <a:pos x="77" y="40"/>
                </a:cxn>
                <a:cxn ang="0">
                  <a:pos x="63" y="48"/>
                </a:cxn>
                <a:cxn ang="0">
                  <a:pos x="89" y="63"/>
                </a:cxn>
                <a:cxn ang="0">
                  <a:pos x="113" y="63"/>
                </a:cxn>
                <a:cxn ang="0">
                  <a:pos x="113" y="81"/>
                </a:cxn>
                <a:cxn ang="0">
                  <a:pos x="59" y="102"/>
                </a:cxn>
                <a:cxn ang="0">
                  <a:pos x="23" y="112"/>
                </a:cxn>
                <a:cxn ang="0">
                  <a:pos x="15" y="136"/>
                </a:cxn>
              </a:cxnLst>
              <a:rect l="0" t="0" r="r" b="b"/>
              <a:pathLst>
                <a:path w="113" h="136">
                  <a:moveTo>
                    <a:pt x="15" y="136"/>
                  </a:moveTo>
                  <a:lnTo>
                    <a:pt x="0" y="121"/>
                  </a:lnTo>
                  <a:lnTo>
                    <a:pt x="15" y="93"/>
                  </a:lnTo>
                  <a:lnTo>
                    <a:pt x="12" y="73"/>
                  </a:lnTo>
                  <a:lnTo>
                    <a:pt x="27" y="78"/>
                  </a:lnTo>
                  <a:lnTo>
                    <a:pt x="30" y="57"/>
                  </a:lnTo>
                  <a:lnTo>
                    <a:pt x="38" y="39"/>
                  </a:lnTo>
                  <a:lnTo>
                    <a:pt x="20" y="24"/>
                  </a:lnTo>
                  <a:lnTo>
                    <a:pt x="30" y="0"/>
                  </a:lnTo>
                  <a:lnTo>
                    <a:pt x="54" y="0"/>
                  </a:lnTo>
                  <a:lnTo>
                    <a:pt x="83" y="15"/>
                  </a:lnTo>
                  <a:lnTo>
                    <a:pt x="99" y="39"/>
                  </a:lnTo>
                  <a:lnTo>
                    <a:pt x="77" y="40"/>
                  </a:lnTo>
                  <a:lnTo>
                    <a:pt x="63" y="48"/>
                  </a:lnTo>
                  <a:lnTo>
                    <a:pt x="89" y="63"/>
                  </a:lnTo>
                  <a:lnTo>
                    <a:pt x="113" y="63"/>
                  </a:lnTo>
                  <a:lnTo>
                    <a:pt x="113" y="81"/>
                  </a:lnTo>
                  <a:lnTo>
                    <a:pt x="59" y="102"/>
                  </a:lnTo>
                  <a:lnTo>
                    <a:pt x="23" y="112"/>
                  </a:lnTo>
                  <a:lnTo>
                    <a:pt x="15" y="13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50" name="Freeform 9"/>
            <p:cNvSpPr>
              <a:spLocks/>
            </p:cNvSpPr>
            <p:nvPr/>
          </p:nvSpPr>
          <p:spPr bwMode="auto">
            <a:xfrm>
              <a:off x="9159240" y="1326103"/>
              <a:ext cx="614899" cy="765814"/>
            </a:xfrm>
            <a:custGeom>
              <a:avLst/>
              <a:gdLst/>
              <a:ahLst/>
              <a:cxnLst>
                <a:cxn ang="0">
                  <a:pos x="27" y="30"/>
                </a:cxn>
                <a:cxn ang="0">
                  <a:pos x="77" y="113"/>
                </a:cxn>
                <a:cxn ang="0">
                  <a:pos x="98" y="170"/>
                </a:cxn>
                <a:cxn ang="0">
                  <a:pos x="86" y="206"/>
                </a:cxn>
                <a:cxn ang="0">
                  <a:pos x="101" y="225"/>
                </a:cxn>
                <a:cxn ang="0">
                  <a:pos x="131" y="252"/>
                </a:cxn>
                <a:cxn ang="0">
                  <a:pos x="170" y="204"/>
                </a:cxn>
                <a:cxn ang="0">
                  <a:pos x="167" y="239"/>
                </a:cxn>
                <a:cxn ang="0">
                  <a:pos x="186" y="338"/>
                </a:cxn>
                <a:cxn ang="0">
                  <a:pos x="264" y="446"/>
                </a:cxn>
                <a:cxn ang="0">
                  <a:pos x="291" y="455"/>
                </a:cxn>
                <a:cxn ang="0">
                  <a:pos x="305" y="440"/>
                </a:cxn>
                <a:cxn ang="0">
                  <a:pos x="327" y="419"/>
                </a:cxn>
                <a:cxn ang="0">
                  <a:pos x="338" y="450"/>
                </a:cxn>
                <a:cxn ang="0">
                  <a:pos x="375" y="393"/>
                </a:cxn>
                <a:cxn ang="0">
                  <a:pos x="342" y="339"/>
                </a:cxn>
                <a:cxn ang="0">
                  <a:pos x="324" y="321"/>
                </a:cxn>
                <a:cxn ang="0">
                  <a:pos x="368" y="351"/>
                </a:cxn>
                <a:cxn ang="0">
                  <a:pos x="366" y="321"/>
                </a:cxn>
                <a:cxn ang="0">
                  <a:pos x="350" y="239"/>
                </a:cxn>
                <a:cxn ang="0">
                  <a:pos x="323" y="213"/>
                </a:cxn>
                <a:cxn ang="0">
                  <a:pos x="318" y="183"/>
                </a:cxn>
                <a:cxn ang="0">
                  <a:pos x="296" y="204"/>
                </a:cxn>
                <a:cxn ang="0">
                  <a:pos x="282" y="200"/>
                </a:cxn>
                <a:cxn ang="0">
                  <a:pos x="266" y="185"/>
                </a:cxn>
                <a:cxn ang="0">
                  <a:pos x="255" y="162"/>
                </a:cxn>
                <a:cxn ang="0">
                  <a:pos x="212" y="167"/>
                </a:cxn>
                <a:cxn ang="0">
                  <a:pos x="195" y="131"/>
                </a:cxn>
                <a:cxn ang="0">
                  <a:pos x="158" y="137"/>
                </a:cxn>
                <a:cxn ang="0">
                  <a:pos x="162" y="98"/>
                </a:cxn>
                <a:cxn ang="0">
                  <a:pos x="132" y="117"/>
                </a:cxn>
                <a:cxn ang="0">
                  <a:pos x="114" y="135"/>
                </a:cxn>
                <a:cxn ang="0">
                  <a:pos x="90" y="93"/>
                </a:cxn>
                <a:cxn ang="0">
                  <a:pos x="83" y="63"/>
                </a:cxn>
                <a:cxn ang="0">
                  <a:pos x="60" y="33"/>
                </a:cxn>
                <a:cxn ang="0">
                  <a:pos x="78" y="24"/>
                </a:cxn>
                <a:cxn ang="0">
                  <a:pos x="69" y="6"/>
                </a:cxn>
                <a:cxn ang="0">
                  <a:pos x="38" y="9"/>
                </a:cxn>
                <a:cxn ang="0">
                  <a:pos x="0" y="11"/>
                </a:cxn>
              </a:cxnLst>
              <a:rect l="0" t="0" r="r" b="b"/>
              <a:pathLst>
                <a:path w="383" h="477">
                  <a:moveTo>
                    <a:pt x="6" y="23"/>
                  </a:moveTo>
                  <a:lnTo>
                    <a:pt x="27" y="30"/>
                  </a:lnTo>
                  <a:lnTo>
                    <a:pt x="54" y="78"/>
                  </a:lnTo>
                  <a:lnTo>
                    <a:pt x="77" y="113"/>
                  </a:lnTo>
                  <a:lnTo>
                    <a:pt x="95" y="138"/>
                  </a:lnTo>
                  <a:lnTo>
                    <a:pt x="98" y="170"/>
                  </a:lnTo>
                  <a:lnTo>
                    <a:pt x="83" y="174"/>
                  </a:lnTo>
                  <a:lnTo>
                    <a:pt x="86" y="206"/>
                  </a:lnTo>
                  <a:lnTo>
                    <a:pt x="104" y="203"/>
                  </a:lnTo>
                  <a:lnTo>
                    <a:pt x="101" y="225"/>
                  </a:lnTo>
                  <a:lnTo>
                    <a:pt x="117" y="227"/>
                  </a:lnTo>
                  <a:lnTo>
                    <a:pt x="131" y="252"/>
                  </a:lnTo>
                  <a:lnTo>
                    <a:pt x="162" y="221"/>
                  </a:lnTo>
                  <a:lnTo>
                    <a:pt x="170" y="204"/>
                  </a:lnTo>
                  <a:lnTo>
                    <a:pt x="194" y="221"/>
                  </a:lnTo>
                  <a:lnTo>
                    <a:pt x="167" y="239"/>
                  </a:lnTo>
                  <a:lnTo>
                    <a:pt x="143" y="269"/>
                  </a:lnTo>
                  <a:lnTo>
                    <a:pt x="186" y="338"/>
                  </a:lnTo>
                  <a:lnTo>
                    <a:pt x="249" y="416"/>
                  </a:lnTo>
                  <a:lnTo>
                    <a:pt x="264" y="446"/>
                  </a:lnTo>
                  <a:lnTo>
                    <a:pt x="273" y="477"/>
                  </a:lnTo>
                  <a:lnTo>
                    <a:pt x="291" y="455"/>
                  </a:lnTo>
                  <a:lnTo>
                    <a:pt x="260" y="410"/>
                  </a:lnTo>
                  <a:lnTo>
                    <a:pt x="305" y="440"/>
                  </a:lnTo>
                  <a:lnTo>
                    <a:pt x="303" y="417"/>
                  </a:lnTo>
                  <a:lnTo>
                    <a:pt x="327" y="419"/>
                  </a:lnTo>
                  <a:lnTo>
                    <a:pt x="321" y="440"/>
                  </a:lnTo>
                  <a:lnTo>
                    <a:pt x="338" y="450"/>
                  </a:lnTo>
                  <a:lnTo>
                    <a:pt x="383" y="414"/>
                  </a:lnTo>
                  <a:lnTo>
                    <a:pt x="375" y="393"/>
                  </a:lnTo>
                  <a:lnTo>
                    <a:pt x="357" y="381"/>
                  </a:lnTo>
                  <a:lnTo>
                    <a:pt x="342" y="339"/>
                  </a:lnTo>
                  <a:lnTo>
                    <a:pt x="324" y="338"/>
                  </a:lnTo>
                  <a:lnTo>
                    <a:pt x="324" y="321"/>
                  </a:lnTo>
                  <a:lnTo>
                    <a:pt x="357" y="335"/>
                  </a:lnTo>
                  <a:lnTo>
                    <a:pt x="368" y="351"/>
                  </a:lnTo>
                  <a:lnTo>
                    <a:pt x="378" y="338"/>
                  </a:lnTo>
                  <a:lnTo>
                    <a:pt x="366" y="321"/>
                  </a:lnTo>
                  <a:lnTo>
                    <a:pt x="366" y="290"/>
                  </a:lnTo>
                  <a:lnTo>
                    <a:pt x="350" y="239"/>
                  </a:lnTo>
                  <a:lnTo>
                    <a:pt x="336" y="242"/>
                  </a:lnTo>
                  <a:lnTo>
                    <a:pt x="323" y="213"/>
                  </a:lnTo>
                  <a:lnTo>
                    <a:pt x="330" y="189"/>
                  </a:lnTo>
                  <a:lnTo>
                    <a:pt x="318" y="183"/>
                  </a:lnTo>
                  <a:lnTo>
                    <a:pt x="311" y="198"/>
                  </a:lnTo>
                  <a:lnTo>
                    <a:pt x="296" y="204"/>
                  </a:lnTo>
                  <a:lnTo>
                    <a:pt x="290" y="230"/>
                  </a:lnTo>
                  <a:lnTo>
                    <a:pt x="282" y="200"/>
                  </a:lnTo>
                  <a:lnTo>
                    <a:pt x="267" y="195"/>
                  </a:lnTo>
                  <a:lnTo>
                    <a:pt x="266" y="185"/>
                  </a:lnTo>
                  <a:lnTo>
                    <a:pt x="291" y="173"/>
                  </a:lnTo>
                  <a:lnTo>
                    <a:pt x="255" y="162"/>
                  </a:lnTo>
                  <a:lnTo>
                    <a:pt x="239" y="146"/>
                  </a:lnTo>
                  <a:lnTo>
                    <a:pt x="212" y="167"/>
                  </a:lnTo>
                  <a:lnTo>
                    <a:pt x="210" y="143"/>
                  </a:lnTo>
                  <a:lnTo>
                    <a:pt x="195" y="131"/>
                  </a:lnTo>
                  <a:lnTo>
                    <a:pt x="174" y="143"/>
                  </a:lnTo>
                  <a:lnTo>
                    <a:pt x="158" y="137"/>
                  </a:lnTo>
                  <a:lnTo>
                    <a:pt x="152" y="122"/>
                  </a:lnTo>
                  <a:lnTo>
                    <a:pt x="162" y="98"/>
                  </a:lnTo>
                  <a:lnTo>
                    <a:pt x="140" y="96"/>
                  </a:lnTo>
                  <a:lnTo>
                    <a:pt x="132" y="117"/>
                  </a:lnTo>
                  <a:lnTo>
                    <a:pt x="132" y="137"/>
                  </a:lnTo>
                  <a:lnTo>
                    <a:pt x="114" y="135"/>
                  </a:lnTo>
                  <a:lnTo>
                    <a:pt x="116" y="111"/>
                  </a:lnTo>
                  <a:lnTo>
                    <a:pt x="90" y="93"/>
                  </a:lnTo>
                  <a:lnTo>
                    <a:pt x="102" y="81"/>
                  </a:lnTo>
                  <a:lnTo>
                    <a:pt x="83" y="63"/>
                  </a:lnTo>
                  <a:lnTo>
                    <a:pt x="75" y="44"/>
                  </a:lnTo>
                  <a:lnTo>
                    <a:pt x="60" y="33"/>
                  </a:lnTo>
                  <a:lnTo>
                    <a:pt x="59" y="24"/>
                  </a:lnTo>
                  <a:lnTo>
                    <a:pt x="78" y="24"/>
                  </a:lnTo>
                  <a:lnTo>
                    <a:pt x="77" y="0"/>
                  </a:lnTo>
                  <a:lnTo>
                    <a:pt x="69" y="6"/>
                  </a:lnTo>
                  <a:lnTo>
                    <a:pt x="50" y="2"/>
                  </a:lnTo>
                  <a:lnTo>
                    <a:pt x="38" y="9"/>
                  </a:lnTo>
                  <a:lnTo>
                    <a:pt x="12" y="6"/>
                  </a:lnTo>
                  <a:lnTo>
                    <a:pt x="0" y="11"/>
                  </a:lnTo>
                  <a:lnTo>
                    <a:pt x="6" y="23"/>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52" name="Freeform 11"/>
            <p:cNvSpPr>
              <a:spLocks/>
            </p:cNvSpPr>
            <p:nvPr/>
          </p:nvSpPr>
          <p:spPr bwMode="auto">
            <a:xfrm>
              <a:off x="9737216" y="2124025"/>
              <a:ext cx="573156" cy="1078883"/>
            </a:xfrm>
            <a:custGeom>
              <a:avLst/>
              <a:gdLst/>
              <a:ahLst/>
              <a:cxnLst>
                <a:cxn ang="0">
                  <a:pos x="150" y="1055"/>
                </a:cxn>
                <a:cxn ang="0">
                  <a:pos x="240" y="1505"/>
                </a:cxn>
                <a:cxn ang="0">
                  <a:pos x="165" y="1605"/>
                </a:cxn>
                <a:cxn ang="0">
                  <a:pos x="295" y="1746"/>
                </a:cxn>
                <a:cxn ang="0">
                  <a:pos x="310" y="1911"/>
                </a:cxn>
                <a:cxn ang="0">
                  <a:pos x="130" y="1941"/>
                </a:cxn>
                <a:cxn ang="0">
                  <a:pos x="15" y="2301"/>
                </a:cxn>
                <a:cxn ang="0">
                  <a:pos x="205" y="2674"/>
                </a:cxn>
                <a:cxn ang="0">
                  <a:pos x="414" y="2524"/>
                </a:cxn>
                <a:cxn ang="0">
                  <a:pos x="805" y="2389"/>
                </a:cxn>
                <a:cxn ang="0">
                  <a:pos x="991" y="2514"/>
                </a:cxn>
                <a:cxn ang="0">
                  <a:pos x="900" y="2811"/>
                </a:cxn>
                <a:cxn ang="0">
                  <a:pos x="960" y="2976"/>
                </a:cxn>
                <a:cxn ang="0">
                  <a:pos x="910" y="3361"/>
                </a:cxn>
                <a:cxn ang="0">
                  <a:pos x="1360" y="3156"/>
                </a:cxn>
                <a:cxn ang="0">
                  <a:pos x="1555" y="2881"/>
                </a:cxn>
                <a:cxn ang="0">
                  <a:pos x="1750" y="2541"/>
                </a:cxn>
                <a:cxn ang="0">
                  <a:pos x="1590" y="2106"/>
                </a:cxn>
                <a:cxn ang="0">
                  <a:pos x="1390" y="1836"/>
                </a:cxn>
                <a:cxn ang="0">
                  <a:pos x="1180" y="1355"/>
                </a:cxn>
                <a:cxn ang="0">
                  <a:pos x="1315" y="1085"/>
                </a:cxn>
                <a:cxn ang="0">
                  <a:pos x="1240" y="900"/>
                </a:cxn>
                <a:cxn ang="0">
                  <a:pos x="1260" y="525"/>
                </a:cxn>
                <a:cxn ang="0">
                  <a:pos x="1075" y="485"/>
                </a:cxn>
                <a:cxn ang="0">
                  <a:pos x="1215" y="320"/>
                </a:cxn>
                <a:cxn ang="0">
                  <a:pos x="745" y="0"/>
                </a:cxn>
                <a:cxn ang="0">
                  <a:pos x="805" y="470"/>
                </a:cxn>
                <a:cxn ang="0">
                  <a:pos x="870" y="780"/>
                </a:cxn>
                <a:cxn ang="0">
                  <a:pos x="745" y="870"/>
                </a:cxn>
                <a:cxn ang="0">
                  <a:pos x="453" y="799"/>
                </a:cxn>
                <a:cxn ang="0">
                  <a:pos x="210" y="829"/>
                </a:cxn>
                <a:cxn ang="0">
                  <a:pos x="75" y="695"/>
                </a:cxn>
              </a:cxnLst>
              <a:rect l="0" t="0" r="r" b="b"/>
              <a:pathLst>
                <a:path w="1785" h="3361">
                  <a:moveTo>
                    <a:pt x="0" y="725"/>
                  </a:moveTo>
                  <a:lnTo>
                    <a:pt x="150" y="1055"/>
                  </a:lnTo>
                  <a:lnTo>
                    <a:pt x="190" y="1250"/>
                  </a:lnTo>
                  <a:lnTo>
                    <a:pt x="240" y="1505"/>
                  </a:lnTo>
                  <a:lnTo>
                    <a:pt x="355" y="1530"/>
                  </a:lnTo>
                  <a:lnTo>
                    <a:pt x="165" y="1605"/>
                  </a:lnTo>
                  <a:lnTo>
                    <a:pt x="175" y="1761"/>
                  </a:lnTo>
                  <a:lnTo>
                    <a:pt x="295" y="1746"/>
                  </a:lnTo>
                  <a:lnTo>
                    <a:pt x="160" y="1861"/>
                  </a:lnTo>
                  <a:lnTo>
                    <a:pt x="310" y="1911"/>
                  </a:lnTo>
                  <a:lnTo>
                    <a:pt x="280" y="1951"/>
                  </a:lnTo>
                  <a:lnTo>
                    <a:pt x="130" y="1941"/>
                  </a:lnTo>
                  <a:lnTo>
                    <a:pt x="105" y="2151"/>
                  </a:lnTo>
                  <a:lnTo>
                    <a:pt x="15" y="2301"/>
                  </a:lnTo>
                  <a:lnTo>
                    <a:pt x="22" y="2626"/>
                  </a:lnTo>
                  <a:lnTo>
                    <a:pt x="205" y="2674"/>
                  </a:lnTo>
                  <a:lnTo>
                    <a:pt x="345" y="2659"/>
                  </a:lnTo>
                  <a:lnTo>
                    <a:pt x="414" y="2524"/>
                  </a:lnTo>
                  <a:lnTo>
                    <a:pt x="670" y="2481"/>
                  </a:lnTo>
                  <a:lnTo>
                    <a:pt x="805" y="2389"/>
                  </a:lnTo>
                  <a:lnTo>
                    <a:pt x="939" y="2389"/>
                  </a:lnTo>
                  <a:lnTo>
                    <a:pt x="991" y="2514"/>
                  </a:lnTo>
                  <a:lnTo>
                    <a:pt x="895" y="2601"/>
                  </a:lnTo>
                  <a:lnTo>
                    <a:pt x="900" y="2811"/>
                  </a:lnTo>
                  <a:lnTo>
                    <a:pt x="900" y="2941"/>
                  </a:lnTo>
                  <a:lnTo>
                    <a:pt x="960" y="2976"/>
                  </a:lnTo>
                  <a:lnTo>
                    <a:pt x="925" y="3141"/>
                  </a:lnTo>
                  <a:lnTo>
                    <a:pt x="910" y="3361"/>
                  </a:lnTo>
                  <a:lnTo>
                    <a:pt x="1060" y="3351"/>
                  </a:lnTo>
                  <a:lnTo>
                    <a:pt x="1360" y="3156"/>
                  </a:lnTo>
                  <a:lnTo>
                    <a:pt x="1588" y="2991"/>
                  </a:lnTo>
                  <a:lnTo>
                    <a:pt x="1555" y="2881"/>
                  </a:lnTo>
                  <a:lnTo>
                    <a:pt x="1615" y="2706"/>
                  </a:lnTo>
                  <a:lnTo>
                    <a:pt x="1750" y="2541"/>
                  </a:lnTo>
                  <a:lnTo>
                    <a:pt x="1785" y="2311"/>
                  </a:lnTo>
                  <a:lnTo>
                    <a:pt x="1590" y="2106"/>
                  </a:lnTo>
                  <a:lnTo>
                    <a:pt x="1435" y="2031"/>
                  </a:lnTo>
                  <a:lnTo>
                    <a:pt x="1390" y="1836"/>
                  </a:lnTo>
                  <a:lnTo>
                    <a:pt x="1290" y="1550"/>
                  </a:lnTo>
                  <a:lnTo>
                    <a:pt x="1180" y="1355"/>
                  </a:lnTo>
                  <a:lnTo>
                    <a:pt x="1195" y="1215"/>
                  </a:lnTo>
                  <a:lnTo>
                    <a:pt x="1315" y="1085"/>
                  </a:lnTo>
                  <a:lnTo>
                    <a:pt x="1315" y="965"/>
                  </a:lnTo>
                  <a:lnTo>
                    <a:pt x="1240" y="900"/>
                  </a:lnTo>
                  <a:lnTo>
                    <a:pt x="1230" y="690"/>
                  </a:lnTo>
                  <a:lnTo>
                    <a:pt x="1260" y="525"/>
                  </a:lnTo>
                  <a:lnTo>
                    <a:pt x="1170" y="450"/>
                  </a:lnTo>
                  <a:lnTo>
                    <a:pt x="1075" y="485"/>
                  </a:lnTo>
                  <a:lnTo>
                    <a:pt x="1065" y="465"/>
                  </a:lnTo>
                  <a:lnTo>
                    <a:pt x="1215" y="320"/>
                  </a:lnTo>
                  <a:lnTo>
                    <a:pt x="915" y="65"/>
                  </a:lnTo>
                  <a:lnTo>
                    <a:pt x="745" y="0"/>
                  </a:lnTo>
                  <a:lnTo>
                    <a:pt x="810" y="285"/>
                  </a:lnTo>
                  <a:lnTo>
                    <a:pt x="805" y="470"/>
                  </a:lnTo>
                  <a:lnTo>
                    <a:pt x="885" y="570"/>
                  </a:lnTo>
                  <a:lnTo>
                    <a:pt x="870" y="780"/>
                  </a:lnTo>
                  <a:lnTo>
                    <a:pt x="945" y="885"/>
                  </a:lnTo>
                  <a:lnTo>
                    <a:pt x="745" y="870"/>
                  </a:lnTo>
                  <a:lnTo>
                    <a:pt x="693" y="739"/>
                  </a:lnTo>
                  <a:lnTo>
                    <a:pt x="453" y="799"/>
                  </a:lnTo>
                  <a:lnTo>
                    <a:pt x="195" y="904"/>
                  </a:lnTo>
                  <a:lnTo>
                    <a:pt x="210" y="829"/>
                  </a:lnTo>
                  <a:lnTo>
                    <a:pt x="142" y="798"/>
                  </a:lnTo>
                  <a:lnTo>
                    <a:pt x="75" y="695"/>
                  </a:lnTo>
                  <a:lnTo>
                    <a:pt x="0" y="725"/>
                  </a:lnTo>
                  <a:close/>
                </a:path>
              </a:pathLst>
            </a:custGeom>
            <a:solidFill>
              <a:schemeClr val="bg2">
                <a:lumMod val="90000"/>
              </a:schemeClr>
            </a:solidFill>
            <a:ln w="6350" cmpd="sng">
              <a:solidFill>
                <a:schemeClr val="bg1"/>
              </a:solidFill>
              <a:prstDash val="solid"/>
              <a:round/>
              <a:headEnd/>
              <a:tailEnd/>
            </a:ln>
            <a:effectLst/>
          </p:spPr>
          <p:txBody>
            <a:bodyPr lIns="91405" tIns="45703" rIns="91405" bIns="45703"/>
            <a:lstStyle/>
            <a:p>
              <a:endParaRPr lang="zh-CN" altLang="en-US" sz="1200" kern="0">
                <a:solidFill>
                  <a:sysClr val="windowText" lastClr="000000"/>
                </a:solidFill>
              </a:endParaRPr>
            </a:p>
          </p:txBody>
        </p:sp>
        <p:sp>
          <p:nvSpPr>
            <p:cNvPr id="56" name="Freeform 12"/>
            <p:cNvSpPr>
              <a:spLocks/>
            </p:cNvSpPr>
            <p:nvPr/>
          </p:nvSpPr>
          <p:spPr bwMode="auto">
            <a:xfrm>
              <a:off x="10116107" y="2498102"/>
              <a:ext cx="674302" cy="589211"/>
            </a:xfrm>
            <a:custGeom>
              <a:avLst/>
              <a:gdLst/>
              <a:ahLst/>
              <a:cxnLst>
                <a:cxn ang="0">
                  <a:pos x="2056" y="246"/>
                </a:cxn>
                <a:cxn ang="0">
                  <a:pos x="2101" y="487"/>
                </a:cxn>
                <a:cxn ang="0">
                  <a:pos x="1911" y="850"/>
                </a:cxn>
                <a:cxn ang="0">
                  <a:pos x="1785" y="771"/>
                </a:cxn>
                <a:cxn ang="0">
                  <a:pos x="1371" y="1210"/>
                </a:cxn>
                <a:cxn ang="0">
                  <a:pos x="1180" y="1444"/>
                </a:cxn>
                <a:cxn ang="0">
                  <a:pos x="1042" y="1527"/>
                </a:cxn>
                <a:cxn ang="0">
                  <a:pos x="931" y="1481"/>
                </a:cxn>
                <a:cxn ang="0">
                  <a:pos x="846" y="1521"/>
                </a:cxn>
                <a:cxn ang="0">
                  <a:pos x="796" y="1691"/>
                </a:cxn>
                <a:cxn ang="0">
                  <a:pos x="696" y="1721"/>
                </a:cxn>
                <a:cxn ang="0">
                  <a:pos x="676" y="1611"/>
                </a:cxn>
                <a:cxn ang="0">
                  <a:pos x="561" y="1631"/>
                </a:cxn>
                <a:cxn ang="0">
                  <a:pos x="546" y="1746"/>
                </a:cxn>
                <a:cxn ang="0">
                  <a:pos x="556" y="1836"/>
                </a:cxn>
                <a:cxn ang="0">
                  <a:pos x="411" y="1826"/>
                </a:cxn>
                <a:cxn ang="0">
                  <a:pos x="376" y="1721"/>
                </a:cxn>
                <a:cxn ang="0">
                  <a:pos x="433" y="1545"/>
                </a:cxn>
                <a:cxn ang="0">
                  <a:pos x="568" y="1384"/>
                </a:cxn>
                <a:cxn ang="0">
                  <a:pos x="606" y="1147"/>
                </a:cxn>
                <a:cxn ang="0">
                  <a:pos x="411" y="941"/>
                </a:cxn>
                <a:cxn ang="0">
                  <a:pos x="256" y="866"/>
                </a:cxn>
                <a:cxn ang="0">
                  <a:pos x="213" y="676"/>
                </a:cxn>
                <a:cxn ang="0">
                  <a:pos x="111" y="387"/>
                </a:cxn>
                <a:cxn ang="0">
                  <a:pos x="0" y="193"/>
                </a:cxn>
                <a:cxn ang="0">
                  <a:pos x="15" y="54"/>
                </a:cxn>
                <a:cxn ang="0">
                  <a:pos x="66" y="0"/>
                </a:cxn>
                <a:cxn ang="0">
                  <a:pos x="216" y="216"/>
                </a:cxn>
                <a:cxn ang="0">
                  <a:pos x="381" y="261"/>
                </a:cxn>
                <a:cxn ang="0">
                  <a:pos x="571" y="366"/>
                </a:cxn>
                <a:cxn ang="0">
                  <a:pos x="1141" y="621"/>
                </a:cxn>
                <a:cxn ang="0">
                  <a:pos x="1176" y="696"/>
                </a:cxn>
                <a:cxn ang="0">
                  <a:pos x="1291" y="666"/>
                </a:cxn>
                <a:cxn ang="0">
                  <a:pos x="1476" y="671"/>
                </a:cxn>
                <a:cxn ang="0">
                  <a:pos x="1681" y="386"/>
                </a:cxn>
                <a:cxn ang="0">
                  <a:pos x="1896" y="306"/>
                </a:cxn>
                <a:cxn ang="0">
                  <a:pos x="1996" y="206"/>
                </a:cxn>
                <a:cxn ang="0">
                  <a:pos x="2056" y="246"/>
                </a:cxn>
              </a:cxnLst>
              <a:rect l="0" t="0" r="r" b="b"/>
              <a:pathLst>
                <a:path w="2101" h="1836">
                  <a:moveTo>
                    <a:pt x="2056" y="246"/>
                  </a:moveTo>
                  <a:lnTo>
                    <a:pt x="2101" y="487"/>
                  </a:lnTo>
                  <a:lnTo>
                    <a:pt x="1911" y="850"/>
                  </a:lnTo>
                  <a:lnTo>
                    <a:pt x="1785" y="771"/>
                  </a:lnTo>
                  <a:lnTo>
                    <a:pt x="1371" y="1210"/>
                  </a:lnTo>
                  <a:lnTo>
                    <a:pt x="1180" y="1444"/>
                  </a:lnTo>
                  <a:lnTo>
                    <a:pt x="1042" y="1527"/>
                  </a:lnTo>
                  <a:lnTo>
                    <a:pt x="931" y="1481"/>
                  </a:lnTo>
                  <a:lnTo>
                    <a:pt x="846" y="1521"/>
                  </a:lnTo>
                  <a:lnTo>
                    <a:pt x="796" y="1691"/>
                  </a:lnTo>
                  <a:lnTo>
                    <a:pt x="696" y="1721"/>
                  </a:lnTo>
                  <a:lnTo>
                    <a:pt x="676" y="1611"/>
                  </a:lnTo>
                  <a:lnTo>
                    <a:pt x="561" y="1631"/>
                  </a:lnTo>
                  <a:lnTo>
                    <a:pt x="546" y="1746"/>
                  </a:lnTo>
                  <a:lnTo>
                    <a:pt x="556" y="1836"/>
                  </a:lnTo>
                  <a:lnTo>
                    <a:pt x="411" y="1826"/>
                  </a:lnTo>
                  <a:lnTo>
                    <a:pt x="376" y="1721"/>
                  </a:lnTo>
                  <a:lnTo>
                    <a:pt x="433" y="1545"/>
                  </a:lnTo>
                  <a:lnTo>
                    <a:pt x="568" y="1384"/>
                  </a:lnTo>
                  <a:lnTo>
                    <a:pt x="606" y="1147"/>
                  </a:lnTo>
                  <a:lnTo>
                    <a:pt x="411" y="941"/>
                  </a:lnTo>
                  <a:lnTo>
                    <a:pt x="256" y="866"/>
                  </a:lnTo>
                  <a:lnTo>
                    <a:pt x="213" y="676"/>
                  </a:lnTo>
                  <a:lnTo>
                    <a:pt x="111" y="387"/>
                  </a:lnTo>
                  <a:lnTo>
                    <a:pt x="0" y="193"/>
                  </a:lnTo>
                  <a:lnTo>
                    <a:pt x="15" y="54"/>
                  </a:lnTo>
                  <a:lnTo>
                    <a:pt x="66" y="0"/>
                  </a:lnTo>
                  <a:lnTo>
                    <a:pt x="216" y="216"/>
                  </a:lnTo>
                  <a:lnTo>
                    <a:pt x="381" y="261"/>
                  </a:lnTo>
                  <a:lnTo>
                    <a:pt x="571" y="366"/>
                  </a:lnTo>
                  <a:lnTo>
                    <a:pt x="1141" y="621"/>
                  </a:lnTo>
                  <a:lnTo>
                    <a:pt x="1176" y="696"/>
                  </a:lnTo>
                  <a:lnTo>
                    <a:pt x="1291" y="666"/>
                  </a:lnTo>
                  <a:lnTo>
                    <a:pt x="1476" y="671"/>
                  </a:lnTo>
                  <a:lnTo>
                    <a:pt x="1681" y="386"/>
                  </a:lnTo>
                  <a:lnTo>
                    <a:pt x="1896" y="306"/>
                  </a:lnTo>
                  <a:lnTo>
                    <a:pt x="1996" y="206"/>
                  </a:lnTo>
                  <a:lnTo>
                    <a:pt x="2056" y="246"/>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57" name="Freeform 13"/>
            <p:cNvSpPr>
              <a:spLocks/>
            </p:cNvSpPr>
            <p:nvPr/>
          </p:nvSpPr>
          <p:spPr bwMode="auto">
            <a:xfrm>
              <a:off x="9766112" y="2891446"/>
              <a:ext cx="499304" cy="870171"/>
            </a:xfrm>
            <a:custGeom>
              <a:avLst/>
              <a:gdLst/>
              <a:ahLst/>
              <a:cxnLst>
                <a:cxn ang="0">
                  <a:pos x="339" y="2596"/>
                </a:cxn>
                <a:cxn ang="0">
                  <a:pos x="429" y="2641"/>
                </a:cxn>
                <a:cxn ang="0">
                  <a:pos x="669" y="2641"/>
                </a:cxn>
                <a:cxn ang="0">
                  <a:pos x="884" y="2642"/>
                </a:cxn>
                <a:cxn ang="0">
                  <a:pos x="998" y="2711"/>
                </a:cxn>
                <a:cxn ang="0">
                  <a:pos x="1136" y="2621"/>
                </a:cxn>
                <a:cxn ang="0">
                  <a:pos x="1391" y="2656"/>
                </a:cxn>
                <a:cxn ang="0">
                  <a:pos x="1514" y="2491"/>
                </a:cxn>
                <a:cxn ang="0">
                  <a:pos x="1554" y="2371"/>
                </a:cxn>
                <a:cxn ang="0">
                  <a:pos x="1469" y="2221"/>
                </a:cxn>
                <a:cxn ang="0">
                  <a:pos x="1509" y="1991"/>
                </a:cxn>
                <a:cxn ang="0">
                  <a:pos x="1304" y="1771"/>
                </a:cxn>
                <a:cxn ang="0">
                  <a:pos x="1344" y="1481"/>
                </a:cxn>
                <a:cxn ang="0">
                  <a:pos x="1329" y="1202"/>
                </a:cxn>
                <a:cxn ang="0">
                  <a:pos x="1269" y="765"/>
                </a:cxn>
                <a:cxn ang="0">
                  <a:pos x="971" y="961"/>
                </a:cxn>
                <a:cxn ang="0">
                  <a:pos x="819" y="970"/>
                </a:cxn>
                <a:cxn ang="0">
                  <a:pos x="833" y="758"/>
                </a:cxn>
                <a:cxn ang="0">
                  <a:pos x="870" y="587"/>
                </a:cxn>
                <a:cxn ang="0">
                  <a:pos x="809" y="551"/>
                </a:cxn>
                <a:cxn ang="0">
                  <a:pos x="807" y="389"/>
                </a:cxn>
                <a:cxn ang="0">
                  <a:pos x="804" y="214"/>
                </a:cxn>
                <a:cxn ang="0">
                  <a:pos x="899" y="124"/>
                </a:cxn>
                <a:cxn ang="0">
                  <a:pos x="849" y="0"/>
                </a:cxn>
                <a:cxn ang="0">
                  <a:pos x="714" y="0"/>
                </a:cxn>
                <a:cxn ang="0">
                  <a:pos x="579" y="90"/>
                </a:cxn>
                <a:cxn ang="0">
                  <a:pos x="324" y="135"/>
                </a:cxn>
                <a:cxn ang="0">
                  <a:pos x="254" y="270"/>
                </a:cxn>
                <a:cxn ang="0">
                  <a:pos x="114" y="285"/>
                </a:cxn>
                <a:cxn ang="0">
                  <a:pos x="135" y="505"/>
                </a:cxn>
                <a:cxn ang="0">
                  <a:pos x="0" y="748"/>
                </a:cxn>
                <a:cxn ang="0">
                  <a:pos x="39" y="871"/>
                </a:cxn>
                <a:cxn ang="0">
                  <a:pos x="149" y="970"/>
                </a:cxn>
                <a:cxn ang="0">
                  <a:pos x="191" y="1133"/>
                </a:cxn>
                <a:cxn ang="0">
                  <a:pos x="233" y="1333"/>
                </a:cxn>
                <a:cxn ang="0">
                  <a:pos x="165" y="1466"/>
                </a:cxn>
                <a:cxn ang="0">
                  <a:pos x="59" y="1576"/>
                </a:cxn>
                <a:cxn ang="0">
                  <a:pos x="224" y="1646"/>
                </a:cxn>
                <a:cxn ang="0">
                  <a:pos x="354" y="1886"/>
                </a:cxn>
                <a:cxn ang="0">
                  <a:pos x="444" y="2141"/>
                </a:cxn>
                <a:cxn ang="0">
                  <a:pos x="339" y="2596"/>
                </a:cxn>
              </a:cxnLst>
              <a:rect l="0" t="0" r="r" b="b"/>
              <a:pathLst>
                <a:path w="1554" h="2711">
                  <a:moveTo>
                    <a:pt x="339" y="2596"/>
                  </a:moveTo>
                  <a:lnTo>
                    <a:pt x="429" y="2641"/>
                  </a:lnTo>
                  <a:lnTo>
                    <a:pt x="669" y="2641"/>
                  </a:lnTo>
                  <a:lnTo>
                    <a:pt x="884" y="2642"/>
                  </a:lnTo>
                  <a:lnTo>
                    <a:pt x="998" y="2711"/>
                  </a:lnTo>
                  <a:lnTo>
                    <a:pt x="1136" y="2621"/>
                  </a:lnTo>
                  <a:lnTo>
                    <a:pt x="1391" y="2656"/>
                  </a:lnTo>
                  <a:lnTo>
                    <a:pt x="1514" y="2491"/>
                  </a:lnTo>
                  <a:lnTo>
                    <a:pt x="1554" y="2371"/>
                  </a:lnTo>
                  <a:lnTo>
                    <a:pt x="1469" y="2221"/>
                  </a:lnTo>
                  <a:lnTo>
                    <a:pt x="1509" y="1991"/>
                  </a:lnTo>
                  <a:lnTo>
                    <a:pt x="1304" y="1771"/>
                  </a:lnTo>
                  <a:lnTo>
                    <a:pt x="1344" y="1481"/>
                  </a:lnTo>
                  <a:lnTo>
                    <a:pt x="1329" y="1202"/>
                  </a:lnTo>
                  <a:lnTo>
                    <a:pt x="1269" y="765"/>
                  </a:lnTo>
                  <a:lnTo>
                    <a:pt x="971" y="961"/>
                  </a:lnTo>
                  <a:lnTo>
                    <a:pt x="819" y="970"/>
                  </a:lnTo>
                  <a:lnTo>
                    <a:pt x="833" y="758"/>
                  </a:lnTo>
                  <a:lnTo>
                    <a:pt x="870" y="587"/>
                  </a:lnTo>
                  <a:lnTo>
                    <a:pt x="809" y="551"/>
                  </a:lnTo>
                  <a:lnTo>
                    <a:pt x="807" y="389"/>
                  </a:lnTo>
                  <a:lnTo>
                    <a:pt x="804" y="214"/>
                  </a:lnTo>
                  <a:lnTo>
                    <a:pt x="899" y="124"/>
                  </a:lnTo>
                  <a:lnTo>
                    <a:pt x="849" y="0"/>
                  </a:lnTo>
                  <a:lnTo>
                    <a:pt x="714" y="0"/>
                  </a:lnTo>
                  <a:lnTo>
                    <a:pt x="579" y="90"/>
                  </a:lnTo>
                  <a:lnTo>
                    <a:pt x="324" y="135"/>
                  </a:lnTo>
                  <a:lnTo>
                    <a:pt x="254" y="270"/>
                  </a:lnTo>
                  <a:lnTo>
                    <a:pt x="114" y="285"/>
                  </a:lnTo>
                  <a:lnTo>
                    <a:pt x="135" y="505"/>
                  </a:lnTo>
                  <a:lnTo>
                    <a:pt x="0" y="748"/>
                  </a:lnTo>
                  <a:lnTo>
                    <a:pt x="39" y="871"/>
                  </a:lnTo>
                  <a:lnTo>
                    <a:pt x="149" y="970"/>
                  </a:lnTo>
                  <a:lnTo>
                    <a:pt x="191" y="1133"/>
                  </a:lnTo>
                  <a:lnTo>
                    <a:pt x="233" y="1333"/>
                  </a:lnTo>
                  <a:lnTo>
                    <a:pt x="165" y="1466"/>
                  </a:lnTo>
                  <a:lnTo>
                    <a:pt x="59" y="1576"/>
                  </a:lnTo>
                  <a:lnTo>
                    <a:pt x="224" y="1646"/>
                  </a:lnTo>
                  <a:lnTo>
                    <a:pt x="354" y="1886"/>
                  </a:lnTo>
                  <a:lnTo>
                    <a:pt x="444" y="2141"/>
                  </a:lnTo>
                  <a:lnTo>
                    <a:pt x="339" y="2596"/>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62" name="Freeform 14"/>
            <p:cNvSpPr>
              <a:spLocks/>
            </p:cNvSpPr>
            <p:nvPr/>
          </p:nvSpPr>
          <p:spPr bwMode="auto">
            <a:xfrm>
              <a:off x="9475519" y="2966903"/>
              <a:ext cx="366050" cy="430269"/>
            </a:xfrm>
            <a:custGeom>
              <a:avLst/>
              <a:gdLst/>
              <a:ahLst/>
              <a:cxnLst>
                <a:cxn ang="0">
                  <a:pos x="0" y="118"/>
                </a:cxn>
                <a:cxn ang="0">
                  <a:pos x="9" y="179"/>
                </a:cxn>
                <a:cxn ang="0">
                  <a:pos x="45" y="189"/>
                </a:cxn>
                <a:cxn ang="0">
                  <a:pos x="94" y="213"/>
                </a:cxn>
                <a:cxn ang="0">
                  <a:pos x="145" y="264"/>
                </a:cxn>
                <a:cxn ang="0">
                  <a:pos x="193" y="268"/>
                </a:cxn>
                <a:cxn ang="0">
                  <a:pos x="214" y="246"/>
                </a:cxn>
                <a:cxn ang="0">
                  <a:pos x="228" y="219"/>
                </a:cxn>
                <a:cxn ang="0">
                  <a:pos x="219" y="178"/>
                </a:cxn>
                <a:cxn ang="0">
                  <a:pos x="211" y="147"/>
                </a:cxn>
                <a:cxn ang="0">
                  <a:pos x="189" y="127"/>
                </a:cxn>
                <a:cxn ang="0">
                  <a:pos x="181" y="103"/>
                </a:cxn>
                <a:cxn ang="0">
                  <a:pos x="208" y="55"/>
                </a:cxn>
                <a:cxn ang="0">
                  <a:pos x="204" y="10"/>
                </a:cxn>
                <a:cxn ang="0">
                  <a:pos x="168" y="0"/>
                </a:cxn>
                <a:cxn ang="0">
                  <a:pos x="141" y="37"/>
                </a:cxn>
                <a:cxn ang="0">
                  <a:pos x="117" y="55"/>
                </a:cxn>
                <a:cxn ang="0">
                  <a:pos x="67" y="64"/>
                </a:cxn>
                <a:cxn ang="0">
                  <a:pos x="33" y="87"/>
                </a:cxn>
                <a:cxn ang="0">
                  <a:pos x="0" y="118"/>
                </a:cxn>
              </a:cxnLst>
              <a:rect l="0" t="0" r="r" b="b"/>
              <a:pathLst>
                <a:path w="228" h="268">
                  <a:moveTo>
                    <a:pt x="0" y="118"/>
                  </a:moveTo>
                  <a:lnTo>
                    <a:pt x="9" y="179"/>
                  </a:lnTo>
                  <a:lnTo>
                    <a:pt x="45" y="189"/>
                  </a:lnTo>
                  <a:lnTo>
                    <a:pt x="94" y="213"/>
                  </a:lnTo>
                  <a:lnTo>
                    <a:pt x="145" y="264"/>
                  </a:lnTo>
                  <a:lnTo>
                    <a:pt x="193" y="268"/>
                  </a:lnTo>
                  <a:lnTo>
                    <a:pt x="214" y="246"/>
                  </a:lnTo>
                  <a:lnTo>
                    <a:pt x="228" y="219"/>
                  </a:lnTo>
                  <a:lnTo>
                    <a:pt x="219" y="178"/>
                  </a:lnTo>
                  <a:lnTo>
                    <a:pt x="211" y="147"/>
                  </a:lnTo>
                  <a:lnTo>
                    <a:pt x="189" y="127"/>
                  </a:lnTo>
                  <a:lnTo>
                    <a:pt x="181" y="103"/>
                  </a:lnTo>
                  <a:lnTo>
                    <a:pt x="208" y="55"/>
                  </a:lnTo>
                  <a:lnTo>
                    <a:pt x="204" y="10"/>
                  </a:lnTo>
                  <a:lnTo>
                    <a:pt x="168" y="0"/>
                  </a:lnTo>
                  <a:lnTo>
                    <a:pt x="141" y="37"/>
                  </a:lnTo>
                  <a:lnTo>
                    <a:pt x="117" y="55"/>
                  </a:lnTo>
                  <a:lnTo>
                    <a:pt x="67" y="64"/>
                  </a:lnTo>
                  <a:lnTo>
                    <a:pt x="33" y="87"/>
                  </a:lnTo>
                  <a:lnTo>
                    <a:pt x="0" y="118"/>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63" name="Freeform 15"/>
            <p:cNvSpPr>
              <a:spLocks/>
            </p:cNvSpPr>
            <p:nvPr/>
          </p:nvSpPr>
          <p:spPr bwMode="auto">
            <a:xfrm>
              <a:off x="10173904" y="2962086"/>
              <a:ext cx="563524" cy="695174"/>
            </a:xfrm>
            <a:custGeom>
              <a:avLst/>
              <a:gdLst/>
              <a:ahLst/>
              <a:cxnLst>
                <a:cxn ang="0">
                  <a:pos x="286" y="2151"/>
                </a:cxn>
                <a:cxn ang="0">
                  <a:pos x="426" y="2166"/>
                </a:cxn>
                <a:cxn ang="0">
                  <a:pos x="556" y="1866"/>
                </a:cxn>
                <a:cxn ang="0">
                  <a:pos x="721" y="1726"/>
                </a:cxn>
                <a:cxn ang="0">
                  <a:pos x="706" y="1551"/>
                </a:cxn>
                <a:cxn ang="0">
                  <a:pos x="876" y="1146"/>
                </a:cxn>
                <a:cxn ang="0">
                  <a:pos x="816" y="1080"/>
                </a:cxn>
                <a:cxn ang="0">
                  <a:pos x="736" y="920"/>
                </a:cxn>
                <a:cxn ang="0">
                  <a:pos x="771" y="800"/>
                </a:cxn>
                <a:cxn ang="0">
                  <a:pos x="876" y="660"/>
                </a:cxn>
                <a:cxn ang="0">
                  <a:pos x="1041" y="545"/>
                </a:cxn>
                <a:cxn ang="0">
                  <a:pos x="1261" y="530"/>
                </a:cxn>
                <a:cxn ang="0">
                  <a:pos x="1476" y="530"/>
                </a:cxn>
                <a:cxn ang="0">
                  <a:pos x="1606" y="540"/>
                </a:cxn>
                <a:cxn ang="0">
                  <a:pos x="1506" y="650"/>
                </a:cxn>
                <a:cxn ang="0">
                  <a:pos x="1636" y="675"/>
                </a:cxn>
                <a:cxn ang="0">
                  <a:pos x="1756" y="605"/>
                </a:cxn>
                <a:cxn ang="0">
                  <a:pos x="1701" y="500"/>
                </a:cxn>
                <a:cxn ang="0">
                  <a:pos x="1666" y="375"/>
                </a:cxn>
                <a:cxn ang="0">
                  <a:pos x="1456" y="320"/>
                </a:cxn>
                <a:cxn ang="0">
                  <a:pos x="1336" y="185"/>
                </a:cxn>
                <a:cxn ang="0">
                  <a:pos x="1261" y="65"/>
                </a:cxn>
                <a:cxn ang="0">
                  <a:pos x="1171" y="30"/>
                </a:cxn>
                <a:cxn ang="0">
                  <a:pos x="996" y="0"/>
                </a:cxn>
                <a:cxn ang="0">
                  <a:pos x="861" y="80"/>
                </a:cxn>
                <a:cxn ang="0">
                  <a:pos x="751" y="35"/>
                </a:cxn>
                <a:cxn ang="0">
                  <a:pos x="666" y="73"/>
                </a:cxn>
                <a:cxn ang="0">
                  <a:pos x="615" y="244"/>
                </a:cxn>
                <a:cxn ang="0">
                  <a:pos x="516" y="274"/>
                </a:cxn>
                <a:cxn ang="0">
                  <a:pos x="496" y="168"/>
                </a:cxn>
                <a:cxn ang="0">
                  <a:pos x="379" y="184"/>
                </a:cxn>
                <a:cxn ang="0">
                  <a:pos x="366" y="310"/>
                </a:cxn>
                <a:cxn ang="0">
                  <a:pos x="375" y="391"/>
                </a:cxn>
                <a:cxn ang="0">
                  <a:pos x="231" y="382"/>
                </a:cxn>
                <a:cxn ang="0">
                  <a:pos x="0" y="547"/>
                </a:cxn>
                <a:cxn ang="0">
                  <a:pos x="61" y="975"/>
                </a:cxn>
                <a:cxn ang="0">
                  <a:pos x="76" y="1266"/>
                </a:cxn>
                <a:cxn ang="0">
                  <a:pos x="36" y="1552"/>
                </a:cxn>
                <a:cxn ang="0">
                  <a:pos x="240" y="1770"/>
                </a:cxn>
                <a:cxn ang="0">
                  <a:pos x="201" y="2004"/>
                </a:cxn>
                <a:cxn ang="0">
                  <a:pos x="286" y="2151"/>
                </a:cxn>
              </a:cxnLst>
              <a:rect l="0" t="0" r="r" b="b"/>
              <a:pathLst>
                <a:path w="1756" h="2166">
                  <a:moveTo>
                    <a:pt x="286" y="2151"/>
                  </a:moveTo>
                  <a:lnTo>
                    <a:pt x="426" y="2166"/>
                  </a:lnTo>
                  <a:lnTo>
                    <a:pt x="556" y="1866"/>
                  </a:lnTo>
                  <a:lnTo>
                    <a:pt x="721" y="1726"/>
                  </a:lnTo>
                  <a:lnTo>
                    <a:pt x="706" y="1551"/>
                  </a:lnTo>
                  <a:lnTo>
                    <a:pt x="876" y="1146"/>
                  </a:lnTo>
                  <a:lnTo>
                    <a:pt x="816" y="1080"/>
                  </a:lnTo>
                  <a:lnTo>
                    <a:pt x="736" y="920"/>
                  </a:lnTo>
                  <a:lnTo>
                    <a:pt x="771" y="800"/>
                  </a:lnTo>
                  <a:lnTo>
                    <a:pt x="876" y="660"/>
                  </a:lnTo>
                  <a:lnTo>
                    <a:pt x="1041" y="545"/>
                  </a:lnTo>
                  <a:lnTo>
                    <a:pt x="1261" y="530"/>
                  </a:lnTo>
                  <a:lnTo>
                    <a:pt x="1476" y="530"/>
                  </a:lnTo>
                  <a:lnTo>
                    <a:pt x="1606" y="540"/>
                  </a:lnTo>
                  <a:lnTo>
                    <a:pt x="1506" y="650"/>
                  </a:lnTo>
                  <a:lnTo>
                    <a:pt x="1636" y="675"/>
                  </a:lnTo>
                  <a:lnTo>
                    <a:pt x="1756" y="605"/>
                  </a:lnTo>
                  <a:lnTo>
                    <a:pt x="1701" y="500"/>
                  </a:lnTo>
                  <a:lnTo>
                    <a:pt x="1666" y="375"/>
                  </a:lnTo>
                  <a:lnTo>
                    <a:pt x="1456" y="320"/>
                  </a:lnTo>
                  <a:lnTo>
                    <a:pt x="1336" y="185"/>
                  </a:lnTo>
                  <a:lnTo>
                    <a:pt x="1261" y="65"/>
                  </a:lnTo>
                  <a:lnTo>
                    <a:pt x="1171" y="30"/>
                  </a:lnTo>
                  <a:lnTo>
                    <a:pt x="996" y="0"/>
                  </a:lnTo>
                  <a:lnTo>
                    <a:pt x="861" y="80"/>
                  </a:lnTo>
                  <a:lnTo>
                    <a:pt x="751" y="35"/>
                  </a:lnTo>
                  <a:lnTo>
                    <a:pt x="666" y="73"/>
                  </a:lnTo>
                  <a:lnTo>
                    <a:pt x="615" y="244"/>
                  </a:lnTo>
                  <a:lnTo>
                    <a:pt x="516" y="274"/>
                  </a:lnTo>
                  <a:lnTo>
                    <a:pt x="496" y="168"/>
                  </a:lnTo>
                  <a:lnTo>
                    <a:pt x="379" y="184"/>
                  </a:lnTo>
                  <a:lnTo>
                    <a:pt x="366" y="310"/>
                  </a:lnTo>
                  <a:lnTo>
                    <a:pt x="375" y="391"/>
                  </a:lnTo>
                  <a:lnTo>
                    <a:pt x="231" y="382"/>
                  </a:lnTo>
                  <a:lnTo>
                    <a:pt x="0" y="547"/>
                  </a:lnTo>
                  <a:lnTo>
                    <a:pt x="61" y="975"/>
                  </a:lnTo>
                  <a:lnTo>
                    <a:pt x="76" y="1266"/>
                  </a:lnTo>
                  <a:lnTo>
                    <a:pt x="36" y="1552"/>
                  </a:lnTo>
                  <a:lnTo>
                    <a:pt x="240" y="1770"/>
                  </a:lnTo>
                  <a:lnTo>
                    <a:pt x="201" y="2004"/>
                  </a:lnTo>
                  <a:lnTo>
                    <a:pt x="286" y="2151"/>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64" name="Freeform 16"/>
            <p:cNvSpPr>
              <a:spLocks/>
            </p:cNvSpPr>
            <p:nvPr/>
          </p:nvSpPr>
          <p:spPr bwMode="auto">
            <a:xfrm>
              <a:off x="10495000" y="2568743"/>
              <a:ext cx="422242" cy="513755"/>
            </a:xfrm>
            <a:custGeom>
              <a:avLst/>
              <a:gdLst/>
              <a:ahLst/>
              <a:cxnLst>
                <a:cxn ang="0">
                  <a:pos x="665" y="1598"/>
                </a:cxn>
                <a:cxn ang="0">
                  <a:pos x="456" y="1545"/>
                </a:cxn>
                <a:cxn ang="0">
                  <a:pos x="336" y="1409"/>
                </a:cxn>
                <a:cxn ang="0">
                  <a:pos x="261" y="1291"/>
                </a:cxn>
                <a:cxn ang="0">
                  <a:pos x="168" y="1255"/>
                </a:cxn>
                <a:cxn ang="0">
                  <a:pos x="0" y="1225"/>
                </a:cxn>
                <a:cxn ang="0">
                  <a:pos x="191" y="990"/>
                </a:cxn>
                <a:cxn ang="0">
                  <a:pos x="606" y="550"/>
                </a:cxn>
                <a:cxn ang="0">
                  <a:pos x="731" y="630"/>
                </a:cxn>
                <a:cxn ang="0">
                  <a:pos x="921" y="265"/>
                </a:cxn>
                <a:cxn ang="0">
                  <a:pos x="875" y="25"/>
                </a:cxn>
                <a:cxn ang="0">
                  <a:pos x="971" y="0"/>
                </a:cxn>
                <a:cxn ang="0">
                  <a:pos x="1091" y="0"/>
                </a:cxn>
                <a:cxn ang="0">
                  <a:pos x="1176" y="90"/>
                </a:cxn>
                <a:cxn ang="0">
                  <a:pos x="1271" y="130"/>
                </a:cxn>
                <a:cxn ang="0">
                  <a:pos x="1316" y="250"/>
                </a:cxn>
                <a:cxn ang="0">
                  <a:pos x="1221" y="285"/>
                </a:cxn>
                <a:cxn ang="0">
                  <a:pos x="1136" y="510"/>
                </a:cxn>
                <a:cxn ang="0">
                  <a:pos x="1086" y="820"/>
                </a:cxn>
                <a:cxn ang="0">
                  <a:pos x="1061" y="1135"/>
                </a:cxn>
                <a:cxn ang="0">
                  <a:pos x="951" y="1245"/>
                </a:cxn>
                <a:cxn ang="0">
                  <a:pos x="731" y="1335"/>
                </a:cxn>
                <a:cxn ang="0">
                  <a:pos x="701" y="1410"/>
                </a:cxn>
                <a:cxn ang="0">
                  <a:pos x="665" y="1598"/>
                </a:cxn>
              </a:cxnLst>
              <a:rect l="0" t="0" r="r" b="b"/>
              <a:pathLst>
                <a:path w="1316" h="1598">
                  <a:moveTo>
                    <a:pt x="665" y="1598"/>
                  </a:moveTo>
                  <a:lnTo>
                    <a:pt x="456" y="1545"/>
                  </a:lnTo>
                  <a:lnTo>
                    <a:pt x="336" y="1409"/>
                  </a:lnTo>
                  <a:lnTo>
                    <a:pt x="261" y="1291"/>
                  </a:lnTo>
                  <a:lnTo>
                    <a:pt x="168" y="1255"/>
                  </a:lnTo>
                  <a:lnTo>
                    <a:pt x="0" y="1225"/>
                  </a:lnTo>
                  <a:lnTo>
                    <a:pt x="191" y="990"/>
                  </a:lnTo>
                  <a:lnTo>
                    <a:pt x="606" y="550"/>
                  </a:lnTo>
                  <a:lnTo>
                    <a:pt x="731" y="630"/>
                  </a:lnTo>
                  <a:lnTo>
                    <a:pt x="921" y="265"/>
                  </a:lnTo>
                  <a:lnTo>
                    <a:pt x="875" y="25"/>
                  </a:lnTo>
                  <a:lnTo>
                    <a:pt x="971" y="0"/>
                  </a:lnTo>
                  <a:lnTo>
                    <a:pt x="1091" y="0"/>
                  </a:lnTo>
                  <a:lnTo>
                    <a:pt x="1176" y="90"/>
                  </a:lnTo>
                  <a:lnTo>
                    <a:pt x="1271" y="130"/>
                  </a:lnTo>
                  <a:lnTo>
                    <a:pt x="1316" y="250"/>
                  </a:lnTo>
                  <a:lnTo>
                    <a:pt x="1221" y="285"/>
                  </a:lnTo>
                  <a:lnTo>
                    <a:pt x="1136" y="510"/>
                  </a:lnTo>
                  <a:lnTo>
                    <a:pt x="1086" y="820"/>
                  </a:lnTo>
                  <a:lnTo>
                    <a:pt x="1061" y="1135"/>
                  </a:lnTo>
                  <a:lnTo>
                    <a:pt x="951" y="1245"/>
                  </a:lnTo>
                  <a:lnTo>
                    <a:pt x="731" y="1335"/>
                  </a:lnTo>
                  <a:lnTo>
                    <a:pt x="701" y="1410"/>
                  </a:lnTo>
                  <a:lnTo>
                    <a:pt x="665" y="1598"/>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65" name="Freeform 17"/>
            <p:cNvSpPr>
              <a:spLocks/>
            </p:cNvSpPr>
            <p:nvPr/>
          </p:nvSpPr>
          <p:spPr bwMode="auto">
            <a:xfrm>
              <a:off x="9737214" y="3724693"/>
              <a:ext cx="475223" cy="354811"/>
            </a:xfrm>
            <a:custGeom>
              <a:avLst/>
              <a:gdLst/>
              <a:ahLst/>
              <a:cxnLst>
                <a:cxn ang="0">
                  <a:pos x="475" y="1104"/>
                </a:cxn>
                <a:cxn ang="0">
                  <a:pos x="450" y="824"/>
                </a:cxn>
                <a:cxn ang="0">
                  <a:pos x="355" y="804"/>
                </a:cxn>
                <a:cxn ang="0">
                  <a:pos x="180" y="804"/>
                </a:cxn>
                <a:cxn ang="0">
                  <a:pos x="0" y="609"/>
                </a:cxn>
                <a:cxn ang="0">
                  <a:pos x="195" y="429"/>
                </a:cxn>
                <a:cxn ang="0">
                  <a:pos x="430" y="0"/>
                </a:cxn>
                <a:cxn ang="0">
                  <a:pos x="523" y="44"/>
                </a:cxn>
                <a:cxn ang="0">
                  <a:pos x="975" y="44"/>
                </a:cxn>
                <a:cxn ang="0">
                  <a:pos x="1090" y="114"/>
                </a:cxn>
                <a:cxn ang="0">
                  <a:pos x="1230" y="24"/>
                </a:cxn>
                <a:cxn ang="0">
                  <a:pos x="1482" y="60"/>
                </a:cxn>
                <a:cxn ang="0">
                  <a:pos x="1320" y="404"/>
                </a:cxn>
                <a:cxn ang="0">
                  <a:pos x="1105" y="744"/>
                </a:cxn>
                <a:cxn ang="0">
                  <a:pos x="960" y="809"/>
                </a:cxn>
                <a:cxn ang="0">
                  <a:pos x="750" y="969"/>
                </a:cxn>
                <a:cxn ang="0">
                  <a:pos x="475" y="1104"/>
                </a:cxn>
              </a:cxnLst>
              <a:rect l="0" t="0" r="r" b="b"/>
              <a:pathLst>
                <a:path w="1482" h="1104">
                  <a:moveTo>
                    <a:pt x="475" y="1104"/>
                  </a:moveTo>
                  <a:lnTo>
                    <a:pt x="450" y="824"/>
                  </a:lnTo>
                  <a:lnTo>
                    <a:pt x="355" y="804"/>
                  </a:lnTo>
                  <a:lnTo>
                    <a:pt x="180" y="804"/>
                  </a:lnTo>
                  <a:lnTo>
                    <a:pt x="0" y="609"/>
                  </a:lnTo>
                  <a:lnTo>
                    <a:pt x="195" y="429"/>
                  </a:lnTo>
                  <a:lnTo>
                    <a:pt x="430" y="0"/>
                  </a:lnTo>
                  <a:lnTo>
                    <a:pt x="523" y="44"/>
                  </a:lnTo>
                  <a:lnTo>
                    <a:pt x="975" y="44"/>
                  </a:lnTo>
                  <a:lnTo>
                    <a:pt x="1090" y="114"/>
                  </a:lnTo>
                  <a:lnTo>
                    <a:pt x="1230" y="24"/>
                  </a:lnTo>
                  <a:lnTo>
                    <a:pt x="1482" y="60"/>
                  </a:lnTo>
                  <a:lnTo>
                    <a:pt x="1320" y="404"/>
                  </a:lnTo>
                  <a:lnTo>
                    <a:pt x="1105" y="744"/>
                  </a:lnTo>
                  <a:lnTo>
                    <a:pt x="960" y="809"/>
                  </a:lnTo>
                  <a:lnTo>
                    <a:pt x="750" y="969"/>
                  </a:lnTo>
                  <a:lnTo>
                    <a:pt x="475" y="1104"/>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sp>
          <p:nvSpPr>
            <p:cNvPr id="66" name="Freeform 18"/>
            <p:cNvSpPr>
              <a:spLocks/>
            </p:cNvSpPr>
            <p:nvPr/>
          </p:nvSpPr>
          <p:spPr bwMode="auto">
            <a:xfrm>
              <a:off x="9971615" y="1966687"/>
              <a:ext cx="78668" cy="115595"/>
            </a:xfrm>
            <a:custGeom>
              <a:avLst/>
              <a:gdLst/>
              <a:ahLst/>
              <a:cxnLst>
                <a:cxn ang="0">
                  <a:pos x="43" y="72"/>
                </a:cxn>
                <a:cxn ang="0">
                  <a:pos x="13" y="44"/>
                </a:cxn>
                <a:cxn ang="0">
                  <a:pos x="0" y="30"/>
                </a:cxn>
                <a:cxn ang="0">
                  <a:pos x="6" y="8"/>
                </a:cxn>
                <a:cxn ang="0">
                  <a:pos x="15" y="0"/>
                </a:cxn>
                <a:cxn ang="0">
                  <a:pos x="43" y="30"/>
                </a:cxn>
                <a:cxn ang="0">
                  <a:pos x="36" y="42"/>
                </a:cxn>
                <a:cxn ang="0">
                  <a:pos x="49" y="60"/>
                </a:cxn>
                <a:cxn ang="0">
                  <a:pos x="43" y="72"/>
                </a:cxn>
              </a:cxnLst>
              <a:rect l="0" t="0" r="r" b="b"/>
              <a:pathLst>
                <a:path w="49" h="72">
                  <a:moveTo>
                    <a:pt x="43" y="72"/>
                  </a:moveTo>
                  <a:lnTo>
                    <a:pt x="13" y="44"/>
                  </a:lnTo>
                  <a:lnTo>
                    <a:pt x="0" y="30"/>
                  </a:lnTo>
                  <a:lnTo>
                    <a:pt x="6" y="8"/>
                  </a:lnTo>
                  <a:lnTo>
                    <a:pt x="15" y="0"/>
                  </a:lnTo>
                  <a:lnTo>
                    <a:pt x="43" y="30"/>
                  </a:lnTo>
                  <a:lnTo>
                    <a:pt x="36" y="42"/>
                  </a:lnTo>
                  <a:lnTo>
                    <a:pt x="49" y="60"/>
                  </a:lnTo>
                  <a:lnTo>
                    <a:pt x="43" y="72"/>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sp>
          <p:nvSpPr>
            <p:cNvPr id="67" name="Freeform 19"/>
            <p:cNvSpPr>
              <a:spLocks/>
            </p:cNvSpPr>
            <p:nvPr/>
          </p:nvSpPr>
          <p:spPr bwMode="auto">
            <a:xfrm>
              <a:off x="9862441" y="2234803"/>
              <a:ext cx="64218" cy="25688"/>
            </a:xfrm>
            <a:custGeom>
              <a:avLst/>
              <a:gdLst/>
              <a:ahLst/>
              <a:cxnLst>
                <a:cxn ang="0">
                  <a:pos x="26" y="16"/>
                </a:cxn>
                <a:cxn ang="0">
                  <a:pos x="5" y="16"/>
                </a:cxn>
                <a:cxn ang="0">
                  <a:pos x="0" y="1"/>
                </a:cxn>
                <a:cxn ang="0">
                  <a:pos x="40" y="0"/>
                </a:cxn>
                <a:cxn ang="0">
                  <a:pos x="26" y="16"/>
                </a:cxn>
              </a:cxnLst>
              <a:rect l="0" t="0" r="r" b="b"/>
              <a:pathLst>
                <a:path w="40" h="16">
                  <a:moveTo>
                    <a:pt x="26" y="16"/>
                  </a:moveTo>
                  <a:lnTo>
                    <a:pt x="5" y="16"/>
                  </a:lnTo>
                  <a:lnTo>
                    <a:pt x="0" y="1"/>
                  </a:lnTo>
                  <a:lnTo>
                    <a:pt x="40" y="0"/>
                  </a:lnTo>
                  <a:lnTo>
                    <a:pt x="26" y="1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69" name="Freeform 20"/>
            <p:cNvSpPr>
              <a:spLocks/>
            </p:cNvSpPr>
            <p:nvPr/>
          </p:nvSpPr>
          <p:spPr bwMode="auto">
            <a:xfrm>
              <a:off x="9008327" y="3613914"/>
              <a:ext cx="337151" cy="722466"/>
            </a:xfrm>
            <a:custGeom>
              <a:avLst/>
              <a:gdLst/>
              <a:ahLst/>
              <a:cxnLst>
                <a:cxn ang="0">
                  <a:pos x="24" y="71"/>
                </a:cxn>
                <a:cxn ang="0">
                  <a:pos x="69" y="23"/>
                </a:cxn>
                <a:cxn ang="0">
                  <a:pos x="78" y="36"/>
                </a:cxn>
                <a:cxn ang="0">
                  <a:pos x="87" y="14"/>
                </a:cxn>
                <a:cxn ang="0">
                  <a:pos x="118" y="3"/>
                </a:cxn>
                <a:cxn ang="0">
                  <a:pos x="159" y="0"/>
                </a:cxn>
                <a:cxn ang="0">
                  <a:pos x="156" y="17"/>
                </a:cxn>
                <a:cxn ang="0">
                  <a:pos x="117" y="26"/>
                </a:cxn>
                <a:cxn ang="0">
                  <a:pos x="100" y="47"/>
                </a:cxn>
                <a:cxn ang="0">
                  <a:pos x="108" y="68"/>
                </a:cxn>
                <a:cxn ang="0">
                  <a:pos x="136" y="80"/>
                </a:cxn>
                <a:cxn ang="0">
                  <a:pos x="169" y="71"/>
                </a:cxn>
                <a:cxn ang="0">
                  <a:pos x="166" y="84"/>
                </a:cxn>
                <a:cxn ang="0">
                  <a:pos x="164" y="139"/>
                </a:cxn>
                <a:cxn ang="0">
                  <a:pos x="172" y="168"/>
                </a:cxn>
                <a:cxn ang="0">
                  <a:pos x="183" y="192"/>
                </a:cxn>
                <a:cxn ang="0">
                  <a:pos x="210" y="190"/>
                </a:cxn>
                <a:cxn ang="0">
                  <a:pos x="201" y="214"/>
                </a:cxn>
                <a:cxn ang="0">
                  <a:pos x="210" y="227"/>
                </a:cxn>
                <a:cxn ang="0">
                  <a:pos x="205" y="263"/>
                </a:cxn>
                <a:cxn ang="0">
                  <a:pos x="166" y="294"/>
                </a:cxn>
                <a:cxn ang="0">
                  <a:pos x="129" y="348"/>
                </a:cxn>
                <a:cxn ang="0">
                  <a:pos x="110" y="397"/>
                </a:cxn>
                <a:cxn ang="0">
                  <a:pos x="82" y="423"/>
                </a:cxn>
                <a:cxn ang="0">
                  <a:pos x="69" y="450"/>
                </a:cxn>
                <a:cxn ang="0">
                  <a:pos x="51" y="437"/>
                </a:cxn>
                <a:cxn ang="0">
                  <a:pos x="40" y="404"/>
                </a:cxn>
                <a:cxn ang="0">
                  <a:pos x="1" y="381"/>
                </a:cxn>
                <a:cxn ang="0">
                  <a:pos x="0" y="329"/>
                </a:cxn>
                <a:cxn ang="0">
                  <a:pos x="13" y="295"/>
                </a:cxn>
                <a:cxn ang="0">
                  <a:pos x="73" y="229"/>
                </a:cxn>
                <a:cxn ang="0">
                  <a:pos x="119" y="184"/>
                </a:cxn>
                <a:cxn ang="0">
                  <a:pos x="91" y="171"/>
                </a:cxn>
                <a:cxn ang="0">
                  <a:pos x="73" y="139"/>
                </a:cxn>
                <a:cxn ang="0">
                  <a:pos x="42" y="134"/>
                </a:cxn>
                <a:cxn ang="0">
                  <a:pos x="24" y="71"/>
                </a:cxn>
              </a:cxnLst>
              <a:rect l="0" t="0" r="r" b="b"/>
              <a:pathLst>
                <a:path w="210" h="450">
                  <a:moveTo>
                    <a:pt x="24" y="71"/>
                  </a:moveTo>
                  <a:lnTo>
                    <a:pt x="69" y="23"/>
                  </a:lnTo>
                  <a:lnTo>
                    <a:pt x="78" y="36"/>
                  </a:lnTo>
                  <a:lnTo>
                    <a:pt x="87" y="14"/>
                  </a:lnTo>
                  <a:lnTo>
                    <a:pt x="118" y="3"/>
                  </a:lnTo>
                  <a:lnTo>
                    <a:pt x="159" y="0"/>
                  </a:lnTo>
                  <a:lnTo>
                    <a:pt x="156" y="17"/>
                  </a:lnTo>
                  <a:lnTo>
                    <a:pt x="117" y="26"/>
                  </a:lnTo>
                  <a:lnTo>
                    <a:pt x="100" y="47"/>
                  </a:lnTo>
                  <a:lnTo>
                    <a:pt x="108" y="68"/>
                  </a:lnTo>
                  <a:lnTo>
                    <a:pt x="136" y="80"/>
                  </a:lnTo>
                  <a:lnTo>
                    <a:pt x="169" y="71"/>
                  </a:lnTo>
                  <a:lnTo>
                    <a:pt x="166" y="84"/>
                  </a:lnTo>
                  <a:lnTo>
                    <a:pt x="164" y="139"/>
                  </a:lnTo>
                  <a:lnTo>
                    <a:pt x="172" y="168"/>
                  </a:lnTo>
                  <a:lnTo>
                    <a:pt x="183" y="192"/>
                  </a:lnTo>
                  <a:lnTo>
                    <a:pt x="210" y="190"/>
                  </a:lnTo>
                  <a:lnTo>
                    <a:pt x="201" y="214"/>
                  </a:lnTo>
                  <a:lnTo>
                    <a:pt x="210" y="227"/>
                  </a:lnTo>
                  <a:lnTo>
                    <a:pt x="205" y="263"/>
                  </a:lnTo>
                  <a:lnTo>
                    <a:pt x="166" y="294"/>
                  </a:lnTo>
                  <a:lnTo>
                    <a:pt x="129" y="348"/>
                  </a:lnTo>
                  <a:lnTo>
                    <a:pt x="110" y="397"/>
                  </a:lnTo>
                  <a:lnTo>
                    <a:pt x="82" y="423"/>
                  </a:lnTo>
                  <a:lnTo>
                    <a:pt x="69" y="450"/>
                  </a:lnTo>
                  <a:lnTo>
                    <a:pt x="51" y="437"/>
                  </a:lnTo>
                  <a:lnTo>
                    <a:pt x="40" y="404"/>
                  </a:lnTo>
                  <a:lnTo>
                    <a:pt x="1" y="381"/>
                  </a:lnTo>
                  <a:lnTo>
                    <a:pt x="0" y="329"/>
                  </a:lnTo>
                  <a:lnTo>
                    <a:pt x="13" y="295"/>
                  </a:lnTo>
                  <a:lnTo>
                    <a:pt x="73" y="229"/>
                  </a:lnTo>
                  <a:lnTo>
                    <a:pt x="119" y="184"/>
                  </a:lnTo>
                  <a:lnTo>
                    <a:pt x="91" y="171"/>
                  </a:lnTo>
                  <a:lnTo>
                    <a:pt x="73" y="139"/>
                  </a:lnTo>
                  <a:lnTo>
                    <a:pt x="42" y="134"/>
                  </a:lnTo>
                  <a:lnTo>
                    <a:pt x="24" y="71"/>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70" name="Freeform 21"/>
            <p:cNvSpPr>
              <a:spLocks/>
            </p:cNvSpPr>
            <p:nvPr/>
          </p:nvSpPr>
          <p:spPr bwMode="auto">
            <a:xfrm>
              <a:off x="9184927" y="3830651"/>
              <a:ext cx="468802" cy="552285"/>
            </a:xfrm>
            <a:custGeom>
              <a:avLst/>
              <a:gdLst/>
              <a:ahLst/>
              <a:cxnLst>
                <a:cxn ang="0">
                  <a:pos x="242" y="219"/>
                </a:cxn>
                <a:cxn ang="0">
                  <a:pos x="277" y="150"/>
                </a:cxn>
                <a:cxn ang="0">
                  <a:pos x="256" y="137"/>
                </a:cxn>
                <a:cxn ang="0">
                  <a:pos x="245" y="120"/>
                </a:cxn>
                <a:cxn ang="0">
                  <a:pos x="241" y="89"/>
                </a:cxn>
                <a:cxn ang="0">
                  <a:pos x="256" y="74"/>
                </a:cxn>
                <a:cxn ang="0">
                  <a:pos x="275" y="65"/>
                </a:cxn>
                <a:cxn ang="0">
                  <a:pos x="275" y="47"/>
                </a:cxn>
                <a:cxn ang="0">
                  <a:pos x="292" y="35"/>
                </a:cxn>
                <a:cxn ang="0">
                  <a:pos x="272" y="26"/>
                </a:cxn>
                <a:cxn ang="0">
                  <a:pos x="275" y="0"/>
                </a:cxn>
                <a:cxn ang="0">
                  <a:pos x="223" y="6"/>
                </a:cxn>
                <a:cxn ang="0">
                  <a:pos x="241" y="26"/>
                </a:cxn>
                <a:cxn ang="0">
                  <a:pos x="221" y="51"/>
                </a:cxn>
                <a:cxn ang="0">
                  <a:pos x="203" y="59"/>
                </a:cxn>
                <a:cxn ang="0">
                  <a:pos x="188" y="51"/>
                </a:cxn>
                <a:cxn ang="0">
                  <a:pos x="191" y="30"/>
                </a:cxn>
                <a:cxn ang="0">
                  <a:pos x="188" y="8"/>
                </a:cxn>
                <a:cxn ang="0">
                  <a:pos x="152" y="4"/>
                </a:cxn>
                <a:cxn ang="0">
                  <a:pos x="158" y="19"/>
                </a:cxn>
                <a:cxn ang="0">
                  <a:pos x="154" y="43"/>
                </a:cxn>
                <a:cxn ang="0">
                  <a:pos x="142" y="58"/>
                </a:cxn>
                <a:cxn ang="0">
                  <a:pos x="125" y="76"/>
                </a:cxn>
                <a:cxn ang="0">
                  <a:pos x="97" y="99"/>
                </a:cxn>
                <a:cxn ang="0">
                  <a:pos x="95" y="128"/>
                </a:cxn>
                <a:cxn ang="0">
                  <a:pos x="55" y="160"/>
                </a:cxn>
                <a:cxn ang="0">
                  <a:pos x="19" y="213"/>
                </a:cxn>
                <a:cxn ang="0">
                  <a:pos x="0" y="262"/>
                </a:cxn>
                <a:cxn ang="0">
                  <a:pos x="34" y="312"/>
                </a:cxn>
                <a:cxn ang="0">
                  <a:pos x="62" y="344"/>
                </a:cxn>
                <a:cxn ang="0">
                  <a:pos x="104" y="294"/>
                </a:cxn>
                <a:cxn ang="0">
                  <a:pos x="130" y="287"/>
                </a:cxn>
                <a:cxn ang="0">
                  <a:pos x="140" y="258"/>
                </a:cxn>
                <a:cxn ang="0">
                  <a:pos x="163" y="231"/>
                </a:cxn>
                <a:cxn ang="0">
                  <a:pos x="197" y="218"/>
                </a:cxn>
                <a:cxn ang="0">
                  <a:pos x="242" y="219"/>
                </a:cxn>
              </a:cxnLst>
              <a:rect l="0" t="0" r="r" b="b"/>
              <a:pathLst>
                <a:path w="292" h="344">
                  <a:moveTo>
                    <a:pt x="242" y="219"/>
                  </a:moveTo>
                  <a:lnTo>
                    <a:pt x="277" y="150"/>
                  </a:lnTo>
                  <a:lnTo>
                    <a:pt x="256" y="137"/>
                  </a:lnTo>
                  <a:lnTo>
                    <a:pt x="245" y="120"/>
                  </a:lnTo>
                  <a:lnTo>
                    <a:pt x="241" y="89"/>
                  </a:lnTo>
                  <a:lnTo>
                    <a:pt x="256" y="74"/>
                  </a:lnTo>
                  <a:lnTo>
                    <a:pt x="275" y="65"/>
                  </a:lnTo>
                  <a:lnTo>
                    <a:pt x="275" y="47"/>
                  </a:lnTo>
                  <a:lnTo>
                    <a:pt x="292" y="35"/>
                  </a:lnTo>
                  <a:lnTo>
                    <a:pt x="272" y="26"/>
                  </a:lnTo>
                  <a:lnTo>
                    <a:pt x="275" y="0"/>
                  </a:lnTo>
                  <a:lnTo>
                    <a:pt x="223" y="6"/>
                  </a:lnTo>
                  <a:lnTo>
                    <a:pt x="241" y="26"/>
                  </a:lnTo>
                  <a:lnTo>
                    <a:pt x="221" y="51"/>
                  </a:lnTo>
                  <a:lnTo>
                    <a:pt x="203" y="59"/>
                  </a:lnTo>
                  <a:lnTo>
                    <a:pt x="188" y="51"/>
                  </a:lnTo>
                  <a:lnTo>
                    <a:pt x="191" y="30"/>
                  </a:lnTo>
                  <a:lnTo>
                    <a:pt x="188" y="8"/>
                  </a:lnTo>
                  <a:lnTo>
                    <a:pt x="152" y="4"/>
                  </a:lnTo>
                  <a:lnTo>
                    <a:pt x="158" y="19"/>
                  </a:lnTo>
                  <a:lnTo>
                    <a:pt x="154" y="43"/>
                  </a:lnTo>
                  <a:lnTo>
                    <a:pt x="142" y="58"/>
                  </a:lnTo>
                  <a:lnTo>
                    <a:pt x="125" y="76"/>
                  </a:lnTo>
                  <a:lnTo>
                    <a:pt x="97" y="99"/>
                  </a:lnTo>
                  <a:lnTo>
                    <a:pt x="95" y="128"/>
                  </a:lnTo>
                  <a:lnTo>
                    <a:pt x="55" y="160"/>
                  </a:lnTo>
                  <a:lnTo>
                    <a:pt x="19" y="213"/>
                  </a:lnTo>
                  <a:lnTo>
                    <a:pt x="0" y="262"/>
                  </a:lnTo>
                  <a:lnTo>
                    <a:pt x="34" y="312"/>
                  </a:lnTo>
                  <a:lnTo>
                    <a:pt x="62" y="344"/>
                  </a:lnTo>
                  <a:lnTo>
                    <a:pt x="104" y="294"/>
                  </a:lnTo>
                  <a:lnTo>
                    <a:pt x="130" y="287"/>
                  </a:lnTo>
                  <a:lnTo>
                    <a:pt x="140" y="258"/>
                  </a:lnTo>
                  <a:lnTo>
                    <a:pt x="163" y="231"/>
                  </a:lnTo>
                  <a:lnTo>
                    <a:pt x="197" y="218"/>
                  </a:lnTo>
                  <a:lnTo>
                    <a:pt x="242" y="219"/>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71" name="Freeform 22"/>
            <p:cNvSpPr>
              <a:spLocks/>
            </p:cNvSpPr>
            <p:nvPr/>
          </p:nvSpPr>
          <p:spPr bwMode="auto">
            <a:xfrm>
              <a:off x="9154585" y="3839136"/>
              <a:ext cx="302349" cy="425910"/>
            </a:xfrm>
            <a:custGeom>
              <a:avLst/>
              <a:gdLst>
                <a:gd name="connsiteX0" fmla="*/ 754 w 10000"/>
                <a:gd name="connsiteY0" fmla="*/ 11199 h 11199"/>
                <a:gd name="connsiteX1" fmla="*/ 0 w 10000"/>
                <a:gd name="connsiteY1" fmla="*/ 7766 h 11199"/>
                <a:gd name="connsiteX2" fmla="*/ 1791 w 10000"/>
                <a:gd name="connsiteY2" fmla="*/ 5426 h 11199"/>
                <a:gd name="connsiteX3" fmla="*/ 4627 w 10000"/>
                <a:gd name="connsiteY3" fmla="*/ 3511 h 11199"/>
                <a:gd name="connsiteX4" fmla="*/ 8657 w 10000"/>
                <a:gd name="connsiteY4" fmla="*/ 0 h 11199"/>
                <a:gd name="connsiteX5" fmla="*/ 10000 w 10000"/>
                <a:gd name="connsiteY5" fmla="*/ 1596 h 11199"/>
                <a:gd name="connsiteX6" fmla="*/ 9552 w 10000"/>
                <a:gd name="connsiteY6" fmla="*/ 4468 h 11199"/>
                <a:gd name="connsiteX7" fmla="*/ 7313 w 10000"/>
                <a:gd name="connsiteY7" fmla="*/ 6064 h 11199"/>
                <a:gd name="connsiteX8" fmla="*/ 5522 w 10000"/>
                <a:gd name="connsiteY8" fmla="*/ 7660 h 11199"/>
                <a:gd name="connsiteX9" fmla="*/ 754 w 10000"/>
                <a:gd name="connsiteY9" fmla="*/ 11199 h 11199"/>
                <a:gd name="connsiteX0" fmla="*/ 1848 w 11094"/>
                <a:gd name="connsiteY0" fmla="*/ 11199 h 11199"/>
                <a:gd name="connsiteX1" fmla="*/ 0 w 11094"/>
                <a:gd name="connsiteY1" fmla="*/ 10104 h 11199"/>
                <a:gd name="connsiteX2" fmla="*/ 2885 w 11094"/>
                <a:gd name="connsiteY2" fmla="*/ 5426 h 11199"/>
                <a:gd name="connsiteX3" fmla="*/ 5721 w 11094"/>
                <a:gd name="connsiteY3" fmla="*/ 3511 h 11199"/>
                <a:gd name="connsiteX4" fmla="*/ 9751 w 11094"/>
                <a:gd name="connsiteY4" fmla="*/ 0 h 11199"/>
                <a:gd name="connsiteX5" fmla="*/ 11094 w 11094"/>
                <a:gd name="connsiteY5" fmla="*/ 1596 h 11199"/>
                <a:gd name="connsiteX6" fmla="*/ 10646 w 11094"/>
                <a:gd name="connsiteY6" fmla="*/ 4468 h 11199"/>
                <a:gd name="connsiteX7" fmla="*/ 8407 w 11094"/>
                <a:gd name="connsiteY7" fmla="*/ 6064 h 11199"/>
                <a:gd name="connsiteX8" fmla="*/ 6616 w 11094"/>
                <a:gd name="connsiteY8" fmla="*/ 7660 h 11199"/>
                <a:gd name="connsiteX9" fmla="*/ 1848 w 11094"/>
                <a:gd name="connsiteY9" fmla="*/ 11199 h 1119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9751 w 11094"/>
                <a:gd name="connsiteY4" fmla="*/ 0 h 11139"/>
                <a:gd name="connsiteX5" fmla="*/ 11094 w 11094"/>
                <a:gd name="connsiteY5" fmla="*/ 1596 h 11139"/>
                <a:gd name="connsiteX6" fmla="*/ 10646 w 11094"/>
                <a:gd name="connsiteY6" fmla="*/ 4468 h 11139"/>
                <a:gd name="connsiteX7" fmla="*/ 8407 w 11094"/>
                <a:gd name="connsiteY7" fmla="*/ 6064 h 11139"/>
                <a:gd name="connsiteX8" fmla="*/ 6616 w 11094"/>
                <a:gd name="connsiteY8" fmla="*/ 7660 h 11139"/>
                <a:gd name="connsiteX9" fmla="*/ 2353 w 11094"/>
                <a:gd name="connsiteY9" fmla="*/ 11139 h 1113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6692 w 11094"/>
                <a:gd name="connsiteY4" fmla="*/ 2266 h 11139"/>
                <a:gd name="connsiteX5" fmla="*/ 9751 w 11094"/>
                <a:gd name="connsiteY5" fmla="*/ 0 h 11139"/>
                <a:gd name="connsiteX6" fmla="*/ 11094 w 11094"/>
                <a:gd name="connsiteY6" fmla="*/ 1596 h 11139"/>
                <a:gd name="connsiteX7" fmla="*/ 10646 w 11094"/>
                <a:gd name="connsiteY7" fmla="*/ 4468 h 11139"/>
                <a:gd name="connsiteX8" fmla="*/ 8407 w 11094"/>
                <a:gd name="connsiteY8" fmla="*/ 6064 h 11139"/>
                <a:gd name="connsiteX9" fmla="*/ 6616 w 11094"/>
                <a:gd name="connsiteY9" fmla="*/ 7660 h 11139"/>
                <a:gd name="connsiteX10" fmla="*/ 2353 w 11094"/>
                <a:gd name="connsiteY10" fmla="*/ 11139 h 1113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6692 w 11094"/>
                <a:gd name="connsiteY4" fmla="*/ 2266 h 11139"/>
                <a:gd name="connsiteX5" fmla="*/ 9751 w 11094"/>
                <a:gd name="connsiteY5" fmla="*/ 0 h 11139"/>
                <a:gd name="connsiteX6" fmla="*/ 10729 w 11094"/>
                <a:gd name="connsiteY6" fmla="*/ 347 h 11139"/>
                <a:gd name="connsiteX7" fmla="*/ 11094 w 11094"/>
                <a:gd name="connsiteY7" fmla="*/ 1596 h 11139"/>
                <a:gd name="connsiteX8" fmla="*/ 10646 w 11094"/>
                <a:gd name="connsiteY8" fmla="*/ 4468 h 11139"/>
                <a:gd name="connsiteX9" fmla="*/ 8407 w 11094"/>
                <a:gd name="connsiteY9" fmla="*/ 6064 h 11139"/>
                <a:gd name="connsiteX10" fmla="*/ 6616 w 11094"/>
                <a:gd name="connsiteY10" fmla="*/ 7660 h 11139"/>
                <a:gd name="connsiteX11" fmla="*/ 2353 w 11094"/>
                <a:gd name="connsiteY11" fmla="*/ 11139 h 1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4" h="11139">
                  <a:moveTo>
                    <a:pt x="2353" y="11139"/>
                  </a:moveTo>
                  <a:lnTo>
                    <a:pt x="0" y="10104"/>
                  </a:lnTo>
                  <a:lnTo>
                    <a:pt x="2885" y="5426"/>
                  </a:lnTo>
                  <a:lnTo>
                    <a:pt x="5721" y="3511"/>
                  </a:lnTo>
                  <a:cubicBezTo>
                    <a:pt x="6129" y="3156"/>
                    <a:pt x="6284" y="2621"/>
                    <a:pt x="6692" y="2266"/>
                  </a:cubicBezTo>
                  <a:lnTo>
                    <a:pt x="9751" y="0"/>
                  </a:lnTo>
                  <a:cubicBezTo>
                    <a:pt x="9993" y="296"/>
                    <a:pt x="10487" y="51"/>
                    <a:pt x="10729" y="347"/>
                  </a:cubicBezTo>
                  <a:cubicBezTo>
                    <a:pt x="10851" y="763"/>
                    <a:pt x="10972" y="1180"/>
                    <a:pt x="11094" y="1596"/>
                  </a:cubicBezTo>
                  <a:cubicBezTo>
                    <a:pt x="10945" y="2553"/>
                    <a:pt x="10795" y="3511"/>
                    <a:pt x="10646" y="4468"/>
                  </a:cubicBezTo>
                  <a:lnTo>
                    <a:pt x="8407" y="6064"/>
                  </a:lnTo>
                  <a:lnTo>
                    <a:pt x="6616" y="7660"/>
                  </a:lnTo>
                  <a:lnTo>
                    <a:pt x="2353" y="11139"/>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72" name="任意多边形 106"/>
            <p:cNvSpPr/>
            <p:nvPr/>
          </p:nvSpPr>
          <p:spPr>
            <a:xfrm>
              <a:off x="9879345" y="2013439"/>
              <a:ext cx="45812" cy="45984"/>
            </a:xfrm>
            <a:custGeom>
              <a:avLst/>
              <a:gdLst>
                <a:gd name="connsiteX0" fmla="*/ 19050 w 54769"/>
                <a:gd name="connsiteY0" fmla="*/ 61912 h 61912"/>
                <a:gd name="connsiteX1" fmla="*/ 54769 w 54769"/>
                <a:gd name="connsiteY1" fmla="*/ 0 h 61912"/>
                <a:gd name="connsiteX2" fmla="*/ 0 w 54769"/>
                <a:gd name="connsiteY2" fmla="*/ 0 h 61912"/>
                <a:gd name="connsiteX3" fmla="*/ 19050 w 54769"/>
                <a:gd name="connsiteY3" fmla="*/ 61912 h 61912"/>
                <a:gd name="connsiteX0" fmla="*/ 33898 w 69617"/>
                <a:gd name="connsiteY0" fmla="*/ 61912 h 61912"/>
                <a:gd name="connsiteX1" fmla="*/ 69617 w 69617"/>
                <a:gd name="connsiteY1" fmla="*/ 0 h 61912"/>
                <a:gd name="connsiteX2" fmla="*/ 14848 w 69617"/>
                <a:gd name="connsiteY2" fmla="*/ 0 h 61912"/>
                <a:gd name="connsiteX3" fmla="*/ 30 w 69617"/>
                <a:gd name="connsiteY3" fmla="*/ 28287 h 61912"/>
                <a:gd name="connsiteX4" fmla="*/ 33898 w 69617"/>
                <a:gd name="connsiteY4" fmla="*/ 61912 h 61912"/>
                <a:gd name="connsiteX0" fmla="*/ 37187 w 72906"/>
                <a:gd name="connsiteY0" fmla="*/ 61957 h 61957"/>
                <a:gd name="connsiteX1" fmla="*/ 72906 w 72906"/>
                <a:gd name="connsiteY1" fmla="*/ 45 h 61957"/>
                <a:gd name="connsiteX2" fmla="*/ 18137 w 72906"/>
                <a:gd name="connsiteY2" fmla="*/ 45 h 61957"/>
                <a:gd name="connsiteX3" fmla="*/ 4272 w 72906"/>
                <a:gd name="connsiteY3" fmla="*/ 16428 h 61957"/>
                <a:gd name="connsiteX4" fmla="*/ 3319 w 72906"/>
                <a:gd name="connsiteY4" fmla="*/ 28332 h 61957"/>
                <a:gd name="connsiteX5" fmla="*/ 37187 w 72906"/>
                <a:gd name="connsiteY5" fmla="*/ 61957 h 61957"/>
                <a:gd name="connsiteX0" fmla="*/ 33868 w 69587"/>
                <a:gd name="connsiteY0" fmla="*/ 61957 h 61957"/>
                <a:gd name="connsiteX1" fmla="*/ 69587 w 69587"/>
                <a:gd name="connsiteY1" fmla="*/ 45 h 61957"/>
                <a:gd name="connsiteX2" fmla="*/ 14818 w 69587"/>
                <a:gd name="connsiteY2" fmla="*/ 45 h 61957"/>
                <a:gd name="connsiteX3" fmla="*/ 953 w 69587"/>
                <a:gd name="connsiteY3" fmla="*/ 16428 h 61957"/>
                <a:gd name="connsiteX4" fmla="*/ 0 w 69587"/>
                <a:gd name="connsiteY4" fmla="*/ 28332 h 61957"/>
                <a:gd name="connsiteX5" fmla="*/ 33868 w 69587"/>
                <a:gd name="connsiteY5" fmla="*/ 61957 h 61957"/>
                <a:gd name="connsiteX0" fmla="*/ 33868 w 69587"/>
                <a:gd name="connsiteY0" fmla="*/ 61912 h 61912"/>
                <a:gd name="connsiteX1" fmla="*/ 69587 w 69587"/>
                <a:gd name="connsiteY1" fmla="*/ 0 h 61912"/>
                <a:gd name="connsiteX2" fmla="*/ 14818 w 69587"/>
                <a:gd name="connsiteY2" fmla="*/ 0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9433 w 69587"/>
                <a:gd name="connsiteY2" fmla="*/ 11416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33868 w 69587"/>
                <a:gd name="connsiteY6"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33868 w 69587"/>
                <a:gd name="connsiteY7"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19048 w 69587"/>
                <a:gd name="connsiteY7" fmla="*/ 37334 h 61912"/>
                <a:gd name="connsiteX8" fmla="*/ 33868 w 69587"/>
                <a:gd name="connsiteY8" fmla="*/ 61912 h 61912"/>
                <a:gd name="connsiteX0" fmla="*/ 33868 w 69587"/>
                <a:gd name="connsiteY0" fmla="*/ 61912 h 63048"/>
                <a:gd name="connsiteX1" fmla="*/ 69587 w 69587"/>
                <a:gd name="connsiteY1" fmla="*/ 0 h 63048"/>
                <a:gd name="connsiteX2" fmla="*/ 20952 w 69587"/>
                <a:gd name="connsiteY2" fmla="*/ 11621 h 63048"/>
                <a:gd name="connsiteX3" fmla="*/ 9433 w 69587"/>
                <a:gd name="connsiteY3" fmla="*/ 11416 h 63048"/>
                <a:gd name="connsiteX4" fmla="*/ 953 w 69587"/>
                <a:gd name="connsiteY4" fmla="*/ 16383 h 63048"/>
                <a:gd name="connsiteX5" fmla="*/ 0 w 69587"/>
                <a:gd name="connsiteY5" fmla="*/ 28287 h 63048"/>
                <a:gd name="connsiteX6" fmla="*/ 8572 w 69587"/>
                <a:gd name="connsiteY6" fmla="*/ 29715 h 63048"/>
                <a:gd name="connsiteX7" fmla="*/ 19048 w 69587"/>
                <a:gd name="connsiteY7" fmla="*/ 37334 h 63048"/>
                <a:gd name="connsiteX8" fmla="*/ 23333 w 69587"/>
                <a:gd name="connsiteY8" fmla="*/ 63048 h 63048"/>
                <a:gd name="connsiteX9" fmla="*/ 33868 w 69587"/>
                <a:gd name="connsiteY9" fmla="*/ 61912 h 63048"/>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3333 w 69587"/>
                <a:gd name="connsiteY9" fmla="*/ 63048 h 66381"/>
                <a:gd name="connsiteX10" fmla="*/ 33868 w 69587"/>
                <a:gd name="connsiteY10" fmla="*/ 61912 h 66381"/>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7143 w 69587"/>
                <a:gd name="connsiteY9" fmla="*/ 42572 h 66381"/>
                <a:gd name="connsiteX10" fmla="*/ 23333 w 69587"/>
                <a:gd name="connsiteY10" fmla="*/ 63048 h 66381"/>
                <a:gd name="connsiteX11" fmla="*/ 33868 w 69587"/>
                <a:gd name="connsiteY11" fmla="*/ 61912 h 66381"/>
                <a:gd name="connsiteX0" fmla="*/ 33868 w 69587"/>
                <a:gd name="connsiteY0" fmla="*/ 61912 h 66381"/>
                <a:gd name="connsiteX1" fmla="*/ 44761 w 69587"/>
                <a:gd name="connsiteY1" fmla="*/ 66381 h 66381"/>
                <a:gd name="connsiteX2" fmla="*/ 53809 w 69587"/>
                <a:gd name="connsiteY2" fmla="*/ 61619 h 66381"/>
                <a:gd name="connsiteX3" fmla="*/ 69587 w 69587"/>
                <a:gd name="connsiteY3" fmla="*/ 0 h 66381"/>
                <a:gd name="connsiteX4" fmla="*/ 20952 w 69587"/>
                <a:gd name="connsiteY4" fmla="*/ 11621 h 66381"/>
                <a:gd name="connsiteX5" fmla="*/ 9433 w 69587"/>
                <a:gd name="connsiteY5" fmla="*/ 11416 h 66381"/>
                <a:gd name="connsiteX6" fmla="*/ 953 w 69587"/>
                <a:gd name="connsiteY6" fmla="*/ 16383 h 66381"/>
                <a:gd name="connsiteX7" fmla="*/ 0 w 69587"/>
                <a:gd name="connsiteY7" fmla="*/ 28287 h 66381"/>
                <a:gd name="connsiteX8" fmla="*/ 8572 w 69587"/>
                <a:gd name="connsiteY8" fmla="*/ 29715 h 66381"/>
                <a:gd name="connsiteX9" fmla="*/ 19048 w 69587"/>
                <a:gd name="connsiteY9" fmla="*/ 37334 h 66381"/>
                <a:gd name="connsiteX10" fmla="*/ 27143 w 69587"/>
                <a:gd name="connsiteY10" fmla="*/ 42572 h 66381"/>
                <a:gd name="connsiteX11" fmla="*/ 23333 w 69587"/>
                <a:gd name="connsiteY11" fmla="*/ 63048 h 66381"/>
                <a:gd name="connsiteX12" fmla="*/ 33868 w 69587"/>
                <a:gd name="connsiteY12"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69587 w 69587"/>
                <a:gd name="connsiteY4" fmla="*/ 0 h 66381"/>
                <a:gd name="connsiteX5" fmla="*/ 20952 w 69587"/>
                <a:gd name="connsiteY5" fmla="*/ 11621 h 66381"/>
                <a:gd name="connsiteX6" fmla="*/ 9433 w 69587"/>
                <a:gd name="connsiteY6" fmla="*/ 11416 h 66381"/>
                <a:gd name="connsiteX7" fmla="*/ 953 w 69587"/>
                <a:gd name="connsiteY7" fmla="*/ 16383 h 66381"/>
                <a:gd name="connsiteX8" fmla="*/ 0 w 69587"/>
                <a:gd name="connsiteY8" fmla="*/ 28287 h 66381"/>
                <a:gd name="connsiteX9" fmla="*/ 8572 w 69587"/>
                <a:gd name="connsiteY9" fmla="*/ 29715 h 66381"/>
                <a:gd name="connsiteX10" fmla="*/ 19048 w 69587"/>
                <a:gd name="connsiteY10" fmla="*/ 37334 h 66381"/>
                <a:gd name="connsiteX11" fmla="*/ 27143 w 69587"/>
                <a:gd name="connsiteY11" fmla="*/ 42572 h 66381"/>
                <a:gd name="connsiteX12" fmla="*/ 23333 w 69587"/>
                <a:gd name="connsiteY12" fmla="*/ 63048 h 66381"/>
                <a:gd name="connsiteX13" fmla="*/ 33868 w 69587"/>
                <a:gd name="connsiteY13"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0952 w 69587"/>
                <a:gd name="connsiteY6" fmla="*/ 11621 h 66381"/>
                <a:gd name="connsiteX7" fmla="*/ 9433 w 69587"/>
                <a:gd name="connsiteY7" fmla="*/ 11416 h 66381"/>
                <a:gd name="connsiteX8" fmla="*/ 953 w 69587"/>
                <a:gd name="connsiteY8" fmla="*/ 16383 h 66381"/>
                <a:gd name="connsiteX9" fmla="*/ 0 w 69587"/>
                <a:gd name="connsiteY9" fmla="*/ 28287 h 66381"/>
                <a:gd name="connsiteX10" fmla="*/ 8572 w 69587"/>
                <a:gd name="connsiteY10" fmla="*/ 29715 h 66381"/>
                <a:gd name="connsiteX11" fmla="*/ 19048 w 69587"/>
                <a:gd name="connsiteY11" fmla="*/ 37334 h 66381"/>
                <a:gd name="connsiteX12" fmla="*/ 27143 w 69587"/>
                <a:gd name="connsiteY12" fmla="*/ 42572 h 66381"/>
                <a:gd name="connsiteX13" fmla="*/ 23333 w 69587"/>
                <a:gd name="connsiteY13" fmla="*/ 63048 h 66381"/>
                <a:gd name="connsiteX14" fmla="*/ 33868 w 69587"/>
                <a:gd name="connsiteY14"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8571 w 69587"/>
                <a:gd name="connsiteY6" fmla="*/ 18763 h 66381"/>
                <a:gd name="connsiteX7" fmla="*/ 20952 w 69587"/>
                <a:gd name="connsiteY7" fmla="*/ 11621 h 66381"/>
                <a:gd name="connsiteX8" fmla="*/ 9433 w 69587"/>
                <a:gd name="connsiteY8" fmla="*/ 11416 h 66381"/>
                <a:gd name="connsiteX9" fmla="*/ 953 w 69587"/>
                <a:gd name="connsiteY9" fmla="*/ 16383 h 66381"/>
                <a:gd name="connsiteX10" fmla="*/ 0 w 69587"/>
                <a:gd name="connsiteY10" fmla="*/ 28287 h 66381"/>
                <a:gd name="connsiteX11" fmla="*/ 8572 w 69587"/>
                <a:gd name="connsiteY11" fmla="*/ 29715 h 66381"/>
                <a:gd name="connsiteX12" fmla="*/ 19048 w 69587"/>
                <a:gd name="connsiteY12" fmla="*/ 37334 h 66381"/>
                <a:gd name="connsiteX13" fmla="*/ 27143 w 69587"/>
                <a:gd name="connsiteY13" fmla="*/ 42572 h 66381"/>
                <a:gd name="connsiteX14" fmla="*/ 23333 w 69587"/>
                <a:gd name="connsiteY14" fmla="*/ 63048 h 66381"/>
                <a:gd name="connsiteX15" fmla="*/ 33868 w 69587"/>
                <a:gd name="connsiteY15"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32857 w 69587"/>
                <a:gd name="connsiteY6" fmla="*/ 26858 h 66381"/>
                <a:gd name="connsiteX7" fmla="*/ 28571 w 69587"/>
                <a:gd name="connsiteY7" fmla="*/ 18763 h 66381"/>
                <a:gd name="connsiteX8" fmla="*/ 20952 w 69587"/>
                <a:gd name="connsiteY8" fmla="*/ 11621 h 66381"/>
                <a:gd name="connsiteX9" fmla="*/ 9433 w 69587"/>
                <a:gd name="connsiteY9" fmla="*/ 11416 h 66381"/>
                <a:gd name="connsiteX10" fmla="*/ 953 w 69587"/>
                <a:gd name="connsiteY10" fmla="*/ 16383 h 66381"/>
                <a:gd name="connsiteX11" fmla="*/ 0 w 69587"/>
                <a:gd name="connsiteY11" fmla="*/ 28287 h 66381"/>
                <a:gd name="connsiteX12" fmla="*/ 8572 w 69587"/>
                <a:gd name="connsiteY12" fmla="*/ 29715 h 66381"/>
                <a:gd name="connsiteX13" fmla="*/ 19048 w 69587"/>
                <a:gd name="connsiteY13" fmla="*/ 37334 h 66381"/>
                <a:gd name="connsiteX14" fmla="*/ 27143 w 69587"/>
                <a:gd name="connsiteY14" fmla="*/ 42572 h 66381"/>
                <a:gd name="connsiteX15" fmla="*/ 23333 w 69587"/>
                <a:gd name="connsiteY15" fmla="*/ 63048 h 66381"/>
                <a:gd name="connsiteX16" fmla="*/ 33868 w 69587"/>
                <a:gd name="connsiteY16"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44285 w 69587"/>
                <a:gd name="connsiteY6" fmla="*/ 25430 h 66381"/>
                <a:gd name="connsiteX7" fmla="*/ 32857 w 69587"/>
                <a:gd name="connsiteY7" fmla="*/ 26858 h 66381"/>
                <a:gd name="connsiteX8" fmla="*/ 28571 w 69587"/>
                <a:gd name="connsiteY8" fmla="*/ 18763 h 66381"/>
                <a:gd name="connsiteX9" fmla="*/ 20952 w 69587"/>
                <a:gd name="connsiteY9" fmla="*/ 11621 h 66381"/>
                <a:gd name="connsiteX10" fmla="*/ 9433 w 69587"/>
                <a:gd name="connsiteY10" fmla="*/ 11416 h 66381"/>
                <a:gd name="connsiteX11" fmla="*/ 953 w 69587"/>
                <a:gd name="connsiteY11" fmla="*/ 16383 h 66381"/>
                <a:gd name="connsiteX12" fmla="*/ 0 w 69587"/>
                <a:gd name="connsiteY12" fmla="*/ 28287 h 66381"/>
                <a:gd name="connsiteX13" fmla="*/ 8572 w 69587"/>
                <a:gd name="connsiteY13" fmla="*/ 29715 h 66381"/>
                <a:gd name="connsiteX14" fmla="*/ 19048 w 69587"/>
                <a:gd name="connsiteY14" fmla="*/ 37334 h 66381"/>
                <a:gd name="connsiteX15" fmla="*/ 27143 w 69587"/>
                <a:gd name="connsiteY15" fmla="*/ 42572 h 66381"/>
                <a:gd name="connsiteX16" fmla="*/ 23333 w 69587"/>
                <a:gd name="connsiteY16" fmla="*/ 63048 h 66381"/>
                <a:gd name="connsiteX17" fmla="*/ 33868 w 69587"/>
                <a:gd name="connsiteY17" fmla="*/ 61912 h 66381"/>
                <a:gd name="connsiteX0" fmla="*/ 33868 w 54761"/>
                <a:gd name="connsiteY0" fmla="*/ 50496 h 54965"/>
                <a:gd name="connsiteX1" fmla="*/ 44761 w 54761"/>
                <a:gd name="connsiteY1" fmla="*/ 54965 h 54965"/>
                <a:gd name="connsiteX2" fmla="*/ 53809 w 54761"/>
                <a:gd name="connsiteY2" fmla="*/ 50203 h 54965"/>
                <a:gd name="connsiteX3" fmla="*/ 54761 w 54761"/>
                <a:gd name="connsiteY3" fmla="*/ 37823 h 54965"/>
                <a:gd name="connsiteX4" fmla="*/ 53333 w 54761"/>
                <a:gd name="connsiteY4" fmla="*/ 24966 h 54965"/>
                <a:gd name="connsiteX5" fmla="*/ 51345 w 54761"/>
                <a:gd name="connsiteY5" fmla="*/ 14285 h 54965"/>
                <a:gd name="connsiteX6" fmla="*/ 44285 w 54761"/>
                <a:gd name="connsiteY6" fmla="*/ 14014 h 54965"/>
                <a:gd name="connsiteX7" fmla="*/ 32857 w 54761"/>
                <a:gd name="connsiteY7" fmla="*/ 15442 h 54965"/>
                <a:gd name="connsiteX8" fmla="*/ 28571 w 54761"/>
                <a:gd name="connsiteY8" fmla="*/ 7347 h 54965"/>
                <a:gd name="connsiteX9" fmla="*/ 20952 w 54761"/>
                <a:gd name="connsiteY9" fmla="*/ 205 h 54965"/>
                <a:gd name="connsiteX10" fmla="*/ 9433 w 54761"/>
                <a:gd name="connsiteY10" fmla="*/ 0 h 54965"/>
                <a:gd name="connsiteX11" fmla="*/ 953 w 54761"/>
                <a:gd name="connsiteY11" fmla="*/ 4967 h 54965"/>
                <a:gd name="connsiteX12" fmla="*/ 0 w 54761"/>
                <a:gd name="connsiteY12" fmla="*/ 16871 h 54965"/>
                <a:gd name="connsiteX13" fmla="*/ 8572 w 54761"/>
                <a:gd name="connsiteY13" fmla="*/ 18299 h 54965"/>
                <a:gd name="connsiteX14" fmla="*/ 19048 w 54761"/>
                <a:gd name="connsiteY14" fmla="*/ 25918 h 54965"/>
                <a:gd name="connsiteX15" fmla="*/ 27143 w 54761"/>
                <a:gd name="connsiteY15" fmla="*/ 31156 h 54965"/>
                <a:gd name="connsiteX16" fmla="*/ 23333 w 54761"/>
                <a:gd name="connsiteY16" fmla="*/ 51632 h 54965"/>
                <a:gd name="connsiteX17" fmla="*/ 33868 w 54761"/>
                <a:gd name="connsiteY17" fmla="*/ 50496 h 5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761" h="54965">
                  <a:moveTo>
                    <a:pt x="33868" y="50496"/>
                  </a:moveTo>
                  <a:lnTo>
                    <a:pt x="44761" y="54965"/>
                  </a:lnTo>
                  <a:lnTo>
                    <a:pt x="53809" y="50203"/>
                  </a:lnTo>
                  <a:cubicBezTo>
                    <a:pt x="54126" y="46076"/>
                    <a:pt x="54444" y="41950"/>
                    <a:pt x="54761" y="37823"/>
                  </a:cubicBezTo>
                  <a:lnTo>
                    <a:pt x="53333" y="24966"/>
                  </a:lnTo>
                  <a:lnTo>
                    <a:pt x="51345" y="14285"/>
                  </a:lnTo>
                  <a:lnTo>
                    <a:pt x="44285" y="14014"/>
                  </a:lnTo>
                  <a:lnTo>
                    <a:pt x="32857" y="15442"/>
                  </a:lnTo>
                  <a:lnTo>
                    <a:pt x="28571" y="7347"/>
                  </a:lnTo>
                  <a:lnTo>
                    <a:pt x="20952" y="205"/>
                  </a:lnTo>
                  <a:lnTo>
                    <a:pt x="9433" y="0"/>
                  </a:lnTo>
                  <a:lnTo>
                    <a:pt x="953" y="4967"/>
                  </a:lnTo>
                  <a:cubicBezTo>
                    <a:pt x="635" y="8935"/>
                    <a:pt x="318" y="12903"/>
                    <a:pt x="0" y="16871"/>
                  </a:cubicBezTo>
                  <a:lnTo>
                    <a:pt x="8572" y="18299"/>
                  </a:lnTo>
                  <a:lnTo>
                    <a:pt x="19048" y="25918"/>
                  </a:lnTo>
                  <a:lnTo>
                    <a:pt x="27143" y="31156"/>
                  </a:lnTo>
                  <a:lnTo>
                    <a:pt x="23333" y="51632"/>
                  </a:lnTo>
                  <a:lnTo>
                    <a:pt x="33868" y="5049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sp>
          <p:nvSpPr>
            <p:cNvPr id="73" name="Freeform 10"/>
            <p:cNvSpPr>
              <a:spLocks/>
            </p:cNvSpPr>
            <p:nvPr/>
          </p:nvSpPr>
          <p:spPr bwMode="auto">
            <a:xfrm>
              <a:off x="9624832" y="1990771"/>
              <a:ext cx="335544" cy="423847"/>
            </a:xfrm>
            <a:custGeom>
              <a:avLst/>
              <a:gdLst/>
              <a:ahLst/>
              <a:cxnLst>
                <a:cxn ang="0">
                  <a:pos x="490" y="1209"/>
                </a:cxn>
                <a:cxn ang="0">
                  <a:pos x="561" y="1244"/>
                </a:cxn>
                <a:cxn ang="0">
                  <a:pos x="546" y="1319"/>
                </a:cxn>
                <a:cxn ang="0">
                  <a:pos x="801" y="1214"/>
                </a:cxn>
                <a:cxn ang="0">
                  <a:pos x="1044" y="1153"/>
                </a:cxn>
                <a:cxn ang="0">
                  <a:pos x="1006" y="969"/>
                </a:cxn>
                <a:cxn ang="0">
                  <a:pos x="861" y="924"/>
                </a:cxn>
                <a:cxn ang="0">
                  <a:pos x="751" y="929"/>
                </a:cxn>
                <a:cxn ang="0">
                  <a:pos x="651" y="869"/>
                </a:cxn>
                <a:cxn ang="0">
                  <a:pos x="681" y="759"/>
                </a:cxn>
                <a:cxn ang="0">
                  <a:pos x="751" y="674"/>
                </a:cxn>
                <a:cxn ang="0">
                  <a:pos x="716" y="529"/>
                </a:cxn>
                <a:cxn ang="0">
                  <a:pos x="631" y="579"/>
                </a:cxn>
                <a:cxn ang="0">
                  <a:pos x="576" y="504"/>
                </a:cxn>
                <a:cxn ang="0">
                  <a:pos x="546" y="374"/>
                </a:cxn>
                <a:cxn ang="0">
                  <a:pos x="636" y="354"/>
                </a:cxn>
                <a:cxn ang="0">
                  <a:pos x="681" y="264"/>
                </a:cxn>
                <a:cxn ang="0">
                  <a:pos x="601" y="164"/>
                </a:cxn>
                <a:cxn ang="0">
                  <a:pos x="466" y="0"/>
                </a:cxn>
                <a:cxn ang="0">
                  <a:pos x="241" y="178"/>
                </a:cxn>
                <a:cxn ang="0">
                  <a:pos x="210" y="294"/>
                </a:cxn>
                <a:cxn ang="0">
                  <a:pos x="255" y="339"/>
                </a:cxn>
                <a:cxn ang="0">
                  <a:pos x="260" y="519"/>
                </a:cxn>
                <a:cxn ang="0">
                  <a:pos x="215" y="554"/>
                </a:cxn>
                <a:cxn ang="0">
                  <a:pos x="155" y="429"/>
                </a:cxn>
                <a:cxn ang="0">
                  <a:pos x="95" y="339"/>
                </a:cxn>
                <a:cxn ang="0">
                  <a:pos x="0" y="414"/>
                </a:cxn>
                <a:cxn ang="0">
                  <a:pos x="185" y="689"/>
                </a:cxn>
                <a:cxn ang="0">
                  <a:pos x="305" y="1029"/>
                </a:cxn>
                <a:cxn ang="0">
                  <a:pos x="405" y="1019"/>
                </a:cxn>
                <a:cxn ang="0">
                  <a:pos x="485" y="939"/>
                </a:cxn>
                <a:cxn ang="0">
                  <a:pos x="601" y="1139"/>
                </a:cxn>
                <a:cxn ang="0">
                  <a:pos x="490" y="1209"/>
                </a:cxn>
              </a:cxnLst>
              <a:rect l="0" t="0" r="r" b="b"/>
              <a:pathLst>
                <a:path w="1044" h="1319">
                  <a:moveTo>
                    <a:pt x="490" y="1209"/>
                  </a:moveTo>
                  <a:lnTo>
                    <a:pt x="561" y="1244"/>
                  </a:lnTo>
                  <a:lnTo>
                    <a:pt x="546" y="1319"/>
                  </a:lnTo>
                  <a:lnTo>
                    <a:pt x="801" y="1214"/>
                  </a:lnTo>
                  <a:lnTo>
                    <a:pt x="1044" y="1153"/>
                  </a:lnTo>
                  <a:lnTo>
                    <a:pt x="1006" y="969"/>
                  </a:lnTo>
                  <a:lnTo>
                    <a:pt x="861" y="924"/>
                  </a:lnTo>
                  <a:lnTo>
                    <a:pt x="751" y="929"/>
                  </a:lnTo>
                  <a:lnTo>
                    <a:pt x="651" y="869"/>
                  </a:lnTo>
                  <a:lnTo>
                    <a:pt x="681" y="759"/>
                  </a:lnTo>
                  <a:lnTo>
                    <a:pt x="751" y="674"/>
                  </a:lnTo>
                  <a:lnTo>
                    <a:pt x="716" y="529"/>
                  </a:lnTo>
                  <a:lnTo>
                    <a:pt x="631" y="579"/>
                  </a:lnTo>
                  <a:lnTo>
                    <a:pt x="576" y="504"/>
                  </a:lnTo>
                  <a:lnTo>
                    <a:pt x="546" y="374"/>
                  </a:lnTo>
                  <a:lnTo>
                    <a:pt x="636" y="354"/>
                  </a:lnTo>
                  <a:lnTo>
                    <a:pt x="681" y="264"/>
                  </a:lnTo>
                  <a:lnTo>
                    <a:pt x="601" y="164"/>
                  </a:lnTo>
                  <a:lnTo>
                    <a:pt x="466" y="0"/>
                  </a:lnTo>
                  <a:lnTo>
                    <a:pt x="241" y="178"/>
                  </a:lnTo>
                  <a:lnTo>
                    <a:pt x="210" y="294"/>
                  </a:lnTo>
                  <a:lnTo>
                    <a:pt x="255" y="339"/>
                  </a:lnTo>
                  <a:lnTo>
                    <a:pt x="260" y="519"/>
                  </a:lnTo>
                  <a:lnTo>
                    <a:pt x="215" y="554"/>
                  </a:lnTo>
                  <a:lnTo>
                    <a:pt x="155" y="429"/>
                  </a:lnTo>
                  <a:lnTo>
                    <a:pt x="95" y="339"/>
                  </a:lnTo>
                  <a:lnTo>
                    <a:pt x="0" y="414"/>
                  </a:lnTo>
                  <a:lnTo>
                    <a:pt x="185" y="689"/>
                  </a:lnTo>
                  <a:lnTo>
                    <a:pt x="305" y="1029"/>
                  </a:lnTo>
                  <a:lnTo>
                    <a:pt x="405" y="1019"/>
                  </a:lnTo>
                  <a:lnTo>
                    <a:pt x="485" y="939"/>
                  </a:lnTo>
                  <a:lnTo>
                    <a:pt x="601" y="1139"/>
                  </a:lnTo>
                  <a:lnTo>
                    <a:pt x="490" y="1209"/>
                  </a:lnTo>
                  <a:close/>
                </a:path>
              </a:pathLst>
            </a:custGeom>
            <a:solidFill>
              <a:schemeClr val="bg2">
                <a:lumMod val="90000"/>
              </a:schemeClr>
            </a:solidFill>
            <a:ln w="19050" cmpd="sng">
              <a:solidFill>
                <a:schemeClr val="bg1"/>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grpSp>
      <p:graphicFrame>
        <p:nvGraphicFramePr>
          <p:cNvPr id="74" name="Table 73"/>
          <p:cNvGraphicFramePr>
            <a:graphicFrameLocks noGrp="1"/>
          </p:cNvGraphicFramePr>
          <p:nvPr>
            <p:extLst>
              <p:ext uri="{D42A27DB-BD31-4B8C-83A1-F6EECF244321}">
                <p14:modId xmlns:p14="http://schemas.microsoft.com/office/powerpoint/2010/main" val="1355236396"/>
              </p:ext>
            </p:extLst>
          </p:nvPr>
        </p:nvGraphicFramePr>
        <p:xfrm>
          <a:off x="6993898" y="1436847"/>
          <a:ext cx="1511092"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gridCol w="515211">
                  <a:extLst>
                    <a:ext uri="{9D8B030D-6E8A-4147-A177-3AD203B41FA5}">
                      <a16:colId xmlns:a16="http://schemas.microsoft.com/office/drawing/2014/main" val="20001"/>
                    </a:ext>
                  </a:extLst>
                </a:gridCol>
              </a:tblGrid>
              <a:tr h="370840">
                <a:tc>
                  <a:txBody>
                    <a:bodyPr/>
                    <a:lstStyle/>
                    <a:p>
                      <a:pPr algn="r"/>
                      <a:r>
                        <a:rPr lang="en-IN" sz="800" b="0" kern="1200" dirty="0">
                          <a:solidFill>
                            <a:srgbClr val="000000"/>
                          </a:solidFill>
                          <a:latin typeface="Barlow"/>
                          <a:ea typeface="+mn-ea"/>
                          <a:cs typeface="+mn-cs"/>
                        </a:rPr>
                        <a:t>TTPCA</a:t>
                      </a:r>
                      <a:endParaRPr lang="en-NZ" sz="800" b="0" kern="1200" dirty="0">
                        <a:solidFill>
                          <a:srgbClr val="000000"/>
                        </a:solidFill>
                        <a:latin typeface="Barlow"/>
                        <a:ea typeface="+mn-ea"/>
                        <a:cs typeface="+mn-cs"/>
                      </a:endParaRPr>
                    </a:p>
                    <a:p>
                      <a:pPr algn="r"/>
                      <a:r>
                        <a:rPr lang="en-NZ" sz="800" b="0" dirty="0">
                          <a:solidFill>
                            <a:srgbClr val="000000"/>
                          </a:solidFill>
                          <a:latin typeface="Barlow"/>
                        </a:rPr>
                        <a:t>(n=43)</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solidFill>
                          <a:latin typeface="Barlow"/>
                        </a:rPr>
                        <a:t>86%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3056716839"/>
              </p:ext>
            </p:extLst>
          </p:nvPr>
        </p:nvGraphicFramePr>
        <p:xfrm>
          <a:off x="7311057" y="2020140"/>
          <a:ext cx="1578149" cy="370840"/>
        </p:xfrm>
        <a:graphic>
          <a:graphicData uri="http://schemas.openxmlformats.org/drawingml/2006/table">
            <a:tbl>
              <a:tblPr firstRow="1" bandRow="1">
                <a:tableStyleId>{5C22544A-7EE6-4342-B048-85BDC9FD1C3A}</a:tableStyleId>
              </a:tblPr>
              <a:tblGrid>
                <a:gridCol w="960680">
                  <a:extLst>
                    <a:ext uri="{9D8B030D-6E8A-4147-A177-3AD203B41FA5}">
                      <a16:colId xmlns:a16="http://schemas.microsoft.com/office/drawing/2014/main" val="20000"/>
                    </a:ext>
                  </a:extLst>
                </a:gridCol>
                <a:gridCol w="617469">
                  <a:extLst>
                    <a:ext uri="{9D8B030D-6E8A-4147-A177-3AD203B41FA5}">
                      <a16:colId xmlns:a16="http://schemas.microsoft.com/office/drawing/2014/main" val="20001"/>
                    </a:ext>
                  </a:extLst>
                </a:gridCol>
              </a:tblGrid>
              <a:tr h="370840">
                <a:tc>
                  <a:txBody>
                    <a:bodyPr/>
                    <a:lstStyle/>
                    <a:p>
                      <a:pPr algn="r"/>
                      <a:r>
                        <a:rPr lang="en-IN" sz="800" b="0" kern="1200" dirty="0">
                          <a:solidFill>
                            <a:srgbClr val="000000"/>
                          </a:solidFill>
                          <a:latin typeface="Barlow"/>
                          <a:ea typeface="+mn-ea"/>
                          <a:cs typeface="+mn-cs"/>
                        </a:rPr>
                        <a:t>AROCA</a:t>
                      </a:r>
                      <a:endParaRPr lang="en-NZ" sz="800" b="0" kern="1200" dirty="0">
                        <a:solidFill>
                          <a:srgbClr val="000000"/>
                        </a:solidFill>
                        <a:latin typeface="Barlow"/>
                        <a:ea typeface="+mn-ea"/>
                        <a:cs typeface="+mn-cs"/>
                      </a:endParaRPr>
                    </a:p>
                    <a:p>
                      <a:pPr algn="r"/>
                      <a:r>
                        <a:rPr lang="en-NZ" sz="800" b="0" dirty="0">
                          <a:solidFill>
                            <a:srgbClr val="000000"/>
                          </a:solidFill>
                          <a:latin typeface="Barlow"/>
                        </a:rPr>
                        <a:t>(n=134)</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kern="1200" dirty="0">
                          <a:solidFill>
                            <a:srgbClr val="000000"/>
                          </a:solidFill>
                          <a:latin typeface="Barlow"/>
                          <a:ea typeface="+mn-ea"/>
                          <a:cs typeface="+mn-cs"/>
                        </a:rPr>
                        <a:t>86%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6" name="Table 75"/>
          <p:cNvGraphicFramePr>
            <a:graphicFrameLocks noGrp="1"/>
          </p:cNvGraphicFramePr>
          <p:nvPr>
            <p:extLst>
              <p:ext uri="{D42A27DB-BD31-4B8C-83A1-F6EECF244321}">
                <p14:modId xmlns:p14="http://schemas.microsoft.com/office/powerpoint/2010/main" val="1434931702"/>
              </p:ext>
            </p:extLst>
          </p:nvPr>
        </p:nvGraphicFramePr>
        <p:xfrm>
          <a:off x="9912000" y="1974874"/>
          <a:ext cx="1511092" cy="370840"/>
        </p:xfrm>
        <a:graphic>
          <a:graphicData uri="http://schemas.openxmlformats.org/drawingml/2006/table">
            <a:tbl>
              <a:tblPr firstRow="1" bandRow="1">
                <a:tableStyleId>{5C22544A-7EE6-4342-B048-85BDC9FD1C3A}</a:tableStyleId>
              </a:tblPr>
              <a:tblGrid>
                <a:gridCol w="522852">
                  <a:extLst>
                    <a:ext uri="{9D8B030D-6E8A-4147-A177-3AD203B41FA5}">
                      <a16:colId xmlns:a16="http://schemas.microsoft.com/office/drawing/2014/main" val="20000"/>
                    </a:ext>
                  </a:extLst>
                </a:gridCol>
                <a:gridCol w="988240">
                  <a:extLst>
                    <a:ext uri="{9D8B030D-6E8A-4147-A177-3AD203B41FA5}">
                      <a16:colId xmlns:a16="http://schemas.microsoft.com/office/drawing/2014/main" val="20001"/>
                    </a:ext>
                  </a:extLst>
                </a:gridCol>
              </a:tblGrid>
              <a:tr h="370840">
                <a:tc>
                  <a:txBody>
                    <a:bodyPr/>
                    <a:lstStyle/>
                    <a:p>
                      <a:pPr algn="r"/>
                      <a:r>
                        <a:rPr lang="en-NZ" sz="1200" b="1" dirty="0">
                          <a:solidFill>
                            <a:schemeClr val="tx1"/>
                          </a:solidFill>
                          <a:latin typeface="Barlow"/>
                        </a:rPr>
                        <a:t>83%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pl-PL" sz="800" b="0" kern="1200" dirty="0">
                          <a:solidFill>
                            <a:srgbClr val="000000"/>
                          </a:solidFill>
                          <a:latin typeface="+mn-lt"/>
                          <a:ea typeface="+mn-ea"/>
                          <a:cs typeface="+mn-cs"/>
                        </a:rPr>
                        <a:t>TPOTI</a:t>
                      </a:r>
                      <a:endParaRPr lang="en-NZ" sz="800" b="0" kern="1200" dirty="0">
                        <a:solidFill>
                          <a:srgbClr val="000000"/>
                        </a:solidFill>
                        <a:latin typeface="Barlow"/>
                        <a:ea typeface="+mn-ea"/>
                        <a:cs typeface="+mn-cs"/>
                      </a:endParaRPr>
                    </a:p>
                    <a:p>
                      <a:pPr algn="l"/>
                      <a:r>
                        <a:rPr lang="en-NZ" sz="800" b="0" baseline="0" dirty="0">
                          <a:solidFill>
                            <a:srgbClr val="000000"/>
                          </a:solidFill>
                          <a:latin typeface="Barlow"/>
                        </a:rPr>
                        <a:t>(</a:t>
                      </a:r>
                      <a:r>
                        <a:rPr lang="en-NZ" sz="800" b="0" dirty="0">
                          <a:solidFill>
                            <a:srgbClr val="000000"/>
                          </a:solidFill>
                          <a:latin typeface="Barlow"/>
                        </a:rPr>
                        <a:t>n=121)</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7" name="Table 76"/>
          <p:cNvGraphicFramePr>
            <a:graphicFrameLocks noGrp="1"/>
          </p:cNvGraphicFramePr>
          <p:nvPr>
            <p:extLst>
              <p:ext uri="{D42A27DB-BD31-4B8C-83A1-F6EECF244321}">
                <p14:modId xmlns:p14="http://schemas.microsoft.com/office/powerpoint/2010/main" val="3867632728"/>
              </p:ext>
            </p:extLst>
          </p:nvPr>
        </p:nvGraphicFramePr>
        <p:xfrm>
          <a:off x="10220325" y="3012171"/>
          <a:ext cx="153934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77340">
                  <a:extLst>
                    <a:ext uri="{9D8B030D-6E8A-4147-A177-3AD203B41FA5}">
                      <a16:colId xmlns:a16="http://schemas.microsoft.com/office/drawing/2014/main" val="20001"/>
                    </a:ext>
                  </a:extLst>
                </a:gridCol>
              </a:tblGrid>
              <a:tr h="370840">
                <a:tc>
                  <a:txBody>
                    <a:bodyPr/>
                    <a:lstStyle/>
                    <a:p>
                      <a:pPr algn="r"/>
                      <a:r>
                        <a:rPr lang="en-NZ" sz="1200" b="1" dirty="0">
                          <a:solidFill>
                            <a:schemeClr val="tx1"/>
                          </a:solidFill>
                          <a:latin typeface="Barlow"/>
                        </a:rPr>
                        <a:t>91%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IN" sz="800" b="0" kern="1200" dirty="0">
                          <a:solidFill>
                            <a:srgbClr val="000000"/>
                          </a:solidFill>
                          <a:latin typeface="Barlow"/>
                          <a:ea typeface="+mn-ea"/>
                          <a:cs typeface="+mn-cs"/>
                        </a:rPr>
                        <a:t>TUOTR</a:t>
                      </a:r>
                      <a:endParaRPr lang="en-NZ" sz="800" b="0" kern="1200" dirty="0">
                        <a:solidFill>
                          <a:srgbClr val="000000"/>
                        </a:solidFill>
                        <a:latin typeface="Barlow"/>
                        <a:ea typeface="+mn-ea"/>
                        <a:cs typeface="+mn-cs"/>
                      </a:endParaRPr>
                    </a:p>
                    <a:p>
                      <a:pPr algn="l"/>
                      <a:r>
                        <a:rPr lang="en-NZ" sz="800" b="0" dirty="0">
                          <a:solidFill>
                            <a:srgbClr val="000000"/>
                          </a:solidFill>
                          <a:latin typeface="Barlow"/>
                        </a:rPr>
                        <a:t>(n=70)</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8" name="Straight Connector 77"/>
          <p:cNvCxnSpPr/>
          <p:nvPr/>
        </p:nvCxnSpPr>
        <p:spPr>
          <a:xfrm flipH="1">
            <a:off x="8516230" y="1627515"/>
            <a:ext cx="475832"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8772362" y="2237163"/>
            <a:ext cx="703513" cy="5754"/>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10149916" y="2315673"/>
            <a:ext cx="0" cy="360119"/>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9936234" y="3208686"/>
            <a:ext cx="50075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graphicFrame>
        <p:nvGraphicFramePr>
          <p:cNvPr id="84" name="Table 83"/>
          <p:cNvGraphicFramePr>
            <a:graphicFrameLocks noGrp="1"/>
          </p:cNvGraphicFramePr>
          <p:nvPr>
            <p:extLst>
              <p:ext uri="{D42A27DB-BD31-4B8C-83A1-F6EECF244321}">
                <p14:modId xmlns:p14="http://schemas.microsoft.com/office/powerpoint/2010/main" val="2625207992"/>
              </p:ext>
            </p:extLst>
          </p:nvPr>
        </p:nvGraphicFramePr>
        <p:xfrm>
          <a:off x="9883752" y="3744916"/>
          <a:ext cx="153934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77340">
                  <a:extLst>
                    <a:ext uri="{9D8B030D-6E8A-4147-A177-3AD203B41FA5}">
                      <a16:colId xmlns:a16="http://schemas.microsoft.com/office/drawing/2014/main" val="20001"/>
                    </a:ext>
                  </a:extLst>
                </a:gridCol>
              </a:tblGrid>
              <a:tr h="370840">
                <a:tc>
                  <a:txBody>
                    <a:bodyPr/>
                    <a:lstStyle/>
                    <a:p>
                      <a:pPr algn="r"/>
                      <a:r>
                        <a:rPr lang="en-NZ" sz="1200" b="1" dirty="0">
                          <a:solidFill>
                            <a:schemeClr val="tx1"/>
                          </a:solidFill>
                          <a:latin typeface="Barlow"/>
                        </a:rPr>
                        <a:t>86%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800" b="0" kern="1200" dirty="0">
                          <a:solidFill>
                            <a:srgbClr val="000000"/>
                          </a:solidFill>
                          <a:latin typeface="Barlow"/>
                          <a:ea typeface="+mn-ea"/>
                          <a:cs typeface="+mn-cs"/>
                        </a:rPr>
                        <a:t>HTPWA</a:t>
                      </a:r>
                    </a:p>
                    <a:p>
                      <a:pPr algn="l"/>
                      <a:r>
                        <a:rPr lang="en-NZ" sz="800" b="0" dirty="0">
                          <a:solidFill>
                            <a:srgbClr val="000000"/>
                          </a:solidFill>
                          <a:latin typeface="Barlow"/>
                        </a:rPr>
                        <a:t>(n=22*)</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89" name="Straight Connector 88"/>
          <p:cNvCxnSpPr/>
          <p:nvPr/>
        </p:nvCxnSpPr>
        <p:spPr>
          <a:xfrm>
            <a:off x="9603505" y="3938354"/>
            <a:ext cx="50075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8719278" y="4803473"/>
            <a:ext cx="50075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graphicFrame>
        <p:nvGraphicFramePr>
          <p:cNvPr id="91" name="Table 90"/>
          <p:cNvGraphicFramePr>
            <a:graphicFrameLocks noGrp="1"/>
          </p:cNvGraphicFramePr>
          <p:nvPr>
            <p:extLst>
              <p:ext uri="{D42A27DB-BD31-4B8C-83A1-F6EECF244321}">
                <p14:modId xmlns:p14="http://schemas.microsoft.com/office/powerpoint/2010/main" val="2596854949"/>
              </p:ext>
            </p:extLst>
          </p:nvPr>
        </p:nvGraphicFramePr>
        <p:xfrm>
          <a:off x="8969657" y="4626421"/>
          <a:ext cx="153934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77340">
                  <a:extLst>
                    <a:ext uri="{9D8B030D-6E8A-4147-A177-3AD203B41FA5}">
                      <a16:colId xmlns:a16="http://schemas.microsoft.com/office/drawing/2014/main" val="20001"/>
                    </a:ext>
                  </a:extLst>
                </a:gridCol>
              </a:tblGrid>
              <a:tr h="370840">
                <a:tc>
                  <a:txBody>
                    <a:bodyPr/>
                    <a:lstStyle/>
                    <a:p>
                      <a:pPr algn="r"/>
                      <a:r>
                        <a:rPr lang="en-NZ" sz="1200" b="1" dirty="0">
                          <a:solidFill>
                            <a:schemeClr val="tx1"/>
                          </a:solidFill>
                          <a:latin typeface="Barlow"/>
                        </a:rPr>
                        <a:t>78%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800" b="0" kern="1200" dirty="0">
                          <a:solidFill>
                            <a:srgbClr val="000000"/>
                          </a:solidFill>
                          <a:latin typeface="Barlow"/>
                          <a:ea typeface="+mn-ea"/>
                          <a:cs typeface="+mn-cs"/>
                        </a:rPr>
                        <a:t>TWOA</a:t>
                      </a:r>
                    </a:p>
                    <a:p>
                      <a:pPr algn="l"/>
                      <a:r>
                        <a:rPr lang="en-NZ" sz="800" b="0" dirty="0">
                          <a:solidFill>
                            <a:srgbClr val="000000"/>
                          </a:solidFill>
                          <a:latin typeface="Barlow"/>
                        </a:rPr>
                        <a:t>(n=67)</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6" name="Title 7"/>
          <p:cNvSpPr>
            <a:spLocks noGrp="1"/>
          </p:cNvSpPr>
          <p:nvPr>
            <p:ph type="ctrTitle"/>
          </p:nvPr>
        </p:nvSpPr>
        <p:spPr>
          <a:xfrm>
            <a:off x="404835" y="247216"/>
            <a:ext cx="11301390" cy="954210"/>
          </a:xfrm>
        </p:spPr>
        <p:txBody>
          <a:bodyPr anchor="t">
            <a:normAutofit/>
          </a:bodyPr>
          <a:lstStyle/>
          <a:p>
            <a:pPr algn="l"/>
            <a:r>
              <a:rPr lang="en-NZ" sz="2800" dirty="0">
                <a:solidFill>
                  <a:schemeClr val="tx2"/>
                </a:solidFill>
              </a:rPr>
              <a:t>Perceived value for money is consistent across all associations</a:t>
            </a:r>
          </a:p>
        </p:txBody>
      </p:sp>
      <p:grpSp>
        <p:nvGrpSpPr>
          <p:cNvPr id="47" name="Group 46"/>
          <p:cNvGrpSpPr/>
          <p:nvPr/>
        </p:nvGrpSpPr>
        <p:grpSpPr>
          <a:xfrm>
            <a:off x="8719278" y="5713419"/>
            <a:ext cx="3073908" cy="553998"/>
            <a:chOff x="8567310" y="6274465"/>
            <a:chExt cx="3073908" cy="553998"/>
          </a:xfrm>
        </p:grpSpPr>
        <p:sp>
          <p:nvSpPr>
            <p:cNvPr id="53" name="TextBox 52"/>
            <p:cNvSpPr txBox="1"/>
            <p:nvPr/>
          </p:nvSpPr>
          <p:spPr>
            <a:xfrm>
              <a:off x="8567310" y="6274465"/>
              <a:ext cx="3073908" cy="553998"/>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Significantly higher/lower than sub-group 2018</a:t>
              </a:r>
            </a:p>
            <a:p>
              <a:r>
                <a:rPr lang="en-NZ" sz="800" dirty="0">
                  <a:solidFill>
                    <a:srgbClr val="218535"/>
                  </a:solidFill>
                  <a:latin typeface="Barlow"/>
                  <a:sym typeface="Wingdings 3"/>
                </a:rPr>
                <a:t></a:t>
              </a:r>
              <a:r>
                <a:rPr lang="en-NZ" sz="800" dirty="0">
                  <a:solidFill>
                    <a:srgbClr val="FF0000"/>
                  </a:solidFill>
                  <a:latin typeface="Barlow"/>
                  <a:sym typeface="Wingdings 3"/>
                </a:rPr>
                <a:t></a:t>
              </a:r>
              <a:r>
                <a:rPr lang="en-NZ" sz="800" dirty="0">
                  <a:solidFill>
                    <a:srgbClr val="000000"/>
                  </a:solidFill>
                  <a:latin typeface="Barlow"/>
                  <a:sym typeface="Wingdings 3"/>
                </a:rPr>
                <a:t> Significantly higher/lower than sub-group 2017</a:t>
              </a:r>
            </a:p>
            <a:p>
              <a:r>
                <a:rPr lang="en-NZ" sz="1400" b="1" dirty="0">
                  <a:solidFill>
                    <a:srgbClr val="218535"/>
                  </a:solidFill>
                  <a:latin typeface="Barlow"/>
                  <a:cs typeface="Arial"/>
                  <a:sym typeface="Wingdings 3"/>
                </a:rPr>
                <a:t>    </a:t>
              </a:r>
              <a:r>
                <a:rPr lang="en-NZ" sz="1400" b="1" dirty="0">
                  <a:solidFill>
                    <a:srgbClr val="DC0015"/>
                  </a:solidFill>
                  <a:latin typeface="Barlow"/>
                  <a:cs typeface="Arial"/>
                  <a:sym typeface="Wingdings 3"/>
                </a:rPr>
                <a:t> </a:t>
              </a:r>
              <a:r>
                <a:rPr lang="en-NZ" sz="800" dirty="0">
                  <a:solidFill>
                    <a:srgbClr val="000000"/>
                  </a:solidFill>
                  <a:latin typeface="Barlow"/>
                  <a:sym typeface="Wingdings 3"/>
                </a:rPr>
                <a:t>Significantly higher/lower than Total Waka Ama 2020</a:t>
              </a:r>
              <a:endParaRPr lang="en-NZ" sz="800" dirty="0">
                <a:solidFill>
                  <a:srgbClr val="000000"/>
                </a:solidFill>
                <a:latin typeface="Barlow"/>
              </a:endParaRPr>
            </a:p>
          </p:txBody>
        </p:sp>
        <p:sp>
          <p:nvSpPr>
            <p:cNvPr id="54" name="Rectangle 53"/>
            <p:cNvSpPr/>
            <p:nvPr/>
          </p:nvSpPr>
          <p:spPr>
            <a:xfrm flipH="1">
              <a:off x="8571783" y="6656023"/>
              <a:ext cx="96869" cy="93004"/>
            </a:xfrm>
            <a:prstGeom prst="rect">
              <a:avLst/>
            </a:prstGeom>
            <a:solidFill>
              <a:srgbClr val="00B050"/>
            </a:solidFill>
            <a:ln>
              <a:solidFill>
                <a:srgbClr val="C4D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 name="Rectangle 54"/>
            <p:cNvSpPr/>
            <p:nvPr/>
          </p:nvSpPr>
          <p:spPr>
            <a:xfrm flipH="1">
              <a:off x="8705780" y="6656022"/>
              <a:ext cx="96869" cy="86492"/>
            </a:xfrm>
            <a:prstGeom prst="rect">
              <a:avLst/>
            </a:prstGeom>
            <a:solidFill>
              <a:srgbClr val="FF000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extLst>
      <p:ext uri="{BB962C8B-B14F-4D97-AF65-F5344CB8AC3E}">
        <p14:creationId xmlns:p14="http://schemas.microsoft.com/office/powerpoint/2010/main" val="1639338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62499" y="216895"/>
            <a:ext cx="11086576" cy="825426"/>
          </a:xfrm>
        </p:spPr>
        <p:txBody>
          <a:bodyPr anchor="t">
            <a:noAutofit/>
          </a:bodyPr>
          <a:lstStyle/>
          <a:p>
            <a:pPr algn="l"/>
            <a:r>
              <a:rPr lang="en-NZ" sz="2800" dirty="0">
                <a:solidFill>
                  <a:schemeClr val="tx2"/>
                </a:solidFill>
              </a:rPr>
              <a:t>Respondents from Tai Tokerau Polynesian Canoe are most satisfied with their overall experience</a:t>
            </a:r>
          </a:p>
        </p:txBody>
      </p:sp>
      <p:sp>
        <p:nvSpPr>
          <p:cNvPr id="4" name="Text Placeholder 3"/>
          <p:cNvSpPr>
            <a:spLocks noGrp="1"/>
          </p:cNvSpPr>
          <p:nvPr>
            <p:ph type="subTitle" idx="1"/>
          </p:nvPr>
        </p:nvSpPr>
        <p:spPr>
          <a:xfrm>
            <a:off x="1015481" y="1964236"/>
            <a:ext cx="1743075" cy="532412"/>
          </a:xfrm>
        </p:spPr>
        <p:txBody>
          <a:bodyPr>
            <a:normAutofit/>
          </a:bodyPr>
          <a:lstStyle/>
          <a:p>
            <a:pPr marL="0" indent="0">
              <a:buNone/>
            </a:pPr>
            <a:r>
              <a:rPr lang="en-NZ" sz="1200" dirty="0"/>
              <a:t>Likelihood to rejoin</a:t>
            </a:r>
          </a:p>
          <a:p>
            <a:pPr marL="0" indent="0">
              <a:buNone/>
            </a:pPr>
            <a:r>
              <a:rPr lang="en-NZ" sz="1000" dirty="0"/>
              <a:t>(% likely or very likely)</a:t>
            </a:r>
            <a:endParaRPr lang="en-NZ" sz="1200" dirty="0"/>
          </a:p>
        </p:txBody>
      </p:sp>
      <p:sp>
        <p:nvSpPr>
          <p:cNvPr id="68" name="TextBox 67"/>
          <p:cNvSpPr txBox="1"/>
          <p:nvPr/>
        </p:nvSpPr>
        <p:spPr>
          <a:xfrm>
            <a:off x="2758556" y="1958039"/>
            <a:ext cx="1235682" cy="538609"/>
          </a:xfrm>
          <a:prstGeom prst="rect">
            <a:avLst/>
          </a:prstGeom>
          <a:solidFill>
            <a:schemeClr val="accent3"/>
          </a:solidFill>
          <a:ln w="9525">
            <a:noFill/>
            <a:prstDash val="sysDash"/>
          </a:ln>
        </p:spPr>
        <p:txBody>
          <a:bodyPr wrap="square" rtlCol="0" anchor="ctr">
            <a:spAutoFit/>
          </a:bodyPr>
          <a:lstStyle/>
          <a:p>
            <a:pPr algn="ctr"/>
            <a:r>
              <a:rPr lang="en-NZ" sz="1100" dirty="0">
                <a:solidFill>
                  <a:srgbClr val="000000"/>
                </a:solidFill>
                <a:latin typeface="Barlow"/>
              </a:rPr>
              <a:t>TOTAL 2020</a:t>
            </a:r>
          </a:p>
          <a:p>
            <a:pPr algn="ctr"/>
            <a:r>
              <a:rPr lang="en-NZ" b="1" dirty="0">
                <a:solidFill>
                  <a:srgbClr val="000000"/>
                </a:solidFill>
                <a:latin typeface="Barlow"/>
              </a:rPr>
              <a:t>88%</a:t>
            </a:r>
            <a:r>
              <a:rPr lang="en-NZ" dirty="0">
                <a:solidFill>
                  <a:srgbClr val="000000"/>
                </a:solidFill>
                <a:latin typeface="Barlow"/>
                <a:sym typeface="Wingdings 3"/>
              </a:rPr>
              <a:t></a:t>
            </a:r>
            <a:endParaRPr lang="en-NZ" b="1" dirty="0">
              <a:solidFill>
                <a:srgbClr val="000000"/>
              </a:solidFill>
              <a:latin typeface="Barlow"/>
            </a:endParaRPr>
          </a:p>
        </p:txBody>
      </p:sp>
      <p:sp>
        <p:nvSpPr>
          <p:cNvPr id="5" name="AutoShape 2" descr="Image result for Northern district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dirty="0">
              <a:solidFill>
                <a:srgbClr val="000000"/>
              </a:solidFill>
            </a:endParaRPr>
          </a:p>
        </p:txBody>
      </p:sp>
      <p:sp>
        <p:nvSpPr>
          <p:cNvPr id="47" name="Footer Placeholder 5"/>
          <p:cNvSpPr txBox="1">
            <a:spLocks/>
          </p:cNvSpPr>
          <p:nvPr/>
        </p:nvSpPr>
        <p:spPr>
          <a:xfrm>
            <a:off x="442105" y="6387969"/>
            <a:ext cx="8153400" cy="458655"/>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solidFill>
                  <a:srgbClr val="000000"/>
                </a:solidFill>
                <a:latin typeface="Barlow"/>
              </a:rPr>
              <a:t>Base: </a:t>
            </a:r>
            <a:r>
              <a:rPr lang="en-US" sz="800" dirty="0">
                <a:solidFill>
                  <a:srgbClr val="000000"/>
                </a:solidFill>
                <a:latin typeface="Barlow"/>
              </a:rPr>
              <a:t>All respondents who are members (Excluding Don't know/not applicable) (n=447)</a:t>
            </a:r>
          </a:p>
          <a:p>
            <a:r>
              <a:rPr lang="en-NZ" sz="800" dirty="0">
                <a:solidFill>
                  <a:srgbClr val="000000"/>
                </a:solidFill>
                <a:latin typeface="Barlow"/>
              </a:rPr>
              <a:t>Q9. </a:t>
            </a:r>
            <a:r>
              <a:rPr lang="en-US" sz="800" dirty="0">
                <a:solidFill>
                  <a:srgbClr val="000000"/>
                </a:solidFill>
                <a:latin typeface="Barlow"/>
              </a:rPr>
              <a:t>How likely are/ is you/ your child to paddle Waka Ama for or rejoin &lt;insert club from Q2a&gt; next season?</a:t>
            </a:r>
          </a:p>
          <a:p>
            <a:r>
              <a:rPr lang="en-US" sz="800" dirty="0">
                <a:solidFill>
                  <a:srgbClr val="000000"/>
                </a:solidFill>
                <a:latin typeface="Barlow"/>
              </a:rPr>
              <a:t>*Small sample size</a:t>
            </a:r>
          </a:p>
          <a:p>
            <a:r>
              <a:rPr lang="en-US" sz="800" dirty="0">
                <a:solidFill>
                  <a:srgbClr val="000000"/>
                </a:solidFill>
                <a:latin typeface="Barlow"/>
              </a:rPr>
              <a:t>Note: Associations are based on the club selected at Q2a in the questionnaire</a:t>
            </a:r>
          </a:p>
        </p:txBody>
      </p:sp>
      <p:graphicFrame>
        <p:nvGraphicFramePr>
          <p:cNvPr id="51" name="Content Placeholder 5"/>
          <p:cNvGraphicFramePr>
            <a:graphicFrameLocks/>
          </p:cNvGraphicFramePr>
          <p:nvPr>
            <p:extLst>
              <p:ext uri="{D42A27DB-BD31-4B8C-83A1-F6EECF244321}">
                <p14:modId xmlns:p14="http://schemas.microsoft.com/office/powerpoint/2010/main" val="2506756860"/>
              </p:ext>
            </p:extLst>
          </p:nvPr>
        </p:nvGraphicFramePr>
        <p:xfrm>
          <a:off x="1008528" y="3138806"/>
          <a:ext cx="4109571" cy="2726431"/>
        </p:xfrm>
        <a:graphic>
          <a:graphicData uri="http://schemas.openxmlformats.org/drawingml/2006/table">
            <a:tbl>
              <a:tblPr firstRow="1" firstCol="1" bandRow="1">
                <a:tableStyleId>{5C22544A-7EE6-4342-B048-85BDC9FD1C3A}</a:tableStyleId>
              </a:tblPr>
              <a:tblGrid>
                <a:gridCol w="1751781">
                  <a:extLst>
                    <a:ext uri="{9D8B030D-6E8A-4147-A177-3AD203B41FA5}">
                      <a16:colId xmlns:a16="http://schemas.microsoft.com/office/drawing/2014/main" val="20000"/>
                    </a:ext>
                  </a:extLst>
                </a:gridCol>
                <a:gridCol w="785930">
                  <a:extLst>
                    <a:ext uri="{9D8B030D-6E8A-4147-A177-3AD203B41FA5}">
                      <a16:colId xmlns:a16="http://schemas.microsoft.com/office/drawing/2014/main" val="20001"/>
                    </a:ext>
                  </a:extLst>
                </a:gridCol>
                <a:gridCol w="785930">
                  <a:extLst>
                    <a:ext uri="{9D8B030D-6E8A-4147-A177-3AD203B41FA5}">
                      <a16:colId xmlns:a16="http://schemas.microsoft.com/office/drawing/2014/main" val="20002"/>
                    </a:ext>
                  </a:extLst>
                </a:gridCol>
                <a:gridCol w="785930">
                  <a:extLst>
                    <a:ext uri="{9D8B030D-6E8A-4147-A177-3AD203B41FA5}">
                      <a16:colId xmlns:a16="http://schemas.microsoft.com/office/drawing/2014/main" val="83182830"/>
                    </a:ext>
                  </a:extLst>
                </a:gridCol>
              </a:tblGrid>
              <a:tr h="424983">
                <a:tc>
                  <a:txBody>
                    <a:bodyPr/>
                    <a:lstStyle/>
                    <a:p>
                      <a:pPr algn="l"/>
                      <a:r>
                        <a:rPr lang="en-NZ" sz="1000" dirty="0"/>
                        <a:t>Likelihood to rejoin</a:t>
                      </a:r>
                      <a:endParaRPr lang="en-US" sz="1000" b="1" cap="none" baseline="0" dirty="0">
                        <a:solidFill>
                          <a:schemeClr val="bg1"/>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1000" cap="none" baseline="0" dirty="0">
                          <a:solidFill>
                            <a:schemeClr val="bg1"/>
                          </a:solidFill>
                          <a:latin typeface="Barlow"/>
                        </a:rPr>
                        <a:t>2020</a:t>
                      </a:r>
                    </a:p>
                    <a:p>
                      <a:pPr algn="ctr"/>
                      <a:r>
                        <a:rPr lang="en-US" sz="800" b="0" cap="none" baseline="0" dirty="0">
                          <a:solidFill>
                            <a:schemeClr val="bg1"/>
                          </a:solidFill>
                          <a:latin typeface="Barlow"/>
                        </a:rPr>
                        <a:t>(n=447)</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1000" cap="none" baseline="0" dirty="0">
                          <a:solidFill>
                            <a:schemeClr val="bg1"/>
                          </a:solidFill>
                          <a:latin typeface="Barlow"/>
                        </a:rPr>
                        <a:t>2018</a:t>
                      </a:r>
                    </a:p>
                    <a:p>
                      <a:pPr algn="ctr"/>
                      <a:r>
                        <a:rPr lang="en-US" sz="800" b="0" cap="none" baseline="0" dirty="0">
                          <a:solidFill>
                            <a:schemeClr val="bg1"/>
                          </a:solidFill>
                          <a:latin typeface="Barlow"/>
                        </a:rPr>
                        <a:t>(n=503)</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1000" cap="none" baseline="0" dirty="0">
                          <a:solidFill>
                            <a:schemeClr val="bg1"/>
                          </a:solidFill>
                          <a:latin typeface="Barlow"/>
                        </a:rPr>
                        <a:t>2017</a:t>
                      </a:r>
                    </a:p>
                    <a:p>
                      <a:pPr algn="ctr"/>
                      <a:r>
                        <a:rPr lang="en-US" sz="800" b="0" cap="none" baseline="0" dirty="0">
                          <a:solidFill>
                            <a:schemeClr val="bg1"/>
                          </a:solidFill>
                          <a:latin typeface="Barlow"/>
                        </a:rPr>
                        <a:t>(n=300)</a:t>
                      </a:r>
                      <a:endParaRPr lang="en-US" sz="700" b="0" cap="none" baseline="0" dirty="0">
                        <a:solidFill>
                          <a:schemeClr val="bg1"/>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0"/>
                  </a:ext>
                </a:extLst>
              </a:tr>
              <a:tr h="40813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IN" sz="1000" b="1" i="0" u="none" strike="noStrike" kern="1200" dirty="0">
                          <a:solidFill>
                            <a:schemeClr val="tx2"/>
                          </a:solidFill>
                          <a:effectLst/>
                          <a:latin typeface="Barlow"/>
                          <a:ea typeface="+mn-ea"/>
                          <a:cs typeface="+mn-cs"/>
                        </a:rPr>
                        <a:t>Auckland Region Outrigger Canoe (AROCA)</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78%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93%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990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IN" sz="1000" b="1" i="0" u="none" strike="noStrike" kern="1200" dirty="0">
                          <a:solidFill>
                            <a:schemeClr val="tx2"/>
                          </a:solidFill>
                          <a:effectLst/>
                          <a:latin typeface="Barlow"/>
                          <a:ea typeface="+mn-ea"/>
                          <a:cs typeface="+mn-cs"/>
                        </a:rPr>
                        <a:t>Hoe Tonga Pacifica Waka Ama (HTPWA)</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90%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95%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286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IN" sz="1000" b="1" i="0" u="none" strike="noStrike" kern="1200" dirty="0">
                          <a:solidFill>
                            <a:schemeClr val="tx2"/>
                          </a:solidFill>
                          <a:effectLst/>
                          <a:latin typeface="Barlow"/>
                          <a:ea typeface="+mn-ea"/>
                          <a:cs typeface="+mn-cs"/>
                        </a:rPr>
                        <a:t>Tai Tokerau Polynesian Canoe (TTPCA)</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93%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121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pl-PL" sz="1000" b="1" i="0" u="none" strike="noStrike" kern="1200" dirty="0">
                          <a:solidFill>
                            <a:schemeClr val="tx2"/>
                          </a:solidFill>
                          <a:effectLst/>
                          <a:latin typeface="Barlow"/>
                          <a:ea typeface="+mn-ea"/>
                          <a:cs typeface="+mn-cs"/>
                        </a:rPr>
                        <a:t>Te Puku o Te Ika (TPOTI)</a:t>
                      </a:r>
                      <a:endParaRPr lang="en-IN" sz="1000" b="1"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812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IN" sz="1000" b="1" i="0" u="none" strike="noStrike" kern="1200" dirty="0">
                          <a:solidFill>
                            <a:schemeClr val="tx2"/>
                          </a:solidFill>
                          <a:effectLst/>
                          <a:latin typeface="Barlow"/>
                          <a:ea typeface="+mn-ea"/>
                          <a:cs typeface="+mn-cs"/>
                        </a:rPr>
                        <a:t>Te Uranga o Te Ra Regional Waka Ama (TUOTR)</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91%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90%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121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pl-PL" sz="1000" b="1" i="0" u="none" strike="noStrike" kern="1200" dirty="0">
                          <a:solidFill>
                            <a:schemeClr val="tx2"/>
                          </a:solidFill>
                          <a:effectLst/>
                          <a:latin typeface="Barlow"/>
                          <a:ea typeface="+mn-ea"/>
                          <a:cs typeface="+mn-cs"/>
                        </a:rPr>
                        <a:t>Te Waka o Aoraki (TWOA)</a:t>
                      </a:r>
                      <a:endParaRPr lang="en-IN" sz="1000" b="1"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2"/>
                          </a:solidFill>
                          <a:effectLst/>
                          <a:latin typeface="Barlow"/>
                          <a:ea typeface="+mn-ea"/>
                          <a:cs typeface="+mn-cs"/>
                        </a:rPr>
                        <a:t>89%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39" name="Text Placeholder 4"/>
          <p:cNvSpPr txBox="1">
            <a:spLocks/>
          </p:cNvSpPr>
          <p:nvPr/>
        </p:nvSpPr>
        <p:spPr>
          <a:xfrm>
            <a:off x="974137" y="2761984"/>
            <a:ext cx="3386994" cy="283208"/>
          </a:xfrm>
          <a:prstGeom prst="rect">
            <a:avLst/>
          </a:prstGeom>
        </p:spPr>
        <p:txBody>
          <a:bodyPr anchor="b"/>
          <a:lstStyle>
            <a:lvl1pPr marL="230188" indent="-230188" algn="l" defTabSz="457200" rtl="0" eaLnBrk="1" fontAlgn="base" hangingPunct="1">
              <a:spcBef>
                <a:spcPts val="800"/>
              </a:spcBef>
              <a:spcAft>
                <a:spcPct val="0"/>
              </a:spcAft>
              <a:buClr>
                <a:schemeClr val="tx2"/>
              </a:buClr>
              <a:buFont typeface="Arial" charset="0"/>
              <a:buChar char="•"/>
              <a:defRPr kern="1200">
                <a:solidFill>
                  <a:schemeClr val="tx2"/>
                </a:solidFill>
                <a:latin typeface="+mn-lt"/>
                <a:ea typeface="ＭＳ Ｐゴシック" charset="0"/>
                <a:cs typeface="ＭＳ Ｐゴシック" charset="0"/>
              </a:defRPr>
            </a:lvl1pPr>
            <a:lvl2pPr marL="461963" indent="-242888" algn="l" defTabSz="569913" rtl="0" eaLnBrk="1" fontAlgn="base" hangingPunct="1">
              <a:spcBef>
                <a:spcPts val="800"/>
              </a:spcBef>
              <a:spcAft>
                <a:spcPct val="0"/>
              </a:spcAft>
              <a:buClr>
                <a:schemeClr val="tx2"/>
              </a:buClr>
              <a:buFont typeface="Arial" charset="0"/>
              <a:buChar char="•"/>
              <a:defRPr sz="1600" kern="1200">
                <a:solidFill>
                  <a:schemeClr val="tx2"/>
                </a:solidFill>
                <a:latin typeface="+mn-lt"/>
                <a:ea typeface="ＭＳ Ｐゴシック" charset="0"/>
                <a:cs typeface="+mn-cs"/>
              </a:defRPr>
            </a:lvl2pPr>
            <a:lvl3pPr marL="681038" indent="-227013" algn="l" defTabSz="457200" rtl="0" eaLnBrk="1" fontAlgn="base" hangingPunct="1">
              <a:spcBef>
                <a:spcPts val="700"/>
              </a:spcBef>
              <a:spcAft>
                <a:spcPct val="0"/>
              </a:spcAft>
              <a:buClr>
                <a:schemeClr val="tx2"/>
              </a:buClr>
              <a:buFont typeface="Arial" charset="0"/>
              <a:buChar char="•"/>
              <a:defRPr sz="1400" kern="1200">
                <a:solidFill>
                  <a:schemeClr val="tx2"/>
                </a:solidFill>
                <a:latin typeface="+mn-lt"/>
                <a:ea typeface="ＭＳ Ｐゴシック" charset="0"/>
                <a:cs typeface="+mn-cs"/>
              </a:defRPr>
            </a:lvl3pPr>
            <a:lvl4pPr marL="912813" indent="-222250" algn="l" defTabSz="211138"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4pPr>
            <a:lvl5pPr marL="1143000" indent="-227013" algn="l" defTabSz="457200"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lnSpc>
                <a:spcPct val="95000"/>
              </a:lnSpc>
              <a:spcBef>
                <a:spcPct val="0"/>
              </a:spcBef>
              <a:spcAft>
                <a:spcPts val="600"/>
              </a:spcAft>
              <a:buClr>
                <a:srgbClr val="000000"/>
              </a:buClr>
              <a:buFont typeface="Arial" charset="0"/>
              <a:buNone/>
            </a:pPr>
            <a:r>
              <a:rPr lang="en-US" sz="1200" b="1" dirty="0">
                <a:solidFill>
                  <a:srgbClr val="9C132A"/>
                </a:solidFill>
                <a:latin typeface="Barlow"/>
                <a:cs typeface="Arial" charset="0"/>
              </a:rPr>
              <a:t>How does this compare with 2018 &amp; 2017?</a:t>
            </a:r>
          </a:p>
        </p:txBody>
      </p:sp>
      <p:grpSp>
        <p:nvGrpSpPr>
          <p:cNvPr id="41" name="Group 40"/>
          <p:cNvGrpSpPr/>
          <p:nvPr/>
        </p:nvGrpSpPr>
        <p:grpSpPr>
          <a:xfrm>
            <a:off x="7161810" y="1289310"/>
            <a:ext cx="3402016" cy="4912772"/>
            <a:chOff x="7515226" y="1326103"/>
            <a:chExt cx="3402016" cy="4912772"/>
          </a:xfrm>
        </p:grpSpPr>
        <p:sp>
          <p:nvSpPr>
            <p:cNvPr id="42" name="Freeform 3"/>
            <p:cNvSpPr>
              <a:spLocks/>
            </p:cNvSpPr>
            <p:nvPr/>
          </p:nvSpPr>
          <p:spPr bwMode="auto">
            <a:xfrm>
              <a:off x="7526464" y="5073297"/>
              <a:ext cx="744944" cy="902280"/>
            </a:xfrm>
            <a:custGeom>
              <a:avLst/>
              <a:gdLst/>
              <a:ahLst/>
              <a:cxnLst>
                <a:cxn ang="0">
                  <a:pos x="1475" y="110"/>
                </a:cxn>
                <a:cxn ang="0">
                  <a:pos x="1235" y="90"/>
                </a:cxn>
                <a:cxn ang="0">
                  <a:pos x="1040" y="375"/>
                </a:cxn>
                <a:cxn ang="0">
                  <a:pos x="1120" y="530"/>
                </a:cxn>
                <a:cxn ang="0">
                  <a:pos x="865" y="555"/>
                </a:cxn>
                <a:cxn ang="0">
                  <a:pos x="830" y="765"/>
                </a:cxn>
                <a:cxn ang="0">
                  <a:pos x="685" y="675"/>
                </a:cxn>
                <a:cxn ang="0">
                  <a:pos x="785" y="915"/>
                </a:cxn>
                <a:cxn ang="0">
                  <a:pos x="535" y="980"/>
                </a:cxn>
                <a:cxn ang="0">
                  <a:pos x="505" y="1115"/>
                </a:cxn>
                <a:cxn ang="0">
                  <a:pos x="400" y="1170"/>
                </a:cxn>
                <a:cxn ang="0">
                  <a:pos x="565" y="1235"/>
                </a:cxn>
                <a:cxn ang="0">
                  <a:pos x="515" y="1305"/>
                </a:cxn>
                <a:cxn ang="0">
                  <a:pos x="580" y="1486"/>
                </a:cxn>
                <a:cxn ang="0">
                  <a:pos x="460" y="1476"/>
                </a:cxn>
                <a:cxn ang="0">
                  <a:pos x="295" y="1400"/>
                </a:cxn>
                <a:cxn ang="0">
                  <a:pos x="260" y="1516"/>
                </a:cxn>
                <a:cxn ang="0">
                  <a:pos x="310" y="1611"/>
                </a:cxn>
                <a:cxn ang="0">
                  <a:pos x="455" y="1621"/>
                </a:cxn>
                <a:cxn ang="0">
                  <a:pos x="260" y="1696"/>
                </a:cxn>
                <a:cxn ang="0">
                  <a:pos x="410" y="1806"/>
                </a:cxn>
                <a:cxn ang="0">
                  <a:pos x="265" y="1876"/>
                </a:cxn>
                <a:cxn ang="0">
                  <a:pos x="15" y="1981"/>
                </a:cxn>
                <a:cxn ang="0">
                  <a:pos x="65" y="2151"/>
                </a:cxn>
                <a:cxn ang="0">
                  <a:pos x="245" y="1981"/>
                </a:cxn>
                <a:cxn ang="0">
                  <a:pos x="200" y="2211"/>
                </a:cxn>
                <a:cxn ang="0">
                  <a:pos x="185" y="2301"/>
                </a:cxn>
                <a:cxn ang="0">
                  <a:pos x="460" y="2421"/>
                </a:cxn>
                <a:cxn ang="0">
                  <a:pos x="845" y="2331"/>
                </a:cxn>
                <a:cxn ang="0">
                  <a:pos x="1145" y="2551"/>
                </a:cxn>
                <a:cxn ang="0">
                  <a:pos x="1435" y="2491"/>
                </a:cxn>
                <a:cxn ang="0">
                  <a:pos x="1510" y="2706"/>
                </a:cxn>
                <a:cxn ang="0">
                  <a:pos x="1615" y="2661"/>
                </a:cxn>
                <a:cxn ang="0">
                  <a:pos x="1735" y="2746"/>
                </a:cxn>
                <a:cxn ang="0">
                  <a:pos x="1955" y="2721"/>
                </a:cxn>
                <a:cxn ang="0">
                  <a:pos x="2155" y="2811"/>
                </a:cxn>
                <a:cxn ang="0">
                  <a:pos x="2230" y="2161"/>
                </a:cxn>
                <a:cxn ang="0">
                  <a:pos x="2240" y="1456"/>
                </a:cxn>
                <a:cxn ang="0">
                  <a:pos x="2125" y="1205"/>
                </a:cxn>
                <a:cxn ang="0">
                  <a:pos x="1940" y="1370"/>
                </a:cxn>
                <a:cxn ang="0">
                  <a:pos x="1585" y="1310"/>
                </a:cxn>
                <a:cxn ang="0">
                  <a:pos x="1439" y="940"/>
                </a:cxn>
                <a:cxn ang="0">
                  <a:pos x="1336" y="570"/>
                </a:cxn>
                <a:cxn ang="0">
                  <a:pos x="1495" y="270"/>
                </a:cxn>
              </a:cxnLst>
              <a:rect l="0" t="0" r="r" b="b"/>
              <a:pathLst>
                <a:path w="2321" h="2811">
                  <a:moveTo>
                    <a:pt x="1495" y="270"/>
                  </a:moveTo>
                  <a:lnTo>
                    <a:pt x="1475" y="110"/>
                  </a:lnTo>
                  <a:lnTo>
                    <a:pt x="1322" y="0"/>
                  </a:lnTo>
                  <a:lnTo>
                    <a:pt x="1235" y="90"/>
                  </a:lnTo>
                  <a:lnTo>
                    <a:pt x="1160" y="230"/>
                  </a:lnTo>
                  <a:lnTo>
                    <a:pt x="1040" y="375"/>
                  </a:lnTo>
                  <a:lnTo>
                    <a:pt x="1160" y="480"/>
                  </a:lnTo>
                  <a:lnTo>
                    <a:pt x="1120" y="530"/>
                  </a:lnTo>
                  <a:lnTo>
                    <a:pt x="1000" y="455"/>
                  </a:lnTo>
                  <a:lnTo>
                    <a:pt x="865" y="555"/>
                  </a:lnTo>
                  <a:lnTo>
                    <a:pt x="910" y="660"/>
                  </a:lnTo>
                  <a:lnTo>
                    <a:pt x="830" y="765"/>
                  </a:lnTo>
                  <a:lnTo>
                    <a:pt x="775" y="650"/>
                  </a:lnTo>
                  <a:lnTo>
                    <a:pt x="685" y="675"/>
                  </a:lnTo>
                  <a:lnTo>
                    <a:pt x="745" y="810"/>
                  </a:lnTo>
                  <a:lnTo>
                    <a:pt x="785" y="915"/>
                  </a:lnTo>
                  <a:lnTo>
                    <a:pt x="755" y="995"/>
                  </a:lnTo>
                  <a:lnTo>
                    <a:pt x="535" y="980"/>
                  </a:lnTo>
                  <a:lnTo>
                    <a:pt x="575" y="1115"/>
                  </a:lnTo>
                  <a:lnTo>
                    <a:pt x="505" y="1115"/>
                  </a:lnTo>
                  <a:lnTo>
                    <a:pt x="430" y="1055"/>
                  </a:lnTo>
                  <a:lnTo>
                    <a:pt x="400" y="1170"/>
                  </a:lnTo>
                  <a:lnTo>
                    <a:pt x="425" y="1260"/>
                  </a:lnTo>
                  <a:lnTo>
                    <a:pt x="565" y="1235"/>
                  </a:lnTo>
                  <a:lnTo>
                    <a:pt x="610" y="1305"/>
                  </a:lnTo>
                  <a:lnTo>
                    <a:pt x="515" y="1305"/>
                  </a:lnTo>
                  <a:lnTo>
                    <a:pt x="500" y="1370"/>
                  </a:lnTo>
                  <a:lnTo>
                    <a:pt x="580" y="1486"/>
                  </a:lnTo>
                  <a:lnTo>
                    <a:pt x="530" y="1516"/>
                  </a:lnTo>
                  <a:lnTo>
                    <a:pt x="460" y="1476"/>
                  </a:lnTo>
                  <a:lnTo>
                    <a:pt x="365" y="1370"/>
                  </a:lnTo>
                  <a:lnTo>
                    <a:pt x="295" y="1400"/>
                  </a:lnTo>
                  <a:lnTo>
                    <a:pt x="370" y="1471"/>
                  </a:lnTo>
                  <a:lnTo>
                    <a:pt x="260" y="1516"/>
                  </a:lnTo>
                  <a:lnTo>
                    <a:pt x="215" y="1591"/>
                  </a:lnTo>
                  <a:lnTo>
                    <a:pt x="310" y="1611"/>
                  </a:lnTo>
                  <a:lnTo>
                    <a:pt x="415" y="1546"/>
                  </a:lnTo>
                  <a:lnTo>
                    <a:pt x="455" y="1621"/>
                  </a:lnTo>
                  <a:lnTo>
                    <a:pt x="335" y="1636"/>
                  </a:lnTo>
                  <a:lnTo>
                    <a:pt x="260" y="1696"/>
                  </a:lnTo>
                  <a:lnTo>
                    <a:pt x="280" y="1786"/>
                  </a:lnTo>
                  <a:lnTo>
                    <a:pt x="410" y="1806"/>
                  </a:lnTo>
                  <a:lnTo>
                    <a:pt x="370" y="1911"/>
                  </a:lnTo>
                  <a:lnTo>
                    <a:pt x="265" y="1876"/>
                  </a:lnTo>
                  <a:lnTo>
                    <a:pt x="135" y="1936"/>
                  </a:lnTo>
                  <a:lnTo>
                    <a:pt x="15" y="1981"/>
                  </a:lnTo>
                  <a:lnTo>
                    <a:pt x="0" y="2036"/>
                  </a:lnTo>
                  <a:lnTo>
                    <a:pt x="65" y="2151"/>
                  </a:lnTo>
                  <a:lnTo>
                    <a:pt x="170" y="2056"/>
                  </a:lnTo>
                  <a:lnTo>
                    <a:pt x="245" y="1981"/>
                  </a:lnTo>
                  <a:lnTo>
                    <a:pt x="205" y="2146"/>
                  </a:lnTo>
                  <a:lnTo>
                    <a:pt x="200" y="2211"/>
                  </a:lnTo>
                  <a:lnTo>
                    <a:pt x="295" y="2241"/>
                  </a:lnTo>
                  <a:lnTo>
                    <a:pt x="185" y="2301"/>
                  </a:lnTo>
                  <a:lnTo>
                    <a:pt x="215" y="2386"/>
                  </a:lnTo>
                  <a:lnTo>
                    <a:pt x="460" y="2421"/>
                  </a:lnTo>
                  <a:lnTo>
                    <a:pt x="775" y="2421"/>
                  </a:lnTo>
                  <a:lnTo>
                    <a:pt x="845" y="2331"/>
                  </a:lnTo>
                  <a:lnTo>
                    <a:pt x="1030" y="2361"/>
                  </a:lnTo>
                  <a:lnTo>
                    <a:pt x="1145" y="2551"/>
                  </a:lnTo>
                  <a:lnTo>
                    <a:pt x="1310" y="2521"/>
                  </a:lnTo>
                  <a:lnTo>
                    <a:pt x="1435" y="2491"/>
                  </a:lnTo>
                  <a:lnTo>
                    <a:pt x="1540" y="2616"/>
                  </a:lnTo>
                  <a:lnTo>
                    <a:pt x="1510" y="2706"/>
                  </a:lnTo>
                  <a:lnTo>
                    <a:pt x="1555" y="2781"/>
                  </a:lnTo>
                  <a:lnTo>
                    <a:pt x="1615" y="2661"/>
                  </a:lnTo>
                  <a:lnTo>
                    <a:pt x="1670" y="2751"/>
                  </a:lnTo>
                  <a:lnTo>
                    <a:pt x="1735" y="2746"/>
                  </a:lnTo>
                  <a:lnTo>
                    <a:pt x="1825" y="2686"/>
                  </a:lnTo>
                  <a:lnTo>
                    <a:pt x="1955" y="2721"/>
                  </a:lnTo>
                  <a:lnTo>
                    <a:pt x="2005" y="2806"/>
                  </a:lnTo>
                  <a:lnTo>
                    <a:pt x="2155" y="2811"/>
                  </a:lnTo>
                  <a:lnTo>
                    <a:pt x="2321" y="2803"/>
                  </a:lnTo>
                  <a:lnTo>
                    <a:pt x="2230" y="2161"/>
                  </a:lnTo>
                  <a:lnTo>
                    <a:pt x="2110" y="1741"/>
                  </a:lnTo>
                  <a:lnTo>
                    <a:pt x="2240" y="1456"/>
                  </a:lnTo>
                  <a:lnTo>
                    <a:pt x="2270" y="1325"/>
                  </a:lnTo>
                  <a:lnTo>
                    <a:pt x="2125" y="1205"/>
                  </a:lnTo>
                  <a:lnTo>
                    <a:pt x="2030" y="1365"/>
                  </a:lnTo>
                  <a:lnTo>
                    <a:pt x="1940" y="1370"/>
                  </a:lnTo>
                  <a:lnTo>
                    <a:pt x="1775" y="1185"/>
                  </a:lnTo>
                  <a:lnTo>
                    <a:pt x="1585" y="1310"/>
                  </a:lnTo>
                  <a:lnTo>
                    <a:pt x="1433" y="1153"/>
                  </a:lnTo>
                  <a:lnTo>
                    <a:pt x="1439" y="940"/>
                  </a:lnTo>
                  <a:lnTo>
                    <a:pt x="1346" y="795"/>
                  </a:lnTo>
                  <a:lnTo>
                    <a:pt x="1336" y="570"/>
                  </a:lnTo>
                  <a:lnTo>
                    <a:pt x="1406" y="337"/>
                  </a:lnTo>
                  <a:lnTo>
                    <a:pt x="1495" y="270"/>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43" name="Freeform 4"/>
            <p:cNvSpPr>
              <a:spLocks/>
            </p:cNvSpPr>
            <p:nvPr/>
          </p:nvSpPr>
          <p:spPr bwMode="auto">
            <a:xfrm>
              <a:off x="7515226" y="5620765"/>
              <a:ext cx="81879" cy="64218"/>
            </a:xfrm>
            <a:custGeom>
              <a:avLst/>
              <a:gdLst/>
              <a:ahLst/>
              <a:cxnLst>
                <a:cxn ang="0">
                  <a:pos x="18" y="40"/>
                </a:cxn>
                <a:cxn ang="0">
                  <a:pos x="15" y="24"/>
                </a:cxn>
                <a:cxn ang="0">
                  <a:pos x="0" y="19"/>
                </a:cxn>
                <a:cxn ang="0">
                  <a:pos x="24" y="6"/>
                </a:cxn>
                <a:cxn ang="0">
                  <a:pos x="39" y="0"/>
                </a:cxn>
                <a:cxn ang="0">
                  <a:pos x="48" y="13"/>
                </a:cxn>
                <a:cxn ang="0">
                  <a:pos x="51" y="23"/>
                </a:cxn>
                <a:cxn ang="0">
                  <a:pos x="28" y="25"/>
                </a:cxn>
                <a:cxn ang="0">
                  <a:pos x="18" y="40"/>
                </a:cxn>
              </a:cxnLst>
              <a:rect l="0" t="0" r="r" b="b"/>
              <a:pathLst>
                <a:path w="51" h="40">
                  <a:moveTo>
                    <a:pt x="18" y="40"/>
                  </a:moveTo>
                  <a:lnTo>
                    <a:pt x="15" y="24"/>
                  </a:lnTo>
                  <a:lnTo>
                    <a:pt x="0" y="19"/>
                  </a:lnTo>
                  <a:lnTo>
                    <a:pt x="24" y="6"/>
                  </a:lnTo>
                  <a:lnTo>
                    <a:pt x="39" y="0"/>
                  </a:lnTo>
                  <a:lnTo>
                    <a:pt x="48" y="13"/>
                  </a:lnTo>
                  <a:lnTo>
                    <a:pt x="51" y="23"/>
                  </a:lnTo>
                  <a:lnTo>
                    <a:pt x="28" y="25"/>
                  </a:lnTo>
                  <a:lnTo>
                    <a:pt x="18" y="40"/>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44" name="Freeform 5"/>
            <p:cNvSpPr>
              <a:spLocks/>
            </p:cNvSpPr>
            <p:nvPr/>
          </p:nvSpPr>
          <p:spPr bwMode="auto">
            <a:xfrm>
              <a:off x="7955128" y="4948068"/>
              <a:ext cx="809162" cy="1025902"/>
            </a:xfrm>
            <a:custGeom>
              <a:avLst/>
              <a:gdLst/>
              <a:ahLst/>
              <a:cxnLst>
                <a:cxn ang="0">
                  <a:pos x="1210" y="0"/>
                </a:cxn>
                <a:cxn ang="0">
                  <a:pos x="975" y="180"/>
                </a:cxn>
                <a:cxn ang="0">
                  <a:pos x="700" y="249"/>
                </a:cxn>
                <a:cxn ang="0">
                  <a:pos x="505" y="540"/>
                </a:cxn>
                <a:cxn ang="0">
                  <a:pos x="160" y="660"/>
                </a:cxn>
                <a:cxn ang="0">
                  <a:pos x="0" y="960"/>
                </a:cxn>
                <a:cxn ang="0">
                  <a:pos x="105" y="1330"/>
                </a:cxn>
                <a:cxn ang="0">
                  <a:pos x="250" y="1699"/>
                </a:cxn>
                <a:cxn ang="0">
                  <a:pos x="604" y="1759"/>
                </a:cxn>
                <a:cxn ang="0">
                  <a:pos x="791" y="1596"/>
                </a:cxn>
                <a:cxn ang="0">
                  <a:pos x="904" y="1845"/>
                </a:cxn>
                <a:cxn ang="0">
                  <a:pos x="896" y="2560"/>
                </a:cxn>
                <a:cxn ang="0">
                  <a:pos x="1080" y="3151"/>
                </a:cxn>
                <a:cxn ang="0">
                  <a:pos x="1285" y="3101"/>
                </a:cxn>
                <a:cxn ang="0">
                  <a:pos x="1320" y="3001"/>
                </a:cxn>
                <a:cxn ang="0">
                  <a:pos x="1450" y="2936"/>
                </a:cxn>
                <a:cxn ang="0">
                  <a:pos x="1615" y="2711"/>
                </a:cxn>
                <a:cxn ang="0">
                  <a:pos x="1780" y="2471"/>
                </a:cxn>
                <a:cxn ang="0">
                  <a:pos x="1965" y="2321"/>
                </a:cxn>
                <a:cxn ang="0">
                  <a:pos x="2115" y="2261"/>
                </a:cxn>
                <a:cxn ang="0">
                  <a:pos x="2185" y="2201"/>
                </a:cxn>
                <a:cxn ang="0">
                  <a:pos x="2095" y="2071"/>
                </a:cxn>
                <a:cxn ang="0">
                  <a:pos x="2215" y="1916"/>
                </a:cxn>
                <a:cxn ang="0">
                  <a:pos x="2310" y="1676"/>
                </a:cxn>
                <a:cxn ang="0">
                  <a:pos x="2350" y="1455"/>
                </a:cxn>
                <a:cxn ang="0">
                  <a:pos x="2475" y="1245"/>
                </a:cxn>
                <a:cxn ang="0">
                  <a:pos x="2170" y="1105"/>
                </a:cxn>
                <a:cxn ang="0">
                  <a:pos x="1900" y="1290"/>
                </a:cxn>
                <a:cxn ang="0">
                  <a:pos x="1660" y="1170"/>
                </a:cxn>
                <a:cxn ang="0">
                  <a:pos x="1450" y="840"/>
                </a:cxn>
                <a:cxn ang="0">
                  <a:pos x="1210" y="660"/>
                </a:cxn>
                <a:cxn ang="0">
                  <a:pos x="1150" y="340"/>
                </a:cxn>
                <a:cxn ang="0">
                  <a:pos x="1285" y="15"/>
                </a:cxn>
              </a:cxnLst>
              <a:rect l="0" t="0" r="r" b="b"/>
              <a:pathLst>
                <a:path w="2518" h="3196">
                  <a:moveTo>
                    <a:pt x="1285" y="15"/>
                  </a:moveTo>
                  <a:lnTo>
                    <a:pt x="1210" y="0"/>
                  </a:lnTo>
                  <a:lnTo>
                    <a:pt x="1105" y="130"/>
                  </a:lnTo>
                  <a:lnTo>
                    <a:pt x="975" y="180"/>
                  </a:lnTo>
                  <a:lnTo>
                    <a:pt x="836" y="166"/>
                  </a:lnTo>
                  <a:lnTo>
                    <a:pt x="700" y="249"/>
                  </a:lnTo>
                  <a:lnTo>
                    <a:pt x="566" y="397"/>
                  </a:lnTo>
                  <a:lnTo>
                    <a:pt x="505" y="540"/>
                  </a:lnTo>
                  <a:lnTo>
                    <a:pt x="255" y="700"/>
                  </a:lnTo>
                  <a:lnTo>
                    <a:pt x="160" y="660"/>
                  </a:lnTo>
                  <a:lnTo>
                    <a:pt x="70" y="730"/>
                  </a:lnTo>
                  <a:lnTo>
                    <a:pt x="0" y="960"/>
                  </a:lnTo>
                  <a:lnTo>
                    <a:pt x="10" y="1185"/>
                  </a:lnTo>
                  <a:lnTo>
                    <a:pt x="105" y="1330"/>
                  </a:lnTo>
                  <a:lnTo>
                    <a:pt x="97" y="1543"/>
                  </a:lnTo>
                  <a:lnTo>
                    <a:pt x="250" y="1699"/>
                  </a:lnTo>
                  <a:lnTo>
                    <a:pt x="440" y="1576"/>
                  </a:lnTo>
                  <a:lnTo>
                    <a:pt x="604" y="1759"/>
                  </a:lnTo>
                  <a:lnTo>
                    <a:pt x="697" y="1755"/>
                  </a:lnTo>
                  <a:lnTo>
                    <a:pt x="791" y="1596"/>
                  </a:lnTo>
                  <a:lnTo>
                    <a:pt x="935" y="1713"/>
                  </a:lnTo>
                  <a:lnTo>
                    <a:pt x="904" y="1845"/>
                  </a:lnTo>
                  <a:lnTo>
                    <a:pt x="776" y="2131"/>
                  </a:lnTo>
                  <a:lnTo>
                    <a:pt x="896" y="2560"/>
                  </a:lnTo>
                  <a:lnTo>
                    <a:pt x="985" y="3196"/>
                  </a:lnTo>
                  <a:lnTo>
                    <a:pt x="1080" y="3151"/>
                  </a:lnTo>
                  <a:lnTo>
                    <a:pt x="1185" y="3076"/>
                  </a:lnTo>
                  <a:lnTo>
                    <a:pt x="1285" y="3101"/>
                  </a:lnTo>
                  <a:lnTo>
                    <a:pt x="1380" y="3061"/>
                  </a:lnTo>
                  <a:lnTo>
                    <a:pt x="1320" y="3001"/>
                  </a:lnTo>
                  <a:lnTo>
                    <a:pt x="1330" y="2941"/>
                  </a:lnTo>
                  <a:lnTo>
                    <a:pt x="1450" y="2936"/>
                  </a:lnTo>
                  <a:lnTo>
                    <a:pt x="1435" y="2861"/>
                  </a:lnTo>
                  <a:lnTo>
                    <a:pt x="1615" y="2711"/>
                  </a:lnTo>
                  <a:lnTo>
                    <a:pt x="1795" y="2596"/>
                  </a:lnTo>
                  <a:lnTo>
                    <a:pt x="1780" y="2471"/>
                  </a:lnTo>
                  <a:lnTo>
                    <a:pt x="1860" y="2351"/>
                  </a:lnTo>
                  <a:lnTo>
                    <a:pt x="1965" y="2321"/>
                  </a:lnTo>
                  <a:lnTo>
                    <a:pt x="2085" y="2296"/>
                  </a:lnTo>
                  <a:lnTo>
                    <a:pt x="2115" y="2261"/>
                  </a:lnTo>
                  <a:lnTo>
                    <a:pt x="2185" y="2266"/>
                  </a:lnTo>
                  <a:lnTo>
                    <a:pt x="2185" y="2201"/>
                  </a:lnTo>
                  <a:lnTo>
                    <a:pt x="2170" y="2126"/>
                  </a:lnTo>
                  <a:lnTo>
                    <a:pt x="2095" y="2071"/>
                  </a:lnTo>
                  <a:lnTo>
                    <a:pt x="2130" y="1961"/>
                  </a:lnTo>
                  <a:lnTo>
                    <a:pt x="2215" y="1916"/>
                  </a:lnTo>
                  <a:lnTo>
                    <a:pt x="2235" y="1816"/>
                  </a:lnTo>
                  <a:lnTo>
                    <a:pt x="2310" y="1676"/>
                  </a:lnTo>
                  <a:lnTo>
                    <a:pt x="2265" y="1606"/>
                  </a:lnTo>
                  <a:lnTo>
                    <a:pt x="2350" y="1455"/>
                  </a:lnTo>
                  <a:lnTo>
                    <a:pt x="2325" y="1305"/>
                  </a:lnTo>
                  <a:lnTo>
                    <a:pt x="2475" y="1245"/>
                  </a:lnTo>
                  <a:lnTo>
                    <a:pt x="2518" y="1156"/>
                  </a:lnTo>
                  <a:lnTo>
                    <a:pt x="2170" y="1105"/>
                  </a:lnTo>
                  <a:lnTo>
                    <a:pt x="2065" y="1170"/>
                  </a:lnTo>
                  <a:lnTo>
                    <a:pt x="1900" y="1290"/>
                  </a:lnTo>
                  <a:lnTo>
                    <a:pt x="1815" y="1140"/>
                  </a:lnTo>
                  <a:lnTo>
                    <a:pt x="1660" y="1170"/>
                  </a:lnTo>
                  <a:lnTo>
                    <a:pt x="1570" y="1060"/>
                  </a:lnTo>
                  <a:lnTo>
                    <a:pt x="1450" y="840"/>
                  </a:lnTo>
                  <a:lnTo>
                    <a:pt x="1315" y="825"/>
                  </a:lnTo>
                  <a:lnTo>
                    <a:pt x="1210" y="660"/>
                  </a:lnTo>
                  <a:lnTo>
                    <a:pt x="1165" y="480"/>
                  </a:lnTo>
                  <a:lnTo>
                    <a:pt x="1150" y="340"/>
                  </a:lnTo>
                  <a:lnTo>
                    <a:pt x="1240" y="160"/>
                  </a:lnTo>
                  <a:lnTo>
                    <a:pt x="1285" y="15"/>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45" name="Freeform 6"/>
            <p:cNvSpPr>
              <a:spLocks/>
            </p:cNvSpPr>
            <p:nvPr/>
          </p:nvSpPr>
          <p:spPr bwMode="auto">
            <a:xfrm>
              <a:off x="7950314" y="3727902"/>
              <a:ext cx="1249064" cy="1444934"/>
            </a:xfrm>
            <a:custGeom>
              <a:avLst/>
              <a:gdLst/>
              <a:ahLst/>
              <a:cxnLst>
                <a:cxn ang="0">
                  <a:pos x="3415" y="0"/>
                </a:cxn>
                <a:cxn ang="0">
                  <a:pos x="3340" y="65"/>
                </a:cxn>
                <a:cxn ang="0">
                  <a:pos x="3295" y="140"/>
                </a:cxn>
                <a:cxn ang="0">
                  <a:pos x="3280" y="260"/>
                </a:cxn>
                <a:cxn ang="0">
                  <a:pos x="3285" y="645"/>
                </a:cxn>
                <a:cxn ang="0">
                  <a:pos x="3090" y="975"/>
                </a:cxn>
                <a:cxn ang="0">
                  <a:pos x="2925" y="1130"/>
                </a:cxn>
                <a:cxn ang="0">
                  <a:pos x="2700" y="1190"/>
                </a:cxn>
                <a:cxn ang="0">
                  <a:pos x="2730" y="1340"/>
                </a:cxn>
                <a:cxn ang="0">
                  <a:pos x="2595" y="1770"/>
                </a:cxn>
                <a:cxn ang="0">
                  <a:pos x="2395" y="2180"/>
                </a:cxn>
                <a:cxn ang="0">
                  <a:pos x="2220" y="2435"/>
                </a:cxn>
                <a:cxn ang="0">
                  <a:pos x="2065" y="2615"/>
                </a:cxn>
                <a:cxn ang="0">
                  <a:pos x="1735" y="2850"/>
                </a:cxn>
                <a:cxn ang="0">
                  <a:pos x="1575" y="3005"/>
                </a:cxn>
                <a:cxn ang="0">
                  <a:pos x="1510" y="3135"/>
                </a:cxn>
                <a:cxn ang="0">
                  <a:pos x="1390" y="3155"/>
                </a:cxn>
                <a:cxn ang="0">
                  <a:pos x="1125" y="3420"/>
                </a:cxn>
                <a:cxn ang="0">
                  <a:pos x="925" y="3500"/>
                </a:cxn>
                <a:cxn ang="0">
                  <a:pos x="775" y="3600"/>
                </a:cxn>
                <a:cxn ang="0">
                  <a:pos x="730" y="3720"/>
                </a:cxn>
                <a:cxn ang="0">
                  <a:pos x="450" y="3915"/>
                </a:cxn>
                <a:cxn ang="0">
                  <a:pos x="315" y="3900"/>
                </a:cxn>
                <a:cxn ang="0">
                  <a:pos x="120" y="3990"/>
                </a:cxn>
                <a:cxn ang="0">
                  <a:pos x="0" y="4190"/>
                </a:cxn>
                <a:cxn ang="0">
                  <a:pos x="155" y="4298"/>
                </a:cxn>
                <a:cxn ang="0">
                  <a:pos x="175" y="4460"/>
                </a:cxn>
                <a:cxn ang="0">
                  <a:pos x="270" y="4500"/>
                </a:cxn>
                <a:cxn ang="0">
                  <a:pos x="520" y="4340"/>
                </a:cxn>
                <a:cxn ang="0">
                  <a:pos x="580" y="4200"/>
                </a:cxn>
                <a:cxn ang="0">
                  <a:pos x="715" y="4050"/>
                </a:cxn>
                <a:cxn ang="0">
                  <a:pos x="850" y="3965"/>
                </a:cxn>
                <a:cxn ang="0">
                  <a:pos x="990" y="3980"/>
                </a:cxn>
                <a:cxn ang="0">
                  <a:pos x="1120" y="3930"/>
                </a:cxn>
                <a:cxn ang="0">
                  <a:pos x="1223" y="3800"/>
                </a:cxn>
                <a:cxn ang="0">
                  <a:pos x="1300" y="3815"/>
                </a:cxn>
                <a:cxn ang="0">
                  <a:pos x="1440" y="3650"/>
                </a:cxn>
                <a:cxn ang="0">
                  <a:pos x="1575" y="3480"/>
                </a:cxn>
                <a:cxn ang="0">
                  <a:pos x="1885" y="3225"/>
                </a:cxn>
                <a:cxn ang="0">
                  <a:pos x="2205" y="3020"/>
                </a:cxn>
                <a:cxn ang="0">
                  <a:pos x="2680" y="2600"/>
                </a:cxn>
                <a:cxn ang="0">
                  <a:pos x="2940" y="2565"/>
                </a:cxn>
                <a:cxn ang="0">
                  <a:pos x="3235" y="2295"/>
                </a:cxn>
                <a:cxn ang="0">
                  <a:pos x="3640" y="1895"/>
                </a:cxn>
                <a:cxn ang="0">
                  <a:pos x="3550" y="1830"/>
                </a:cxn>
                <a:cxn ang="0">
                  <a:pos x="3495" y="1665"/>
                </a:cxn>
                <a:cxn ang="0">
                  <a:pos x="3300" y="1550"/>
                </a:cxn>
                <a:cxn ang="0">
                  <a:pos x="3295" y="1290"/>
                </a:cxn>
                <a:cxn ang="0">
                  <a:pos x="3360" y="1125"/>
                </a:cxn>
                <a:cxn ang="0">
                  <a:pos x="3655" y="795"/>
                </a:cxn>
                <a:cxn ang="0">
                  <a:pos x="3890" y="565"/>
                </a:cxn>
                <a:cxn ang="0">
                  <a:pos x="3750" y="500"/>
                </a:cxn>
                <a:cxn ang="0">
                  <a:pos x="3660" y="340"/>
                </a:cxn>
                <a:cxn ang="0">
                  <a:pos x="3505" y="315"/>
                </a:cxn>
                <a:cxn ang="0">
                  <a:pos x="3415" y="0"/>
                </a:cxn>
              </a:cxnLst>
              <a:rect l="0" t="0" r="r" b="b"/>
              <a:pathLst>
                <a:path w="3890" h="4500">
                  <a:moveTo>
                    <a:pt x="3415" y="0"/>
                  </a:moveTo>
                  <a:lnTo>
                    <a:pt x="3340" y="65"/>
                  </a:lnTo>
                  <a:lnTo>
                    <a:pt x="3295" y="140"/>
                  </a:lnTo>
                  <a:lnTo>
                    <a:pt x="3280" y="260"/>
                  </a:lnTo>
                  <a:lnTo>
                    <a:pt x="3285" y="645"/>
                  </a:lnTo>
                  <a:lnTo>
                    <a:pt x="3090" y="975"/>
                  </a:lnTo>
                  <a:lnTo>
                    <a:pt x="2925" y="1130"/>
                  </a:lnTo>
                  <a:lnTo>
                    <a:pt x="2700" y="1190"/>
                  </a:lnTo>
                  <a:lnTo>
                    <a:pt x="2730" y="1340"/>
                  </a:lnTo>
                  <a:lnTo>
                    <a:pt x="2595" y="1770"/>
                  </a:lnTo>
                  <a:lnTo>
                    <a:pt x="2395" y="2180"/>
                  </a:lnTo>
                  <a:lnTo>
                    <a:pt x="2220" y="2435"/>
                  </a:lnTo>
                  <a:lnTo>
                    <a:pt x="2065" y="2615"/>
                  </a:lnTo>
                  <a:lnTo>
                    <a:pt x="1735" y="2850"/>
                  </a:lnTo>
                  <a:lnTo>
                    <a:pt x="1575" y="3005"/>
                  </a:lnTo>
                  <a:lnTo>
                    <a:pt x="1510" y="3135"/>
                  </a:lnTo>
                  <a:lnTo>
                    <a:pt x="1390" y="3155"/>
                  </a:lnTo>
                  <a:lnTo>
                    <a:pt x="1125" y="3420"/>
                  </a:lnTo>
                  <a:lnTo>
                    <a:pt x="925" y="3500"/>
                  </a:lnTo>
                  <a:lnTo>
                    <a:pt x="775" y="3600"/>
                  </a:lnTo>
                  <a:lnTo>
                    <a:pt x="730" y="3720"/>
                  </a:lnTo>
                  <a:lnTo>
                    <a:pt x="450" y="3915"/>
                  </a:lnTo>
                  <a:lnTo>
                    <a:pt x="315" y="3900"/>
                  </a:lnTo>
                  <a:lnTo>
                    <a:pt x="120" y="3990"/>
                  </a:lnTo>
                  <a:lnTo>
                    <a:pt x="0" y="4190"/>
                  </a:lnTo>
                  <a:lnTo>
                    <a:pt x="155" y="4298"/>
                  </a:lnTo>
                  <a:lnTo>
                    <a:pt x="175" y="4460"/>
                  </a:lnTo>
                  <a:lnTo>
                    <a:pt x="270" y="4500"/>
                  </a:lnTo>
                  <a:lnTo>
                    <a:pt x="520" y="4340"/>
                  </a:lnTo>
                  <a:lnTo>
                    <a:pt x="580" y="4200"/>
                  </a:lnTo>
                  <a:lnTo>
                    <a:pt x="715" y="4050"/>
                  </a:lnTo>
                  <a:lnTo>
                    <a:pt x="850" y="3965"/>
                  </a:lnTo>
                  <a:lnTo>
                    <a:pt x="990" y="3980"/>
                  </a:lnTo>
                  <a:lnTo>
                    <a:pt x="1120" y="3930"/>
                  </a:lnTo>
                  <a:lnTo>
                    <a:pt x="1223" y="3800"/>
                  </a:lnTo>
                  <a:lnTo>
                    <a:pt x="1300" y="3815"/>
                  </a:lnTo>
                  <a:lnTo>
                    <a:pt x="1440" y="3650"/>
                  </a:lnTo>
                  <a:lnTo>
                    <a:pt x="1575" y="3480"/>
                  </a:lnTo>
                  <a:lnTo>
                    <a:pt x="1885" y="3225"/>
                  </a:lnTo>
                  <a:lnTo>
                    <a:pt x="2205" y="3020"/>
                  </a:lnTo>
                  <a:lnTo>
                    <a:pt x="2680" y="2600"/>
                  </a:lnTo>
                  <a:lnTo>
                    <a:pt x="2940" y="2565"/>
                  </a:lnTo>
                  <a:lnTo>
                    <a:pt x="3235" y="2295"/>
                  </a:lnTo>
                  <a:lnTo>
                    <a:pt x="3640" y="1895"/>
                  </a:lnTo>
                  <a:lnTo>
                    <a:pt x="3550" y="1830"/>
                  </a:lnTo>
                  <a:lnTo>
                    <a:pt x="3495" y="1665"/>
                  </a:lnTo>
                  <a:lnTo>
                    <a:pt x="3300" y="1550"/>
                  </a:lnTo>
                  <a:lnTo>
                    <a:pt x="3295" y="1290"/>
                  </a:lnTo>
                  <a:lnTo>
                    <a:pt x="3360" y="1125"/>
                  </a:lnTo>
                  <a:lnTo>
                    <a:pt x="3655" y="795"/>
                  </a:lnTo>
                  <a:lnTo>
                    <a:pt x="3890" y="565"/>
                  </a:lnTo>
                  <a:lnTo>
                    <a:pt x="3750" y="500"/>
                  </a:lnTo>
                  <a:lnTo>
                    <a:pt x="3660" y="340"/>
                  </a:lnTo>
                  <a:lnTo>
                    <a:pt x="3505" y="315"/>
                  </a:lnTo>
                  <a:lnTo>
                    <a:pt x="3415" y="0"/>
                  </a:lnTo>
                  <a:close/>
                </a:path>
              </a:pathLst>
            </a:custGeom>
            <a:solidFill>
              <a:schemeClr val="bg2">
                <a:lumMod val="90000"/>
              </a:schemeClr>
            </a:solidFill>
            <a:ln w="1270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46" name="Freeform 7"/>
            <p:cNvSpPr>
              <a:spLocks/>
            </p:cNvSpPr>
            <p:nvPr/>
          </p:nvSpPr>
          <p:spPr bwMode="auto">
            <a:xfrm>
              <a:off x="8324389" y="4187148"/>
              <a:ext cx="1249064" cy="1181635"/>
            </a:xfrm>
            <a:custGeom>
              <a:avLst/>
              <a:gdLst/>
              <a:ahLst/>
              <a:cxnLst>
                <a:cxn ang="0">
                  <a:pos x="2540" y="345"/>
                </a:cxn>
                <a:cxn ang="0">
                  <a:pos x="2092" y="863"/>
                </a:cxn>
                <a:cxn ang="0">
                  <a:pos x="1519" y="1188"/>
                </a:cxn>
                <a:cxn ang="0">
                  <a:pos x="715" y="1818"/>
                </a:cxn>
                <a:cxn ang="0">
                  <a:pos x="274" y="2243"/>
                </a:cxn>
                <a:cxn ang="0">
                  <a:pos x="93" y="2544"/>
                </a:cxn>
                <a:cxn ang="0">
                  <a:pos x="15" y="2867"/>
                </a:cxn>
                <a:cxn ang="0">
                  <a:pos x="166" y="3216"/>
                </a:cxn>
                <a:cxn ang="0">
                  <a:pos x="420" y="3450"/>
                </a:cxn>
                <a:cxn ang="0">
                  <a:pos x="666" y="3531"/>
                </a:cxn>
                <a:cxn ang="0">
                  <a:pos x="915" y="3561"/>
                </a:cxn>
                <a:cxn ang="0">
                  <a:pos x="1370" y="3545"/>
                </a:cxn>
                <a:cxn ang="0">
                  <a:pos x="1380" y="3200"/>
                </a:cxn>
                <a:cxn ang="0">
                  <a:pos x="1485" y="2765"/>
                </a:cxn>
                <a:cxn ang="0">
                  <a:pos x="1890" y="2505"/>
                </a:cxn>
                <a:cxn ang="0">
                  <a:pos x="2180" y="2255"/>
                </a:cxn>
                <a:cxn ang="0">
                  <a:pos x="2300" y="2265"/>
                </a:cxn>
                <a:cxn ang="0">
                  <a:pos x="2525" y="2255"/>
                </a:cxn>
                <a:cxn ang="0">
                  <a:pos x="2765" y="2270"/>
                </a:cxn>
                <a:cxn ang="0">
                  <a:pos x="2955" y="2300"/>
                </a:cxn>
                <a:cxn ang="0">
                  <a:pos x="2975" y="2040"/>
                </a:cxn>
                <a:cxn ang="0">
                  <a:pos x="2775" y="2040"/>
                </a:cxn>
                <a:cxn ang="0">
                  <a:pos x="2780" y="1545"/>
                </a:cxn>
                <a:cxn ang="0">
                  <a:pos x="2865" y="1410"/>
                </a:cxn>
                <a:cxn ang="0">
                  <a:pos x="3095" y="1250"/>
                </a:cxn>
                <a:cxn ang="0">
                  <a:pos x="3465" y="575"/>
                </a:cxn>
                <a:cxn ang="0">
                  <a:pos x="3600" y="420"/>
                </a:cxn>
                <a:cxn ang="0">
                  <a:pos x="3750" y="180"/>
                </a:cxn>
                <a:cxn ang="0">
                  <a:pos x="3667" y="0"/>
                </a:cxn>
                <a:cxn ang="0">
                  <a:pos x="3382" y="198"/>
                </a:cxn>
                <a:cxn ang="0">
                  <a:pos x="3202" y="378"/>
                </a:cxn>
                <a:cxn ang="0">
                  <a:pos x="2854" y="476"/>
                </a:cxn>
              </a:cxnLst>
              <a:rect l="0" t="0" r="r" b="b"/>
              <a:pathLst>
                <a:path w="3892" h="3678">
                  <a:moveTo>
                    <a:pt x="2682" y="222"/>
                  </a:moveTo>
                  <a:lnTo>
                    <a:pt x="2540" y="345"/>
                  </a:lnTo>
                  <a:lnTo>
                    <a:pt x="2476" y="485"/>
                  </a:lnTo>
                  <a:lnTo>
                    <a:pt x="2092" y="863"/>
                  </a:lnTo>
                  <a:lnTo>
                    <a:pt x="1774" y="1157"/>
                  </a:lnTo>
                  <a:lnTo>
                    <a:pt x="1519" y="1188"/>
                  </a:lnTo>
                  <a:lnTo>
                    <a:pt x="1039" y="1611"/>
                  </a:lnTo>
                  <a:lnTo>
                    <a:pt x="715" y="1818"/>
                  </a:lnTo>
                  <a:lnTo>
                    <a:pt x="406" y="2075"/>
                  </a:lnTo>
                  <a:lnTo>
                    <a:pt x="274" y="2243"/>
                  </a:lnTo>
                  <a:lnTo>
                    <a:pt x="135" y="2405"/>
                  </a:lnTo>
                  <a:lnTo>
                    <a:pt x="93" y="2544"/>
                  </a:lnTo>
                  <a:lnTo>
                    <a:pt x="0" y="2730"/>
                  </a:lnTo>
                  <a:lnTo>
                    <a:pt x="15" y="2867"/>
                  </a:lnTo>
                  <a:lnTo>
                    <a:pt x="61" y="3053"/>
                  </a:lnTo>
                  <a:lnTo>
                    <a:pt x="166" y="3216"/>
                  </a:lnTo>
                  <a:lnTo>
                    <a:pt x="298" y="3230"/>
                  </a:lnTo>
                  <a:lnTo>
                    <a:pt x="420" y="3450"/>
                  </a:lnTo>
                  <a:lnTo>
                    <a:pt x="510" y="3560"/>
                  </a:lnTo>
                  <a:lnTo>
                    <a:pt x="666" y="3531"/>
                  </a:lnTo>
                  <a:lnTo>
                    <a:pt x="750" y="3678"/>
                  </a:lnTo>
                  <a:lnTo>
                    <a:pt x="915" y="3561"/>
                  </a:lnTo>
                  <a:lnTo>
                    <a:pt x="1021" y="3494"/>
                  </a:lnTo>
                  <a:lnTo>
                    <a:pt x="1370" y="3545"/>
                  </a:lnTo>
                  <a:lnTo>
                    <a:pt x="1400" y="3365"/>
                  </a:lnTo>
                  <a:lnTo>
                    <a:pt x="1380" y="3200"/>
                  </a:lnTo>
                  <a:lnTo>
                    <a:pt x="1415" y="2945"/>
                  </a:lnTo>
                  <a:lnTo>
                    <a:pt x="1485" y="2765"/>
                  </a:lnTo>
                  <a:lnTo>
                    <a:pt x="1655" y="2655"/>
                  </a:lnTo>
                  <a:lnTo>
                    <a:pt x="1890" y="2505"/>
                  </a:lnTo>
                  <a:lnTo>
                    <a:pt x="2190" y="2340"/>
                  </a:lnTo>
                  <a:lnTo>
                    <a:pt x="2180" y="2255"/>
                  </a:lnTo>
                  <a:lnTo>
                    <a:pt x="2235" y="2220"/>
                  </a:lnTo>
                  <a:lnTo>
                    <a:pt x="2300" y="2265"/>
                  </a:lnTo>
                  <a:lnTo>
                    <a:pt x="2460" y="2190"/>
                  </a:lnTo>
                  <a:lnTo>
                    <a:pt x="2525" y="2255"/>
                  </a:lnTo>
                  <a:lnTo>
                    <a:pt x="2660" y="2205"/>
                  </a:lnTo>
                  <a:lnTo>
                    <a:pt x="2765" y="2270"/>
                  </a:lnTo>
                  <a:lnTo>
                    <a:pt x="2865" y="2225"/>
                  </a:lnTo>
                  <a:lnTo>
                    <a:pt x="2955" y="2300"/>
                  </a:lnTo>
                  <a:lnTo>
                    <a:pt x="3000" y="2210"/>
                  </a:lnTo>
                  <a:lnTo>
                    <a:pt x="2975" y="2040"/>
                  </a:lnTo>
                  <a:lnTo>
                    <a:pt x="2855" y="2015"/>
                  </a:lnTo>
                  <a:lnTo>
                    <a:pt x="2775" y="2040"/>
                  </a:lnTo>
                  <a:lnTo>
                    <a:pt x="2700" y="1980"/>
                  </a:lnTo>
                  <a:lnTo>
                    <a:pt x="2780" y="1545"/>
                  </a:lnTo>
                  <a:lnTo>
                    <a:pt x="2725" y="1425"/>
                  </a:lnTo>
                  <a:lnTo>
                    <a:pt x="2865" y="1410"/>
                  </a:lnTo>
                  <a:lnTo>
                    <a:pt x="2970" y="1325"/>
                  </a:lnTo>
                  <a:lnTo>
                    <a:pt x="3095" y="1250"/>
                  </a:lnTo>
                  <a:lnTo>
                    <a:pt x="3410" y="635"/>
                  </a:lnTo>
                  <a:lnTo>
                    <a:pt x="3465" y="575"/>
                  </a:lnTo>
                  <a:lnTo>
                    <a:pt x="3540" y="600"/>
                  </a:lnTo>
                  <a:lnTo>
                    <a:pt x="3600" y="420"/>
                  </a:lnTo>
                  <a:lnTo>
                    <a:pt x="3680" y="410"/>
                  </a:lnTo>
                  <a:lnTo>
                    <a:pt x="3750" y="180"/>
                  </a:lnTo>
                  <a:lnTo>
                    <a:pt x="3892" y="6"/>
                  </a:lnTo>
                  <a:lnTo>
                    <a:pt x="3667" y="0"/>
                  </a:lnTo>
                  <a:lnTo>
                    <a:pt x="3498" y="63"/>
                  </a:lnTo>
                  <a:lnTo>
                    <a:pt x="3382" y="198"/>
                  </a:lnTo>
                  <a:lnTo>
                    <a:pt x="3330" y="347"/>
                  </a:lnTo>
                  <a:lnTo>
                    <a:pt x="3202" y="378"/>
                  </a:lnTo>
                  <a:lnTo>
                    <a:pt x="2991" y="630"/>
                  </a:lnTo>
                  <a:lnTo>
                    <a:pt x="2854" y="476"/>
                  </a:lnTo>
                  <a:lnTo>
                    <a:pt x="2682" y="222"/>
                  </a:lnTo>
                  <a:close/>
                </a:path>
              </a:pathLst>
            </a:custGeom>
            <a:solidFill>
              <a:schemeClr val="bg2">
                <a:lumMod val="90000"/>
              </a:schemeClr>
            </a:solidFill>
            <a:ln w="19050" cmpd="sng">
              <a:solidFill>
                <a:schemeClr val="bg2">
                  <a:lumMod val="20000"/>
                  <a:lumOff val="80000"/>
                </a:schemeClr>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sp>
          <p:nvSpPr>
            <p:cNvPr id="48" name="Freeform 8"/>
            <p:cNvSpPr>
              <a:spLocks/>
            </p:cNvSpPr>
            <p:nvPr/>
          </p:nvSpPr>
          <p:spPr bwMode="auto">
            <a:xfrm>
              <a:off x="7839536" y="6020529"/>
              <a:ext cx="181419" cy="218346"/>
            </a:xfrm>
            <a:custGeom>
              <a:avLst/>
              <a:gdLst/>
              <a:ahLst/>
              <a:cxnLst>
                <a:cxn ang="0">
                  <a:pos x="15" y="136"/>
                </a:cxn>
                <a:cxn ang="0">
                  <a:pos x="0" y="121"/>
                </a:cxn>
                <a:cxn ang="0">
                  <a:pos x="15" y="93"/>
                </a:cxn>
                <a:cxn ang="0">
                  <a:pos x="12" y="73"/>
                </a:cxn>
                <a:cxn ang="0">
                  <a:pos x="27" y="78"/>
                </a:cxn>
                <a:cxn ang="0">
                  <a:pos x="30" y="57"/>
                </a:cxn>
                <a:cxn ang="0">
                  <a:pos x="38" y="39"/>
                </a:cxn>
                <a:cxn ang="0">
                  <a:pos x="20" y="24"/>
                </a:cxn>
                <a:cxn ang="0">
                  <a:pos x="30" y="0"/>
                </a:cxn>
                <a:cxn ang="0">
                  <a:pos x="54" y="0"/>
                </a:cxn>
                <a:cxn ang="0">
                  <a:pos x="83" y="15"/>
                </a:cxn>
                <a:cxn ang="0">
                  <a:pos x="99" y="39"/>
                </a:cxn>
                <a:cxn ang="0">
                  <a:pos x="77" y="40"/>
                </a:cxn>
                <a:cxn ang="0">
                  <a:pos x="63" y="48"/>
                </a:cxn>
                <a:cxn ang="0">
                  <a:pos x="89" y="63"/>
                </a:cxn>
                <a:cxn ang="0">
                  <a:pos x="113" y="63"/>
                </a:cxn>
                <a:cxn ang="0">
                  <a:pos x="113" y="81"/>
                </a:cxn>
                <a:cxn ang="0">
                  <a:pos x="59" y="102"/>
                </a:cxn>
                <a:cxn ang="0">
                  <a:pos x="23" y="112"/>
                </a:cxn>
                <a:cxn ang="0">
                  <a:pos x="15" y="136"/>
                </a:cxn>
              </a:cxnLst>
              <a:rect l="0" t="0" r="r" b="b"/>
              <a:pathLst>
                <a:path w="113" h="136">
                  <a:moveTo>
                    <a:pt x="15" y="136"/>
                  </a:moveTo>
                  <a:lnTo>
                    <a:pt x="0" y="121"/>
                  </a:lnTo>
                  <a:lnTo>
                    <a:pt x="15" y="93"/>
                  </a:lnTo>
                  <a:lnTo>
                    <a:pt x="12" y="73"/>
                  </a:lnTo>
                  <a:lnTo>
                    <a:pt x="27" y="78"/>
                  </a:lnTo>
                  <a:lnTo>
                    <a:pt x="30" y="57"/>
                  </a:lnTo>
                  <a:lnTo>
                    <a:pt x="38" y="39"/>
                  </a:lnTo>
                  <a:lnTo>
                    <a:pt x="20" y="24"/>
                  </a:lnTo>
                  <a:lnTo>
                    <a:pt x="30" y="0"/>
                  </a:lnTo>
                  <a:lnTo>
                    <a:pt x="54" y="0"/>
                  </a:lnTo>
                  <a:lnTo>
                    <a:pt x="83" y="15"/>
                  </a:lnTo>
                  <a:lnTo>
                    <a:pt x="99" y="39"/>
                  </a:lnTo>
                  <a:lnTo>
                    <a:pt x="77" y="40"/>
                  </a:lnTo>
                  <a:lnTo>
                    <a:pt x="63" y="48"/>
                  </a:lnTo>
                  <a:lnTo>
                    <a:pt x="89" y="63"/>
                  </a:lnTo>
                  <a:lnTo>
                    <a:pt x="113" y="63"/>
                  </a:lnTo>
                  <a:lnTo>
                    <a:pt x="113" y="81"/>
                  </a:lnTo>
                  <a:lnTo>
                    <a:pt x="59" y="102"/>
                  </a:lnTo>
                  <a:lnTo>
                    <a:pt x="23" y="112"/>
                  </a:lnTo>
                  <a:lnTo>
                    <a:pt x="15" y="13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49" name="Freeform 9"/>
            <p:cNvSpPr>
              <a:spLocks/>
            </p:cNvSpPr>
            <p:nvPr/>
          </p:nvSpPr>
          <p:spPr bwMode="auto">
            <a:xfrm>
              <a:off x="9159240" y="1326103"/>
              <a:ext cx="614899" cy="765814"/>
            </a:xfrm>
            <a:custGeom>
              <a:avLst/>
              <a:gdLst/>
              <a:ahLst/>
              <a:cxnLst>
                <a:cxn ang="0">
                  <a:pos x="27" y="30"/>
                </a:cxn>
                <a:cxn ang="0">
                  <a:pos x="77" y="113"/>
                </a:cxn>
                <a:cxn ang="0">
                  <a:pos x="98" y="170"/>
                </a:cxn>
                <a:cxn ang="0">
                  <a:pos x="86" y="206"/>
                </a:cxn>
                <a:cxn ang="0">
                  <a:pos x="101" y="225"/>
                </a:cxn>
                <a:cxn ang="0">
                  <a:pos x="131" y="252"/>
                </a:cxn>
                <a:cxn ang="0">
                  <a:pos x="170" y="204"/>
                </a:cxn>
                <a:cxn ang="0">
                  <a:pos x="167" y="239"/>
                </a:cxn>
                <a:cxn ang="0">
                  <a:pos x="186" y="338"/>
                </a:cxn>
                <a:cxn ang="0">
                  <a:pos x="264" y="446"/>
                </a:cxn>
                <a:cxn ang="0">
                  <a:pos x="291" y="455"/>
                </a:cxn>
                <a:cxn ang="0">
                  <a:pos x="305" y="440"/>
                </a:cxn>
                <a:cxn ang="0">
                  <a:pos x="327" y="419"/>
                </a:cxn>
                <a:cxn ang="0">
                  <a:pos x="338" y="450"/>
                </a:cxn>
                <a:cxn ang="0">
                  <a:pos x="375" y="393"/>
                </a:cxn>
                <a:cxn ang="0">
                  <a:pos x="342" y="339"/>
                </a:cxn>
                <a:cxn ang="0">
                  <a:pos x="324" y="321"/>
                </a:cxn>
                <a:cxn ang="0">
                  <a:pos x="368" y="351"/>
                </a:cxn>
                <a:cxn ang="0">
                  <a:pos x="366" y="321"/>
                </a:cxn>
                <a:cxn ang="0">
                  <a:pos x="350" y="239"/>
                </a:cxn>
                <a:cxn ang="0">
                  <a:pos x="323" y="213"/>
                </a:cxn>
                <a:cxn ang="0">
                  <a:pos x="318" y="183"/>
                </a:cxn>
                <a:cxn ang="0">
                  <a:pos x="296" y="204"/>
                </a:cxn>
                <a:cxn ang="0">
                  <a:pos x="282" y="200"/>
                </a:cxn>
                <a:cxn ang="0">
                  <a:pos x="266" y="185"/>
                </a:cxn>
                <a:cxn ang="0">
                  <a:pos x="255" y="162"/>
                </a:cxn>
                <a:cxn ang="0">
                  <a:pos x="212" y="167"/>
                </a:cxn>
                <a:cxn ang="0">
                  <a:pos x="195" y="131"/>
                </a:cxn>
                <a:cxn ang="0">
                  <a:pos x="158" y="137"/>
                </a:cxn>
                <a:cxn ang="0">
                  <a:pos x="162" y="98"/>
                </a:cxn>
                <a:cxn ang="0">
                  <a:pos x="132" y="117"/>
                </a:cxn>
                <a:cxn ang="0">
                  <a:pos x="114" y="135"/>
                </a:cxn>
                <a:cxn ang="0">
                  <a:pos x="90" y="93"/>
                </a:cxn>
                <a:cxn ang="0">
                  <a:pos x="83" y="63"/>
                </a:cxn>
                <a:cxn ang="0">
                  <a:pos x="60" y="33"/>
                </a:cxn>
                <a:cxn ang="0">
                  <a:pos x="78" y="24"/>
                </a:cxn>
                <a:cxn ang="0">
                  <a:pos x="69" y="6"/>
                </a:cxn>
                <a:cxn ang="0">
                  <a:pos x="38" y="9"/>
                </a:cxn>
                <a:cxn ang="0">
                  <a:pos x="0" y="11"/>
                </a:cxn>
              </a:cxnLst>
              <a:rect l="0" t="0" r="r" b="b"/>
              <a:pathLst>
                <a:path w="383" h="477">
                  <a:moveTo>
                    <a:pt x="6" y="23"/>
                  </a:moveTo>
                  <a:lnTo>
                    <a:pt x="27" y="30"/>
                  </a:lnTo>
                  <a:lnTo>
                    <a:pt x="54" y="78"/>
                  </a:lnTo>
                  <a:lnTo>
                    <a:pt x="77" y="113"/>
                  </a:lnTo>
                  <a:lnTo>
                    <a:pt x="95" y="138"/>
                  </a:lnTo>
                  <a:lnTo>
                    <a:pt x="98" y="170"/>
                  </a:lnTo>
                  <a:lnTo>
                    <a:pt x="83" y="174"/>
                  </a:lnTo>
                  <a:lnTo>
                    <a:pt x="86" y="206"/>
                  </a:lnTo>
                  <a:lnTo>
                    <a:pt x="104" y="203"/>
                  </a:lnTo>
                  <a:lnTo>
                    <a:pt x="101" y="225"/>
                  </a:lnTo>
                  <a:lnTo>
                    <a:pt x="117" y="227"/>
                  </a:lnTo>
                  <a:lnTo>
                    <a:pt x="131" y="252"/>
                  </a:lnTo>
                  <a:lnTo>
                    <a:pt x="162" y="221"/>
                  </a:lnTo>
                  <a:lnTo>
                    <a:pt x="170" y="204"/>
                  </a:lnTo>
                  <a:lnTo>
                    <a:pt x="194" y="221"/>
                  </a:lnTo>
                  <a:lnTo>
                    <a:pt x="167" y="239"/>
                  </a:lnTo>
                  <a:lnTo>
                    <a:pt x="143" y="269"/>
                  </a:lnTo>
                  <a:lnTo>
                    <a:pt x="186" y="338"/>
                  </a:lnTo>
                  <a:lnTo>
                    <a:pt x="249" y="416"/>
                  </a:lnTo>
                  <a:lnTo>
                    <a:pt x="264" y="446"/>
                  </a:lnTo>
                  <a:lnTo>
                    <a:pt x="273" y="477"/>
                  </a:lnTo>
                  <a:lnTo>
                    <a:pt x="291" y="455"/>
                  </a:lnTo>
                  <a:lnTo>
                    <a:pt x="260" y="410"/>
                  </a:lnTo>
                  <a:lnTo>
                    <a:pt x="305" y="440"/>
                  </a:lnTo>
                  <a:lnTo>
                    <a:pt x="303" y="417"/>
                  </a:lnTo>
                  <a:lnTo>
                    <a:pt x="327" y="419"/>
                  </a:lnTo>
                  <a:lnTo>
                    <a:pt x="321" y="440"/>
                  </a:lnTo>
                  <a:lnTo>
                    <a:pt x="338" y="450"/>
                  </a:lnTo>
                  <a:lnTo>
                    <a:pt x="383" y="414"/>
                  </a:lnTo>
                  <a:lnTo>
                    <a:pt x="375" y="393"/>
                  </a:lnTo>
                  <a:lnTo>
                    <a:pt x="357" y="381"/>
                  </a:lnTo>
                  <a:lnTo>
                    <a:pt x="342" y="339"/>
                  </a:lnTo>
                  <a:lnTo>
                    <a:pt x="324" y="338"/>
                  </a:lnTo>
                  <a:lnTo>
                    <a:pt x="324" y="321"/>
                  </a:lnTo>
                  <a:lnTo>
                    <a:pt x="357" y="335"/>
                  </a:lnTo>
                  <a:lnTo>
                    <a:pt x="368" y="351"/>
                  </a:lnTo>
                  <a:lnTo>
                    <a:pt x="378" y="338"/>
                  </a:lnTo>
                  <a:lnTo>
                    <a:pt x="366" y="321"/>
                  </a:lnTo>
                  <a:lnTo>
                    <a:pt x="366" y="290"/>
                  </a:lnTo>
                  <a:lnTo>
                    <a:pt x="350" y="239"/>
                  </a:lnTo>
                  <a:lnTo>
                    <a:pt x="336" y="242"/>
                  </a:lnTo>
                  <a:lnTo>
                    <a:pt x="323" y="213"/>
                  </a:lnTo>
                  <a:lnTo>
                    <a:pt x="330" y="189"/>
                  </a:lnTo>
                  <a:lnTo>
                    <a:pt x="318" y="183"/>
                  </a:lnTo>
                  <a:lnTo>
                    <a:pt x="311" y="198"/>
                  </a:lnTo>
                  <a:lnTo>
                    <a:pt x="296" y="204"/>
                  </a:lnTo>
                  <a:lnTo>
                    <a:pt x="290" y="230"/>
                  </a:lnTo>
                  <a:lnTo>
                    <a:pt x="282" y="200"/>
                  </a:lnTo>
                  <a:lnTo>
                    <a:pt x="267" y="195"/>
                  </a:lnTo>
                  <a:lnTo>
                    <a:pt x="266" y="185"/>
                  </a:lnTo>
                  <a:lnTo>
                    <a:pt x="291" y="173"/>
                  </a:lnTo>
                  <a:lnTo>
                    <a:pt x="255" y="162"/>
                  </a:lnTo>
                  <a:lnTo>
                    <a:pt x="239" y="146"/>
                  </a:lnTo>
                  <a:lnTo>
                    <a:pt x="212" y="167"/>
                  </a:lnTo>
                  <a:lnTo>
                    <a:pt x="210" y="143"/>
                  </a:lnTo>
                  <a:lnTo>
                    <a:pt x="195" y="131"/>
                  </a:lnTo>
                  <a:lnTo>
                    <a:pt x="174" y="143"/>
                  </a:lnTo>
                  <a:lnTo>
                    <a:pt x="158" y="137"/>
                  </a:lnTo>
                  <a:lnTo>
                    <a:pt x="152" y="122"/>
                  </a:lnTo>
                  <a:lnTo>
                    <a:pt x="162" y="98"/>
                  </a:lnTo>
                  <a:lnTo>
                    <a:pt x="140" y="96"/>
                  </a:lnTo>
                  <a:lnTo>
                    <a:pt x="132" y="117"/>
                  </a:lnTo>
                  <a:lnTo>
                    <a:pt x="132" y="137"/>
                  </a:lnTo>
                  <a:lnTo>
                    <a:pt x="114" y="135"/>
                  </a:lnTo>
                  <a:lnTo>
                    <a:pt x="116" y="111"/>
                  </a:lnTo>
                  <a:lnTo>
                    <a:pt x="90" y="93"/>
                  </a:lnTo>
                  <a:lnTo>
                    <a:pt x="102" y="81"/>
                  </a:lnTo>
                  <a:lnTo>
                    <a:pt x="83" y="63"/>
                  </a:lnTo>
                  <a:lnTo>
                    <a:pt x="75" y="44"/>
                  </a:lnTo>
                  <a:lnTo>
                    <a:pt x="60" y="33"/>
                  </a:lnTo>
                  <a:lnTo>
                    <a:pt x="59" y="24"/>
                  </a:lnTo>
                  <a:lnTo>
                    <a:pt x="78" y="24"/>
                  </a:lnTo>
                  <a:lnTo>
                    <a:pt x="77" y="0"/>
                  </a:lnTo>
                  <a:lnTo>
                    <a:pt x="69" y="6"/>
                  </a:lnTo>
                  <a:lnTo>
                    <a:pt x="50" y="2"/>
                  </a:lnTo>
                  <a:lnTo>
                    <a:pt x="38" y="9"/>
                  </a:lnTo>
                  <a:lnTo>
                    <a:pt x="12" y="6"/>
                  </a:lnTo>
                  <a:lnTo>
                    <a:pt x="0" y="11"/>
                  </a:lnTo>
                  <a:lnTo>
                    <a:pt x="6" y="23"/>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50" name="Freeform 11"/>
            <p:cNvSpPr>
              <a:spLocks/>
            </p:cNvSpPr>
            <p:nvPr/>
          </p:nvSpPr>
          <p:spPr bwMode="auto">
            <a:xfrm>
              <a:off x="9737216" y="2124025"/>
              <a:ext cx="573156" cy="1078883"/>
            </a:xfrm>
            <a:custGeom>
              <a:avLst/>
              <a:gdLst/>
              <a:ahLst/>
              <a:cxnLst>
                <a:cxn ang="0">
                  <a:pos x="150" y="1055"/>
                </a:cxn>
                <a:cxn ang="0">
                  <a:pos x="240" y="1505"/>
                </a:cxn>
                <a:cxn ang="0">
                  <a:pos x="165" y="1605"/>
                </a:cxn>
                <a:cxn ang="0">
                  <a:pos x="295" y="1746"/>
                </a:cxn>
                <a:cxn ang="0">
                  <a:pos x="310" y="1911"/>
                </a:cxn>
                <a:cxn ang="0">
                  <a:pos x="130" y="1941"/>
                </a:cxn>
                <a:cxn ang="0">
                  <a:pos x="15" y="2301"/>
                </a:cxn>
                <a:cxn ang="0">
                  <a:pos x="205" y="2674"/>
                </a:cxn>
                <a:cxn ang="0">
                  <a:pos x="414" y="2524"/>
                </a:cxn>
                <a:cxn ang="0">
                  <a:pos x="805" y="2389"/>
                </a:cxn>
                <a:cxn ang="0">
                  <a:pos x="991" y="2514"/>
                </a:cxn>
                <a:cxn ang="0">
                  <a:pos x="900" y="2811"/>
                </a:cxn>
                <a:cxn ang="0">
                  <a:pos x="960" y="2976"/>
                </a:cxn>
                <a:cxn ang="0">
                  <a:pos x="910" y="3361"/>
                </a:cxn>
                <a:cxn ang="0">
                  <a:pos x="1360" y="3156"/>
                </a:cxn>
                <a:cxn ang="0">
                  <a:pos x="1555" y="2881"/>
                </a:cxn>
                <a:cxn ang="0">
                  <a:pos x="1750" y="2541"/>
                </a:cxn>
                <a:cxn ang="0">
                  <a:pos x="1590" y="2106"/>
                </a:cxn>
                <a:cxn ang="0">
                  <a:pos x="1390" y="1836"/>
                </a:cxn>
                <a:cxn ang="0">
                  <a:pos x="1180" y="1355"/>
                </a:cxn>
                <a:cxn ang="0">
                  <a:pos x="1315" y="1085"/>
                </a:cxn>
                <a:cxn ang="0">
                  <a:pos x="1240" y="900"/>
                </a:cxn>
                <a:cxn ang="0">
                  <a:pos x="1260" y="525"/>
                </a:cxn>
                <a:cxn ang="0">
                  <a:pos x="1075" y="485"/>
                </a:cxn>
                <a:cxn ang="0">
                  <a:pos x="1215" y="320"/>
                </a:cxn>
                <a:cxn ang="0">
                  <a:pos x="745" y="0"/>
                </a:cxn>
                <a:cxn ang="0">
                  <a:pos x="805" y="470"/>
                </a:cxn>
                <a:cxn ang="0">
                  <a:pos x="870" y="780"/>
                </a:cxn>
                <a:cxn ang="0">
                  <a:pos x="745" y="870"/>
                </a:cxn>
                <a:cxn ang="0">
                  <a:pos x="453" y="799"/>
                </a:cxn>
                <a:cxn ang="0">
                  <a:pos x="210" y="829"/>
                </a:cxn>
                <a:cxn ang="0">
                  <a:pos x="75" y="695"/>
                </a:cxn>
              </a:cxnLst>
              <a:rect l="0" t="0" r="r" b="b"/>
              <a:pathLst>
                <a:path w="1785" h="3361">
                  <a:moveTo>
                    <a:pt x="0" y="725"/>
                  </a:moveTo>
                  <a:lnTo>
                    <a:pt x="150" y="1055"/>
                  </a:lnTo>
                  <a:lnTo>
                    <a:pt x="190" y="1250"/>
                  </a:lnTo>
                  <a:lnTo>
                    <a:pt x="240" y="1505"/>
                  </a:lnTo>
                  <a:lnTo>
                    <a:pt x="355" y="1530"/>
                  </a:lnTo>
                  <a:lnTo>
                    <a:pt x="165" y="1605"/>
                  </a:lnTo>
                  <a:lnTo>
                    <a:pt x="175" y="1761"/>
                  </a:lnTo>
                  <a:lnTo>
                    <a:pt x="295" y="1746"/>
                  </a:lnTo>
                  <a:lnTo>
                    <a:pt x="160" y="1861"/>
                  </a:lnTo>
                  <a:lnTo>
                    <a:pt x="310" y="1911"/>
                  </a:lnTo>
                  <a:lnTo>
                    <a:pt x="280" y="1951"/>
                  </a:lnTo>
                  <a:lnTo>
                    <a:pt x="130" y="1941"/>
                  </a:lnTo>
                  <a:lnTo>
                    <a:pt x="105" y="2151"/>
                  </a:lnTo>
                  <a:lnTo>
                    <a:pt x="15" y="2301"/>
                  </a:lnTo>
                  <a:lnTo>
                    <a:pt x="22" y="2626"/>
                  </a:lnTo>
                  <a:lnTo>
                    <a:pt x="205" y="2674"/>
                  </a:lnTo>
                  <a:lnTo>
                    <a:pt x="345" y="2659"/>
                  </a:lnTo>
                  <a:lnTo>
                    <a:pt x="414" y="2524"/>
                  </a:lnTo>
                  <a:lnTo>
                    <a:pt x="670" y="2481"/>
                  </a:lnTo>
                  <a:lnTo>
                    <a:pt x="805" y="2389"/>
                  </a:lnTo>
                  <a:lnTo>
                    <a:pt x="939" y="2389"/>
                  </a:lnTo>
                  <a:lnTo>
                    <a:pt x="991" y="2514"/>
                  </a:lnTo>
                  <a:lnTo>
                    <a:pt x="895" y="2601"/>
                  </a:lnTo>
                  <a:lnTo>
                    <a:pt x="900" y="2811"/>
                  </a:lnTo>
                  <a:lnTo>
                    <a:pt x="900" y="2941"/>
                  </a:lnTo>
                  <a:lnTo>
                    <a:pt x="960" y="2976"/>
                  </a:lnTo>
                  <a:lnTo>
                    <a:pt x="925" y="3141"/>
                  </a:lnTo>
                  <a:lnTo>
                    <a:pt x="910" y="3361"/>
                  </a:lnTo>
                  <a:lnTo>
                    <a:pt x="1060" y="3351"/>
                  </a:lnTo>
                  <a:lnTo>
                    <a:pt x="1360" y="3156"/>
                  </a:lnTo>
                  <a:lnTo>
                    <a:pt x="1588" y="2991"/>
                  </a:lnTo>
                  <a:lnTo>
                    <a:pt x="1555" y="2881"/>
                  </a:lnTo>
                  <a:lnTo>
                    <a:pt x="1615" y="2706"/>
                  </a:lnTo>
                  <a:lnTo>
                    <a:pt x="1750" y="2541"/>
                  </a:lnTo>
                  <a:lnTo>
                    <a:pt x="1785" y="2311"/>
                  </a:lnTo>
                  <a:lnTo>
                    <a:pt x="1590" y="2106"/>
                  </a:lnTo>
                  <a:lnTo>
                    <a:pt x="1435" y="2031"/>
                  </a:lnTo>
                  <a:lnTo>
                    <a:pt x="1390" y="1836"/>
                  </a:lnTo>
                  <a:lnTo>
                    <a:pt x="1290" y="1550"/>
                  </a:lnTo>
                  <a:lnTo>
                    <a:pt x="1180" y="1355"/>
                  </a:lnTo>
                  <a:lnTo>
                    <a:pt x="1195" y="1215"/>
                  </a:lnTo>
                  <a:lnTo>
                    <a:pt x="1315" y="1085"/>
                  </a:lnTo>
                  <a:lnTo>
                    <a:pt x="1315" y="965"/>
                  </a:lnTo>
                  <a:lnTo>
                    <a:pt x="1240" y="900"/>
                  </a:lnTo>
                  <a:lnTo>
                    <a:pt x="1230" y="690"/>
                  </a:lnTo>
                  <a:lnTo>
                    <a:pt x="1260" y="525"/>
                  </a:lnTo>
                  <a:lnTo>
                    <a:pt x="1170" y="450"/>
                  </a:lnTo>
                  <a:lnTo>
                    <a:pt x="1075" y="485"/>
                  </a:lnTo>
                  <a:lnTo>
                    <a:pt x="1065" y="465"/>
                  </a:lnTo>
                  <a:lnTo>
                    <a:pt x="1215" y="320"/>
                  </a:lnTo>
                  <a:lnTo>
                    <a:pt x="915" y="65"/>
                  </a:lnTo>
                  <a:lnTo>
                    <a:pt x="745" y="0"/>
                  </a:lnTo>
                  <a:lnTo>
                    <a:pt x="810" y="285"/>
                  </a:lnTo>
                  <a:lnTo>
                    <a:pt x="805" y="470"/>
                  </a:lnTo>
                  <a:lnTo>
                    <a:pt x="885" y="570"/>
                  </a:lnTo>
                  <a:lnTo>
                    <a:pt x="870" y="780"/>
                  </a:lnTo>
                  <a:lnTo>
                    <a:pt x="945" y="885"/>
                  </a:lnTo>
                  <a:lnTo>
                    <a:pt x="745" y="870"/>
                  </a:lnTo>
                  <a:lnTo>
                    <a:pt x="693" y="739"/>
                  </a:lnTo>
                  <a:lnTo>
                    <a:pt x="453" y="799"/>
                  </a:lnTo>
                  <a:lnTo>
                    <a:pt x="195" y="904"/>
                  </a:lnTo>
                  <a:lnTo>
                    <a:pt x="210" y="829"/>
                  </a:lnTo>
                  <a:lnTo>
                    <a:pt x="142" y="798"/>
                  </a:lnTo>
                  <a:lnTo>
                    <a:pt x="75" y="695"/>
                  </a:lnTo>
                  <a:lnTo>
                    <a:pt x="0" y="725"/>
                  </a:lnTo>
                  <a:close/>
                </a:path>
              </a:pathLst>
            </a:custGeom>
            <a:solidFill>
              <a:schemeClr val="bg2">
                <a:lumMod val="90000"/>
              </a:schemeClr>
            </a:solidFill>
            <a:ln w="6350" cmpd="sng">
              <a:solidFill>
                <a:schemeClr val="bg1"/>
              </a:solidFill>
              <a:prstDash val="solid"/>
              <a:round/>
              <a:headEnd/>
              <a:tailEnd/>
            </a:ln>
            <a:effectLst/>
          </p:spPr>
          <p:txBody>
            <a:bodyPr lIns="91405" tIns="45703" rIns="91405" bIns="45703"/>
            <a:lstStyle/>
            <a:p>
              <a:endParaRPr lang="zh-CN" altLang="en-US" sz="1200" kern="0">
                <a:solidFill>
                  <a:sysClr val="windowText" lastClr="000000"/>
                </a:solidFill>
              </a:endParaRPr>
            </a:p>
          </p:txBody>
        </p:sp>
        <p:sp>
          <p:nvSpPr>
            <p:cNvPr id="56" name="Freeform 12"/>
            <p:cNvSpPr>
              <a:spLocks/>
            </p:cNvSpPr>
            <p:nvPr/>
          </p:nvSpPr>
          <p:spPr bwMode="auto">
            <a:xfrm>
              <a:off x="10116107" y="2498102"/>
              <a:ext cx="674302" cy="589211"/>
            </a:xfrm>
            <a:custGeom>
              <a:avLst/>
              <a:gdLst/>
              <a:ahLst/>
              <a:cxnLst>
                <a:cxn ang="0">
                  <a:pos x="2056" y="246"/>
                </a:cxn>
                <a:cxn ang="0">
                  <a:pos x="2101" y="487"/>
                </a:cxn>
                <a:cxn ang="0">
                  <a:pos x="1911" y="850"/>
                </a:cxn>
                <a:cxn ang="0">
                  <a:pos x="1785" y="771"/>
                </a:cxn>
                <a:cxn ang="0">
                  <a:pos x="1371" y="1210"/>
                </a:cxn>
                <a:cxn ang="0">
                  <a:pos x="1180" y="1444"/>
                </a:cxn>
                <a:cxn ang="0">
                  <a:pos x="1042" y="1527"/>
                </a:cxn>
                <a:cxn ang="0">
                  <a:pos x="931" y="1481"/>
                </a:cxn>
                <a:cxn ang="0">
                  <a:pos x="846" y="1521"/>
                </a:cxn>
                <a:cxn ang="0">
                  <a:pos x="796" y="1691"/>
                </a:cxn>
                <a:cxn ang="0">
                  <a:pos x="696" y="1721"/>
                </a:cxn>
                <a:cxn ang="0">
                  <a:pos x="676" y="1611"/>
                </a:cxn>
                <a:cxn ang="0">
                  <a:pos x="561" y="1631"/>
                </a:cxn>
                <a:cxn ang="0">
                  <a:pos x="546" y="1746"/>
                </a:cxn>
                <a:cxn ang="0">
                  <a:pos x="556" y="1836"/>
                </a:cxn>
                <a:cxn ang="0">
                  <a:pos x="411" y="1826"/>
                </a:cxn>
                <a:cxn ang="0">
                  <a:pos x="376" y="1721"/>
                </a:cxn>
                <a:cxn ang="0">
                  <a:pos x="433" y="1545"/>
                </a:cxn>
                <a:cxn ang="0">
                  <a:pos x="568" y="1384"/>
                </a:cxn>
                <a:cxn ang="0">
                  <a:pos x="606" y="1147"/>
                </a:cxn>
                <a:cxn ang="0">
                  <a:pos x="411" y="941"/>
                </a:cxn>
                <a:cxn ang="0">
                  <a:pos x="256" y="866"/>
                </a:cxn>
                <a:cxn ang="0">
                  <a:pos x="213" y="676"/>
                </a:cxn>
                <a:cxn ang="0">
                  <a:pos x="111" y="387"/>
                </a:cxn>
                <a:cxn ang="0">
                  <a:pos x="0" y="193"/>
                </a:cxn>
                <a:cxn ang="0">
                  <a:pos x="15" y="54"/>
                </a:cxn>
                <a:cxn ang="0">
                  <a:pos x="66" y="0"/>
                </a:cxn>
                <a:cxn ang="0">
                  <a:pos x="216" y="216"/>
                </a:cxn>
                <a:cxn ang="0">
                  <a:pos x="381" y="261"/>
                </a:cxn>
                <a:cxn ang="0">
                  <a:pos x="571" y="366"/>
                </a:cxn>
                <a:cxn ang="0">
                  <a:pos x="1141" y="621"/>
                </a:cxn>
                <a:cxn ang="0">
                  <a:pos x="1176" y="696"/>
                </a:cxn>
                <a:cxn ang="0">
                  <a:pos x="1291" y="666"/>
                </a:cxn>
                <a:cxn ang="0">
                  <a:pos x="1476" y="671"/>
                </a:cxn>
                <a:cxn ang="0">
                  <a:pos x="1681" y="386"/>
                </a:cxn>
                <a:cxn ang="0">
                  <a:pos x="1896" y="306"/>
                </a:cxn>
                <a:cxn ang="0">
                  <a:pos x="1996" y="206"/>
                </a:cxn>
                <a:cxn ang="0">
                  <a:pos x="2056" y="246"/>
                </a:cxn>
              </a:cxnLst>
              <a:rect l="0" t="0" r="r" b="b"/>
              <a:pathLst>
                <a:path w="2101" h="1836">
                  <a:moveTo>
                    <a:pt x="2056" y="246"/>
                  </a:moveTo>
                  <a:lnTo>
                    <a:pt x="2101" y="487"/>
                  </a:lnTo>
                  <a:lnTo>
                    <a:pt x="1911" y="850"/>
                  </a:lnTo>
                  <a:lnTo>
                    <a:pt x="1785" y="771"/>
                  </a:lnTo>
                  <a:lnTo>
                    <a:pt x="1371" y="1210"/>
                  </a:lnTo>
                  <a:lnTo>
                    <a:pt x="1180" y="1444"/>
                  </a:lnTo>
                  <a:lnTo>
                    <a:pt x="1042" y="1527"/>
                  </a:lnTo>
                  <a:lnTo>
                    <a:pt x="931" y="1481"/>
                  </a:lnTo>
                  <a:lnTo>
                    <a:pt x="846" y="1521"/>
                  </a:lnTo>
                  <a:lnTo>
                    <a:pt x="796" y="1691"/>
                  </a:lnTo>
                  <a:lnTo>
                    <a:pt x="696" y="1721"/>
                  </a:lnTo>
                  <a:lnTo>
                    <a:pt x="676" y="1611"/>
                  </a:lnTo>
                  <a:lnTo>
                    <a:pt x="561" y="1631"/>
                  </a:lnTo>
                  <a:lnTo>
                    <a:pt x="546" y="1746"/>
                  </a:lnTo>
                  <a:lnTo>
                    <a:pt x="556" y="1836"/>
                  </a:lnTo>
                  <a:lnTo>
                    <a:pt x="411" y="1826"/>
                  </a:lnTo>
                  <a:lnTo>
                    <a:pt x="376" y="1721"/>
                  </a:lnTo>
                  <a:lnTo>
                    <a:pt x="433" y="1545"/>
                  </a:lnTo>
                  <a:lnTo>
                    <a:pt x="568" y="1384"/>
                  </a:lnTo>
                  <a:lnTo>
                    <a:pt x="606" y="1147"/>
                  </a:lnTo>
                  <a:lnTo>
                    <a:pt x="411" y="941"/>
                  </a:lnTo>
                  <a:lnTo>
                    <a:pt x="256" y="866"/>
                  </a:lnTo>
                  <a:lnTo>
                    <a:pt x="213" y="676"/>
                  </a:lnTo>
                  <a:lnTo>
                    <a:pt x="111" y="387"/>
                  </a:lnTo>
                  <a:lnTo>
                    <a:pt x="0" y="193"/>
                  </a:lnTo>
                  <a:lnTo>
                    <a:pt x="15" y="54"/>
                  </a:lnTo>
                  <a:lnTo>
                    <a:pt x="66" y="0"/>
                  </a:lnTo>
                  <a:lnTo>
                    <a:pt x="216" y="216"/>
                  </a:lnTo>
                  <a:lnTo>
                    <a:pt x="381" y="261"/>
                  </a:lnTo>
                  <a:lnTo>
                    <a:pt x="571" y="366"/>
                  </a:lnTo>
                  <a:lnTo>
                    <a:pt x="1141" y="621"/>
                  </a:lnTo>
                  <a:lnTo>
                    <a:pt x="1176" y="696"/>
                  </a:lnTo>
                  <a:lnTo>
                    <a:pt x="1291" y="666"/>
                  </a:lnTo>
                  <a:lnTo>
                    <a:pt x="1476" y="671"/>
                  </a:lnTo>
                  <a:lnTo>
                    <a:pt x="1681" y="386"/>
                  </a:lnTo>
                  <a:lnTo>
                    <a:pt x="1896" y="306"/>
                  </a:lnTo>
                  <a:lnTo>
                    <a:pt x="1996" y="206"/>
                  </a:lnTo>
                  <a:lnTo>
                    <a:pt x="2056" y="246"/>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57" name="Freeform 13"/>
            <p:cNvSpPr>
              <a:spLocks/>
            </p:cNvSpPr>
            <p:nvPr/>
          </p:nvSpPr>
          <p:spPr bwMode="auto">
            <a:xfrm>
              <a:off x="9766112" y="2891446"/>
              <a:ext cx="499304" cy="870171"/>
            </a:xfrm>
            <a:custGeom>
              <a:avLst/>
              <a:gdLst/>
              <a:ahLst/>
              <a:cxnLst>
                <a:cxn ang="0">
                  <a:pos x="339" y="2596"/>
                </a:cxn>
                <a:cxn ang="0">
                  <a:pos x="429" y="2641"/>
                </a:cxn>
                <a:cxn ang="0">
                  <a:pos x="669" y="2641"/>
                </a:cxn>
                <a:cxn ang="0">
                  <a:pos x="884" y="2642"/>
                </a:cxn>
                <a:cxn ang="0">
                  <a:pos x="998" y="2711"/>
                </a:cxn>
                <a:cxn ang="0">
                  <a:pos x="1136" y="2621"/>
                </a:cxn>
                <a:cxn ang="0">
                  <a:pos x="1391" y="2656"/>
                </a:cxn>
                <a:cxn ang="0">
                  <a:pos x="1514" y="2491"/>
                </a:cxn>
                <a:cxn ang="0">
                  <a:pos x="1554" y="2371"/>
                </a:cxn>
                <a:cxn ang="0">
                  <a:pos x="1469" y="2221"/>
                </a:cxn>
                <a:cxn ang="0">
                  <a:pos x="1509" y="1991"/>
                </a:cxn>
                <a:cxn ang="0">
                  <a:pos x="1304" y="1771"/>
                </a:cxn>
                <a:cxn ang="0">
                  <a:pos x="1344" y="1481"/>
                </a:cxn>
                <a:cxn ang="0">
                  <a:pos x="1329" y="1202"/>
                </a:cxn>
                <a:cxn ang="0">
                  <a:pos x="1269" y="765"/>
                </a:cxn>
                <a:cxn ang="0">
                  <a:pos x="971" y="961"/>
                </a:cxn>
                <a:cxn ang="0">
                  <a:pos x="819" y="970"/>
                </a:cxn>
                <a:cxn ang="0">
                  <a:pos x="833" y="758"/>
                </a:cxn>
                <a:cxn ang="0">
                  <a:pos x="870" y="587"/>
                </a:cxn>
                <a:cxn ang="0">
                  <a:pos x="809" y="551"/>
                </a:cxn>
                <a:cxn ang="0">
                  <a:pos x="807" y="389"/>
                </a:cxn>
                <a:cxn ang="0">
                  <a:pos x="804" y="214"/>
                </a:cxn>
                <a:cxn ang="0">
                  <a:pos x="899" y="124"/>
                </a:cxn>
                <a:cxn ang="0">
                  <a:pos x="849" y="0"/>
                </a:cxn>
                <a:cxn ang="0">
                  <a:pos x="714" y="0"/>
                </a:cxn>
                <a:cxn ang="0">
                  <a:pos x="579" y="90"/>
                </a:cxn>
                <a:cxn ang="0">
                  <a:pos x="324" y="135"/>
                </a:cxn>
                <a:cxn ang="0">
                  <a:pos x="254" y="270"/>
                </a:cxn>
                <a:cxn ang="0">
                  <a:pos x="114" y="285"/>
                </a:cxn>
                <a:cxn ang="0">
                  <a:pos x="135" y="505"/>
                </a:cxn>
                <a:cxn ang="0">
                  <a:pos x="0" y="748"/>
                </a:cxn>
                <a:cxn ang="0">
                  <a:pos x="39" y="871"/>
                </a:cxn>
                <a:cxn ang="0">
                  <a:pos x="149" y="970"/>
                </a:cxn>
                <a:cxn ang="0">
                  <a:pos x="191" y="1133"/>
                </a:cxn>
                <a:cxn ang="0">
                  <a:pos x="233" y="1333"/>
                </a:cxn>
                <a:cxn ang="0">
                  <a:pos x="165" y="1466"/>
                </a:cxn>
                <a:cxn ang="0">
                  <a:pos x="59" y="1576"/>
                </a:cxn>
                <a:cxn ang="0">
                  <a:pos x="224" y="1646"/>
                </a:cxn>
                <a:cxn ang="0">
                  <a:pos x="354" y="1886"/>
                </a:cxn>
                <a:cxn ang="0">
                  <a:pos x="444" y="2141"/>
                </a:cxn>
                <a:cxn ang="0">
                  <a:pos x="339" y="2596"/>
                </a:cxn>
              </a:cxnLst>
              <a:rect l="0" t="0" r="r" b="b"/>
              <a:pathLst>
                <a:path w="1554" h="2711">
                  <a:moveTo>
                    <a:pt x="339" y="2596"/>
                  </a:moveTo>
                  <a:lnTo>
                    <a:pt x="429" y="2641"/>
                  </a:lnTo>
                  <a:lnTo>
                    <a:pt x="669" y="2641"/>
                  </a:lnTo>
                  <a:lnTo>
                    <a:pt x="884" y="2642"/>
                  </a:lnTo>
                  <a:lnTo>
                    <a:pt x="998" y="2711"/>
                  </a:lnTo>
                  <a:lnTo>
                    <a:pt x="1136" y="2621"/>
                  </a:lnTo>
                  <a:lnTo>
                    <a:pt x="1391" y="2656"/>
                  </a:lnTo>
                  <a:lnTo>
                    <a:pt x="1514" y="2491"/>
                  </a:lnTo>
                  <a:lnTo>
                    <a:pt x="1554" y="2371"/>
                  </a:lnTo>
                  <a:lnTo>
                    <a:pt x="1469" y="2221"/>
                  </a:lnTo>
                  <a:lnTo>
                    <a:pt x="1509" y="1991"/>
                  </a:lnTo>
                  <a:lnTo>
                    <a:pt x="1304" y="1771"/>
                  </a:lnTo>
                  <a:lnTo>
                    <a:pt x="1344" y="1481"/>
                  </a:lnTo>
                  <a:lnTo>
                    <a:pt x="1329" y="1202"/>
                  </a:lnTo>
                  <a:lnTo>
                    <a:pt x="1269" y="765"/>
                  </a:lnTo>
                  <a:lnTo>
                    <a:pt x="971" y="961"/>
                  </a:lnTo>
                  <a:lnTo>
                    <a:pt x="819" y="970"/>
                  </a:lnTo>
                  <a:lnTo>
                    <a:pt x="833" y="758"/>
                  </a:lnTo>
                  <a:lnTo>
                    <a:pt x="870" y="587"/>
                  </a:lnTo>
                  <a:lnTo>
                    <a:pt x="809" y="551"/>
                  </a:lnTo>
                  <a:lnTo>
                    <a:pt x="807" y="389"/>
                  </a:lnTo>
                  <a:lnTo>
                    <a:pt x="804" y="214"/>
                  </a:lnTo>
                  <a:lnTo>
                    <a:pt x="899" y="124"/>
                  </a:lnTo>
                  <a:lnTo>
                    <a:pt x="849" y="0"/>
                  </a:lnTo>
                  <a:lnTo>
                    <a:pt x="714" y="0"/>
                  </a:lnTo>
                  <a:lnTo>
                    <a:pt x="579" y="90"/>
                  </a:lnTo>
                  <a:lnTo>
                    <a:pt x="324" y="135"/>
                  </a:lnTo>
                  <a:lnTo>
                    <a:pt x="254" y="270"/>
                  </a:lnTo>
                  <a:lnTo>
                    <a:pt x="114" y="285"/>
                  </a:lnTo>
                  <a:lnTo>
                    <a:pt x="135" y="505"/>
                  </a:lnTo>
                  <a:lnTo>
                    <a:pt x="0" y="748"/>
                  </a:lnTo>
                  <a:lnTo>
                    <a:pt x="39" y="871"/>
                  </a:lnTo>
                  <a:lnTo>
                    <a:pt x="149" y="970"/>
                  </a:lnTo>
                  <a:lnTo>
                    <a:pt x="191" y="1133"/>
                  </a:lnTo>
                  <a:lnTo>
                    <a:pt x="233" y="1333"/>
                  </a:lnTo>
                  <a:lnTo>
                    <a:pt x="165" y="1466"/>
                  </a:lnTo>
                  <a:lnTo>
                    <a:pt x="59" y="1576"/>
                  </a:lnTo>
                  <a:lnTo>
                    <a:pt x="224" y="1646"/>
                  </a:lnTo>
                  <a:lnTo>
                    <a:pt x="354" y="1886"/>
                  </a:lnTo>
                  <a:lnTo>
                    <a:pt x="444" y="2141"/>
                  </a:lnTo>
                  <a:lnTo>
                    <a:pt x="339" y="2596"/>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62" name="Freeform 14"/>
            <p:cNvSpPr>
              <a:spLocks/>
            </p:cNvSpPr>
            <p:nvPr/>
          </p:nvSpPr>
          <p:spPr bwMode="auto">
            <a:xfrm>
              <a:off x="9475519" y="2966903"/>
              <a:ext cx="366050" cy="430269"/>
            </a:xfrm>
            <a:custGeom>
              <a:avLst/>
              <a:gdLst/>
              <a:ahLst/>
              <a:cxnLst>
                <a:cxn ang="0">
                  <a:pos x="0" y="118"/>
                </a:cxn>
                <a:cxn ang="0">
                  <a:pos x="9" y="179"/>
                </a:cxn>
                <a:cxn ang="0">
                  <a:pos x="45" y="189"/>
                </a:cxn>
                <a:cxn ang="0">
                  <a:pos x="94" y="213"/>
                </a:cxn>
                <a:cxn ang="0">
                  <a:pos x="145" y="264"/>
                </a:cxn>
                <a:cxn ang="0">
                  <a:pos x="193" y="268"/>
                </a:cxn>
                <a:cxn ang="0">
                  <a:pos x="214" y="246"/>
                </a:cxn>
                <a:cxn ang="0">
                  <a:pos x="228" y="219"/>
                </a:cxn>
                <a:cxn ang="0">
                  <a:pos x="219" y="178"/>
                </a:cxn>
                <a:cxn ang="0">
                  <a:pos x="211" y="147"/>
                </a:cxn>
                <a:cxn ang="0">
                  <a:pos x="189" y="127"/>
                </a:cxn>
                <a:cxn ang="0">
                  <a:pos x="181" y="103"/>
                </a:cxn>
                <a:cxn ang="0">
                  <a:pos x="208" y="55"/>
                </a:cxn>
                <a:cxn ang="0">
                  <a:pos x="204" y="10"/>
                </a:cxn>
                <a:cxn ang="0">
                  <a:pos x="168" y="0"/>
                </a:cxn>
                <a:cxn ang="0">
                  <a:pos x="141" y="37"/>
                </a:cxn>
                <a:cxn ang="0">
                  <a:pos x="117" y="55"/>
                </a:cxn>
                <a:cxn ang="0">
                  <a:pos x="67" y="64"/>
                </a:cxn>
                <a:cxn ang="0">
                  <a:pos x="33" y="87"/>
                </a:cxn>
                <a:cxn ang="0">
                  <a:pos x="0" y="118"/>
                </a:cxn>
              </a:cxnLst>
              <a:rect l="0" t="0" r="r" b="b"/>
              <a:pathLst>
                <a:path w="228" h="268">
                  <a:moveTo>
                    <a:pt x="0" y="118"/>
                  </a:moveTo>
                  <a:lnTo>
                    <a:pt x="9" y="179"/>
                  </a:lnTo>
                  <a:lnTo>
                    <a:pt x="45" y="189"/>
                  </a:lnTo>
                  <a:lnTo>
                    <a:pt x="94" y="213"/>
                  </a:lnTo>
                  <a:lnTo>
                    <a:pt x="145" y="264"/>
                  </a:lnTo>
                  <a:lnTo>
                    <a:pt x="193" y="268"/>
                  </a:lnTo>
                  <a:lnTo>
                    <a:pt x="214" y="246"/>
                  </a:lnTo>
                  <a:lnTo>
                    <a:pt x="228" y="219"/>
                  </a:lnTo>
                  <a:lnTo>
                    <a:pt x="219" y="178"/>
                  </a:lnTo>
                  <a:lnTo>
                    <a:pt x="211" y="147"/>
                  </a:lnTo>
                  <a:lnTo>
                    <a:pt x="189" y="127"/>
                  </a:lnTo>
                  <a:lnTo>
                    <a:pt x="181" y="103"/>
                  </a:lnTo>
                  <a:lnTo>
                    <a:pt x="208" y="55"/>
                  </a:lnTo>
                  <a:lnTo>
                    <a:pt x="204" y="10"/>
                  </a:lnTo>
                  <a:lnTo>
                    <a:pt x="168" y="0"/>
                  </a:lnTo>
                  <a:lnTo>
                    <a:pt x="141" y="37"/>
                  </a:lnTo>
                  <a:lnTo>
                    <a:pt x="117" y="55"/>
                  </a:lnTo>
                  <a:lnTo>
                    <a:pt x="67" y="64"/>
                  </a:lnTo>
                  <a:lnTo>
                    <a:pt x="33" y="87"/>
                  </a:lnTo>
                  <a:lnTo>
                    <a:pt x="0" y="118"/>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63" name="Freeform 15"/>
            <p:cNvSpPr>
              <a:spLocks/>
            </p:cNvSpPr>
            <p:nvPr/>
          </p:nvSpPr>
          <p:spPr bwMode="auto">
            <a:xfrm>
              <a:off x="10173904" y="2962086"/>
              <a:ext cx="563524" cy="695174"/>
            </a:xfrm>
            <a:custGeom>
              <a:avLst/>
              <a:gdLst/>
              <a:ahLst/>
              <a:cxnLst>
                <a:cxn ang="0">
                  <a:pos x="286" y="2151"/>
                </a:cxn>
                <a:cxn ang="0">
                  <a:pos x="426" y="2166"/>
                </a:cxn>
                <a:cxn ang="0">
                  <a:pos x="556" y="1866"/>
                </a:cxn>
                <a:cxn ang="0">
                  <a:pos x="721" y="1726"/>
                </a:cxn>
                <a:cxn ang="0">
                  <a:pos x="706" y="1551"/>
                </a:cxn>
                <a:cxn ang="0">
                  <a:pos x="876" y="1146"/>
                </a:cxn>
                <a:cxn ang="0">
                  <a:pos x="816" y="1080"/>
                </a:cxn>
                <a:cxn ang="0">
                  <a:pos x="736" y="920"/>
                </a:cxn>
                <a:cxn ang="0">
                  <a:pos x="771" y="800"/>
                </a:cxn>
                <a:cxn ang="0">
                  <a:pos x="876" y="660"/>
                </a:cxn>
                <a:cxn ang="0">
                  <a:pos x="1041" y="545"/>
                </a:cxn>
                <a:cxn ang="0">
                  <a:pos x="1261" y="530"/>
                </a:cxn>
                <a:cxn ang="0">
                  <a:pos x="1476" y="530"/>
                </a:cxn>
                <a:cxn ang="0">
                  <a:pos x="1606" y="540"/>
                </a:cxn>
                <a:cxn ang="0">
                  <a:pos x="1506" y="650"/>
                </a:cxn>
                <a:cxn ang="0">
                  <a:pos x="1636" y="675"/>
                </a:cxn>
                <a:cxn ang="0">
                  <a:pos x="1756" y="605"/>
                </a:cxn>
                <a:cxn ang="0">
                  <a:pos x="1701" y="500"/>
                </a:cxn>
                <a:cxn ang="0">
                  <a:pos x="1666" y="375"/>
                </a:cxn>
                <a:cxn ang="0">
                  <a:pos x="1456" y="320"/>
                </a:cxn>
                <a:cxn ang="0">
                  <a:pos x="1336" y="185"/>
                </a:cxn>
                <a:cxn ang="0">
                  <a:pos x="1261" y="65"/>
                </a:cxn>
                <a:cxn ang="0">
                  <a:pos x="1171" y="30"/>
                </a:cxn>
                <a:cxn ang="0">
                  <a:pos x="996" y="0"/>
                </a:cxn>
                <a:cxn ang="0">
                  <a:pos x="861" y="80"/>
                </a:cxn>
                <a:cxn ang="0">
                  <a:pos x="751" y="35"/>
                </a:cxn>
                <a:cxn ang="0">
                  <a:pos x="666" y="73"/>
                </a:cxn>
                <a:cxn ang="0">
                  <a:pos x="615" y="244"/>
                </a:cxn>
                <a:cxn ang="0">
                  <a:pos x="516" y="274"/>
                </a:cxn>
                <a:cxn ang="0">
                  <a:pos x="496" y="168"/>
                </a:cxn>
                <a:cxn ang="0">
                  <a:pos x="379" y="184"/>
                </a:cxn>
                <a:cxn ang="0">
                  <a:pos x="366" y="310"/>
                </a:cxn>
                <a:cxn ang="0">
                  <a:pos x="375" y="391"/>
                </a:cxn>
                <a:cxn ang="0">
                  <a:pos x="231" y="382"/>
                </a:cxn>
                <a:cxn ang="0">
                  <a:pos x="0" y="547"/>
                </a:cxn>
                <a:cxn ang="0">
                  <a:pos x="61" y="975"/>
                </a:cxn>
                <a:cxn ang="0">
                  <a:pos x="76" y="1266"/>
                </a:cxn>
                <a:cxn ang="0">
                  <a:pos x="36" y="1552"/>
                </a:cxn>
                <a:cxn ang="0">
                  <a:pos x="240" y="1770"/>
                </a:cxn>
                <a:cxn ang="0">
                  <a:pos x="201" y="2004"/>
                </a:cxn>
                <a:cxn ang="0">
                  <a:pos x="286" y="2151"/>
                </a:cxn>
              </a:cxnLst>
              <a:rect l="0" t="0" r="r" b="b"/>
              <a:pathLst>
                <a:path w="1756" h="2166">
                  <a:moveTo>
                    <a:pt x="286" y="2151"/>
                  </a:moveTo>
                  <a:lnTo>
                    <a:pt x="426" y="2166"/>
                  </a:lnTo>
                  <a:lnTo>
                    <a:pt x="556" y="1866"/>
                  </a:lnTo>
                  <a:lnTo>
                    <a:pt x="721" y="1726"/>
                  </a:lnTo>
                  <a:lnTo>
                    <a:pt x="706" y="1551"/>
                  </a:lnTo>
                  <a:lnTo>
                    <a:pt x="876" y="1146"/>
                  </a:lnTo>
                  <a:lnTo>
                    <a:pt x="816" y="1080"/>
                  </a:lnTo>
                  <a:lnTo>
                    <a:pt x="736" y="920"/>
                  </a:lnTo>
                  <a:lnTo>
                    <a:pt x="771" y="800"/>
                  </a:lnTo>
                  <a:lnTo>
                    <a:pt x="876" y="660"/>
                  </a:lnTo>
                  <a:lnTo>
                    <a:pt x="1041" y="545"/>
                  </a:lnTo>
                  <a:lnTo>
                    <a:pt x="1261" y="530"/>
                  </a:lnTo>
                  <a:lnTo>
                    <a:pt x="1476" y="530"/>
                  </a:lnTo>
                  <a:lnTo>
                    <a:pt x="1606" y="540"/>
                  </a:lnTo>
                  <a:lnTo>
                    <a:pt x="1506" y="650"/>
                  </a:lnTo>
                  <a:lnTo>
                    <a:pt x="1636" y="675"/>
                  </a:lnTo>
                  <a:lnTo>
                    <a:pt x="1756" y="605"/>
                  </a:lnTo>
                  <a:lnTo>
                    <a:pt x="1701" y="500"/>
                  </a:lnTo>
                  <a:lnTo>
                    <a:pt x="1666" y="375"/>
                  </a:lnTo>
                  <a:lnTo>
                    <a:pt x="1456" y="320"/>
                  </a:lnTo>
                  <a:lnTo>
                    <a:pt x="1336" y="185"/>
                  </a:lnTo>
                  <a:lnTo>
                    <a:pt x="1261" y="65"/>
                  </a:lnTo>
                  <a:lnTo>
                    <a:pt x="1171" y="30"/>
                  </a:lnTo>
                  <a:lnTo>
                    <a:pt x="996" y="0"/>
                  </a:lnTo>
                  <a:lnTo>
                    <a:pt x="861" y="80"/>
                  </a:lnTo>
                  <a:lnTo>
                    <a:pt x="751" y="35"/>
                  </a:lnTo>
                  <a:lnTo>
                    <a:pt x="666" y="73"/>
                  </a:lnTo>
                  <a:lnTo>
                    <a:pt x="615" y="244"/>
                  </a:lnTo>
                  <a:lnTo>
                    <a:pt x="516" y="274"/>
                  </a:lnTo>
                  <a:lnTo>
                    <a:pt x="496" y="168"/>
                  </a:lnTo>
                  <a:lnTo>
                    <a:pt x="379" y="184"/>
                  </a:lnTo>
                  <a:lnTo>
                    <a:pt x="366" y="310"/>
                  </a:lnTo>
                  <a:lnTo>
                    <a:pt x="375" y="391"/>
                  </a:lnTo>
                  <a:lnTo>
                    <a:pt x="231" y="382"/>
                  </a:lnTo>
                  <a:lnTo>
                    <a:pt x="0" y="547"/>
                  </a:lnTo>
                  <a:lnTo>
                    <a:pt x="61" y="975"/>
                  </a:lnTo>
                  <a:lnTo>
                    <a:pt x="76" y="1266"/>
                  </a:lnTo>
                  <a:lnTo>
                    <a:pt x="36" y="1552"/>
                  </a:lnTo>
                  <a:lnTo>
                    <a:pt x="240" y="1770"/>
                  </a:lnTo>
                  <a:lnTo>
                    <a:pt x="201" y="2004"/>
                  </a:lnTo>
                  <a:lnTo>
                    <a:pt x="286" y="2151"/>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64" name="Freeform 16"/>
            <p:cNvSpPr>
              <a:spLocks/>
            </p:cNvSpPr>
            <p:nvPr/>
          </p:nvSpPr>
          <p:spPr bwMode="auto">
            <a:xfrm>
              <a:off x="10495000" y="2568743"/>
              <a:ext cx="422242" cy="513755"/>
            </a:xfrm>
            <a:custGeom>
              <a:avLst/>
              <a:gdLst/>
              <a:ahLst/>
              <a:cxnLst>
                <a:cxn ang="0">
                  <a:pos x="665" y="1598"/>
                </a:cxn>
                <a:cxn ang="0">
                  <a:pos x="456" y="1545"/>
                </a:cxn>
                <a:cxn ang="0">
                  <a:pos x="336" y="1409"/>
                </a:cxn>
                <a:cxn ang="0">
                  <a:pos x="261" y="1291"/>
                </a:cxn>
                <a:cxn ang="0">
                  <a:pos x="168" y="1255"/>
                </a:cxn>
                <a:cxn ang="0">
                  <a:pos x="0" y="1225"/>
                </a:cxn>
                <a:cxn ang="0">
                  <a:pos x="191" y="990"/>
                </a:cxn>
                <a:cxn ang="0">
                  <a:pos x="606" y="550"/>
                </a:cxn>
                <a:cxn ang="0">
                  <a:pos x="731" y="630"/>
                </a:cxn>
                <a:cxn ang="0">
                  <a:pos x="921" y="265"/>
                </a:cxn>
                <a:cxn ang="0">
                  <a:pos x="875" y="25"/>
                </a:cxn>
                <a:cxn ang="0">
                  <a:pos x="971" y="0"/>
                </a:cxn>
                <a:cxn ang="0">
                  <a:pos x="1091" y="0"/>
                </a:cxn>
                <a:cxn ang="0">
                  <a:pos x="1176" y="90"/>
                </a:cxn>
                <a:cxn ang="0">
                  <a:pos x="1271" y="130"/>
                </a:cxn>
                <a:cxn ang="0">
                  <a:pos x="1316" y="250"/>
                </a:cxn>
                <a:cxn ang="0">
                  <a:pos x="1221" y="285"/>
                </a:cxn>
                <a:cxn ang="0">
                  <a:pos x="1136" y="510"/>
                </a:cxn>
                <a:cxn ang="0">
                  <a:pos x="1086" y="820"/>
                </a:cxn>
                <a:cxn ang="0">
                  <a:pos x="1061" y="1135"/>
                </a:cxn>
                <a:cxn ang="0">
                  <a:pos x="951" y="1245"/>
                </a:cxn>
                <a:cxn ang="0">
                  <a:pos x="731" y="1335"/>
                </a:cxn>
                <a:cxn ang="0">
                  <a:pos x="701" y="1410"/>
                </a:cxn>
                <a:cxn ang="0">
                  <a:pos x="665" y="1598"/>
                </a:cxn>
              </a:cxnLst>
              <a:rect l="0" t="0" r="r" b="b"/>
              <a:pathLst>
                <a:path w="1316" h="1598">
                  <a:moveTo>
                    <a:pt x="665" y="1598"/>
                  </a:moveTo>
                  <a:lnTo>
                    <a:pt x="456" y="1545"/>
                  </a:lnTo>
                  <a:lnTo>
                    <a:pt x="336" y="1409"/>
                  </a:lnTo>
                  <a:lnTo>
                    <a:pt x="261" y="1291"/>
                  </a:lnTo>
                  <a:lnTo>
                    <a:pt x="168" y="1255"/>
                  </a:lnTo>
                  <a:lnTo>
                    <a:pt x="0" y="1225"/>
                  </a:lnTo>
                  <a:lnTo>
                    <a:pt x="191" y="990"/>
                  </a:lnTo>
                  <a:lnTo>
                    <a:pt x="606" y="550"/>
                  </a:lnTo>
                  <a:lnTo>
                    <a:pt x="731" y="630"/>
                  </a:lnTo>
                  <a:lnTo>
                    <a:pt x="921" y="265"/>
                  </a:lnTo>
                  <a:lnTo>
                    <a:pt x="875" y="25"/>
                  </a:lnTo>
                  <a:lnTo>
                    <a:pt x="971" y="0"/>
                  </a:lnTo>
                  <a:lnTo>
                    <a:pt x="1091" y="0"/>
                  </a:lnTo>
                  <a:lnTo>
                    <a:pt x="1176" y="90"/>
                  </a:lnTo>
                  <a:lnTo>
                    <a:pt x="1271" y="130"/>
                  </a:lnTo>
                  <a:lnTo>
                    <a:pt x="1316" y="250"/>
                  </a:lnTo>
                  <a:lnTo>
                    <a:pt x="1221" y="285"/>
                  </a:lnTo>
                  <a:lnTo>
                    <a:pt x="1136" y="510"/>
                  </a:lnTo>
                  <a:lnTo>
                    <a:pt x="1086" y="820"/>
                  </a:lnTo>
                  <a:lnTo>
                    <a:pt x="1061" y="1135"/>
                  </a:lnTo>
                  <a:lnTo>
                    <a:pt x="951" y="1245"/>
                  </a:lnTo>
                  <a:lnTo>
                    <a:pt x="731" y="1335"/>
                  </a:lnTo>
                  <a:lnTo>
                    <a:pt x="701" y="1410"/>
                  </a:lnTo>
                  <a:lnTo>
                    <a:pt x="665" y="1598"/>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65" name="Freeform 17"/>
            <p:cNvSpPr>
              <a:spLocks/>
            </p:cNvSpPr>
            <p:nvPr/>
          </p:nvSpPr>
          <p:spPr bwMode="auto">
            <a:xfrm>
              <a:off x="9737214" y="3724693"/>
              <a:ext cx="475223" cy="354811"/>
            </a:xfrm>
            <a:custGeom>
              <a:avLst/>
              <a:gdLst/>
              <a:ahLst/>
              <a:cxnLst>
                <a:cxn ang="0">
                  <a:pos x="475" y="1104"/>
                </a:cxn>
                <a:cxn ang="0">
                  <a:pos x="450" y="824"/>
                </a:cxn>
                <a:cxn ang="0">
                  <a:pos x="355" y="804"/>
                </a:cxn>
                <a:cxn ang="0">
                  <a:pos x="180" y="804"/>
                </a:cxn>
                <a:cxn ang="0">
                  <a:pos x="0" y="609"/>
                </a:cxn>
                <a:cxn ang="0">
                  <a:pos x="195" y="429"/>
                </a:cxn>
                <a:cxn ang="0">
                  <a:pos x="430" y="0"/>
                </a:cxn>
                <a:cxn ang="0">
                  <a:pos x="523" y="44"/>
                </a:cxn>
                <a:cxn ang="0">
                  <a:pos x="975" y="44"/>
                </a:cxn>
                <a:cxn ang="0">
                  <a:pos x="1090" y="114"/>
                </a:cxn>
                <a:cxn ang="0">
                  <a:pos x="1230" y="24"/>
                </a:cxn>
                <a:cxn ang="0">
                  <a:pos x="1482" y="60"/>
                </a:cxn>
                <a:cxn ang="0">
                  <a:pos x="1320" y="404"/>
                </a:cxn>
                <a:cxn ang="0">
                  <a:pos x="1105" y="744"/>
                </a:cxn>
                <a:cxn ang="0">
                  <a:pos x="960" y="809"/>
                </a:cxn>
                <a:cxn ang="0">
                  <a:pos x="750" y="969"/>
                </a:cxn>
                <a:cxn ang="0">
                  <a:pos x="475" y="1104"/>
                </a:cxn>
              </a:cxnLst>
              <a:rect l="0" t="0" r="r" b="b"/>
              <a:pathLst>
                <a:path w="1482" h="1104">
                  <a:moveTo>
                    <a:pt x="475" y="1104"/>
                  </a:moveTo>
                  <a:lnTo>
                    <a:pt x="450" y="824"/>
                  </a:lnTo>
                  <a:lnTo>
                    <a:pt x="355" y="804"/>
                  </a:lnTo>
                  <a:lnTo>
                    <a:pt x="180" y="804"/>
                  </a:lnTo>
                  <a:lnTo>
                    <a:pt x="0" y="609"/>
                  </a:lnTo>
                  <a:lnTo>
                    <a:pt x="195" y="429"/>
                  </a:lnTo>
                  <a:lnTo>
                    <a:pt x="430" y="0"/>
                  </a:lnTo>
                  <a:lnTo>
                    <a:pt x="523" y="44"/>
                  </a:lnTo>
                  <a:lnTo>
                    <a:pt x="975" y="44"/>
                  </a:lnTo>
                  <a:lnTo>
                    <a:pt x="1090" y="114"/>
                  </a:lnTo>
                  <a:lnTo>
                    <a:pt x="1230" y="24"/>
                  </a:lnTo>
                  <a:lnTo>
                    <a:pt x="1482" y="60"/>
                  </a:lnTo>
                  <a:lnTo>
                    <a:pt x="1320" y="404"/>
                  </a:lnTo>
                  <a:lnTo>
                    <a:pt x="1105" y="744"/>
                  </a:lnTo>
                  <a:lnTo>
                    <a:pt x="960" y="809"/>
                  </a:lnTo>
                  <a:lnTo>
                    <a:pt x="750" y="969"/>
                  </a:lnTo>
                  <a:lnTo>
                    <a:pt x="475" y="1104"/>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sp>
          <p:nvSpPr>
            <p:cNvPr id="66" name="Freeform 18"/>
            <p:cNvSpPr>
              <a:spLocks/>
            </p:cNvSpPr>
            <p:nvPr/>
          </p:nvSpPr>
          <p:spPr bwMode="auto">
            <a:xfrm>
              <a:off x="9971615" y="1966687"/>
              <a:ext cx="78668" cy="115595"/>
            </a:xfrm>
            <a:custGeom>
              <a:avLst/>
              <a:gdLst/>
              <a:ahLst/>
              <a:cxnLst>
                <a:cxn ang="0">
                  <a:pos x="43" y="72"/>
                </a:cxn>
                <a:cxn ang="0">
                  <a:pos x="13" y="44"/>
                </a:cxn>
                <a:cxn ang="0">
                  <a:pos x="0" y="30"/>
                </a:cxn>
                <a:cxn ang="0">
                  <a:pos x="6" y="8"/>
                </a:cxn>
                <a:cxn ang="0">
                  <a:pos x="15" y="0"/>
                </a:cxn>
                <a:cxn ang="0">
                  <a:pos x="43" y="30"/>
                </a:cxn>
                <a:cxn ang="0">
                  <a:pos x="36" y="42"/>
                </a:cxn>
                <a:cxn ang="0">
                  <a:pos x="49" y="60"/>
                </a:cxn>
                <a:cxn ang="0">
                  <a:pos x="43" y="72"/>
                </a:cxn>
              </a:cxnLst>
              <a:rect l="0" t="0" r="r" b="b"/>
              <a:pathLst>
                <a:path w="49" h="72">
                  <a:moveTo>
                    <a:pt x="43" y="72"/>
                  </a:moveTo>
                  <a:lnTo>
                    <a:pt x="13" y="44"/>
                  </a:lnTo>
                  <a:lnTo>
                    <a:pt x="0" y="30"/>
                  </a:lnTo>
                  <a:lnTo>
                    <a:pt x="6" y="8"/>
                  </a:lnTo>
                  <a:lnTo>
                    <a:pt x="15" y="0"/>
                  </a:lnTo>
                  <a:lnTo>
                    <a:pt x="43" y="30"/>
                  </a:lnTo>
                  <a:lnTo>
                    <a:pt x="36" y="42"/>
                  </a:lnTo>
                  <a:lnTo>
                    <a:pt x="49" y="60"/>
                  </a:lnTo>
                  <a:lnTo>
                    <a:pt x="43" y="72"/>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sp>
          <p:nvSpPr>
            <p:cNvPr id="67" name="Freeform 19"/>
            <p:cNvSpPr>
              <a:spLocks/>
            </p:cNvSpPr>
            <p:nvPr/>
          </p:nvSpPr>
          <p:spPr bwMode="auto">
            <a:xfrm>
              <a:off x="9862441" y="2234803"/>
              <a:ext cx="64218" cy="25688"/>
            </a:xfrm>
            <a:custGeom>
              <a:avLst/>
              <a:gdLst/>
              <a:ahLst/>
              <a:cxnLst>
                <a:cxn ang="0">
                  <a:pos x="26" y="16"/>
                </a:cxn>
                <a:cxn ang="0">
                  <a:pos x="5" y="16"/>
                </a:cxn>
                <a:cxn ang="0">
                  <a:pos x="0" y="1"/>
                </a:cxn>
                <a:cxn ang="0">
                  <a:pos x="40" y="0"/>
                </a:cxn>
                <a:cxn ang="0">
                  <a:pos x="26" y="16"/>
                </a:cxn>
              </a:cxnLst>
              <a:rect l="0" t="0" r="r" b="b"/>
              <a:pathLst>
                <a:path w="40" h="16">
                  <a:moveTo>
                    <a:pt x="26" y="16"/>
                  </a:moveTo>
                  <a:lnTo>
                    <a:pt x="5" y="16"/>
                  </a:lnTo>
                  <a:lnTo>
                    <a:pt x="0" y="1"/>
                  </a:lnTo>
                  <a:lnTo>
                    <a:pt x="40" y="0"/>
                  </a:lnTo>
                  <a:lnTo>
                    <a:pt x="26" y="1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69" name="Freeform 20"/>
            <p:cNvSpPr>
              <a:spLocks/>
            </p:cNvSpPr>
            <p:nvPr/>
          </p:nvSpPr>
          <p:spPr bwMode="auto">
            <a:xfrm>
              <a:off x="9008327" y="3613914"/>
              <a:ext cx="337151" cy="722466"/>
            </a:xfrm>
            <a:custGeom>
              <a:avLst/>
              <a:gdLst/>
              <a:ahLst/>
              <a:cxnLst>
                <a:cxn ang="0">
                  <a:pos x="24" y="71"/>
                </a:cxn>
                <a:cxn ang="0">
                  <a:pos x="69" y="23"/>
                </a:cxn>
                <a:cxn ang="0">
                  <a:pos x="78" y="36"/>
                </a:cxn>
                <a:cxn ang="0">
                  <a:pos x="87" y="14"/>
                </a:cxn>
                <a:cxn ang="0">
                  <a:pos x="118" y="3"/>
                </a:cxn>
                <a:cxn ang="0">
                  <a:pos x="159" y="0"/>
                </a:cxn>
                <a:cxn ang="0">
                  <a:pos x="156" y="17"/>
                </a:cxn>
                <a:cxn ang="0">
                  <a:pos x="117" y="26"/>
                </a:cxn>
                <a:cxn ang="0">
                  <a:pos x="100" y="47"/>
                </a:cxn>
                <a:cxn ang="0">
                  <a:pos x="108" y="68"/>
                </a:cxn>
                <a:cxn ang="0">
                  <a:pos x="136" y="80"/>
                </a:cxn>
                <a:cxn ang="0">
                  <a:pos x="169" y="71"/>
                </a:cxn>
                <a:cxn ang="0">
                  <a:pos x="166" y="84"/>
                </a:cxn>
                <a:cxn ang="0">
                  <a:pos x="164" y="139"/>
                </a:cxn>
                <a:cxn ang="0">
                  <a:pos x="172" y="168"/>
                </a:cxn>
                <a:cxn ang="0">
                  <a:pos x="183" y="192"/>
                </a:cxn>
                <a:cxn ang="0">
                  <a:pos x="210" y="190"/>
                </a:cxn>
                <a:cxn ang="0">
                  <a:pos x="201" y="214"/>
                </a:cxn>
                <a:cxn ang="0">
                  <a:pos x="210" y="227"/>
                </a:cxn>
                <a:cxn ang="0">
                  <a:pos x="205" y="263"/>
                </a:cxn>
                <a:cxn ang="0">
                  <a:pos x="166" y="294"/>
                </a:cxn>
                <a:cxn ang="0">
                  <a:pos x="129" y="348"/>
                </a:cxn>
                <a:cxn ang="0">
                  <a:pos x="110" y="397"/>
                </a:cxn>
                <a:cxn ang="0">
                  <a:pos x="82" y="423"/>
                </a:cxn>
                <a:cxn ang="0">
                  <a:pos x="69" y="450"/>
                </a:cxn>
                <a:cxn ang="0">
                  <a:pos x="51" y="437"/>
                </a:cxn>
                <a:cxn ang="0">
                  <a:pos x="40" y="404"/>
                </a:cxn>
                <a:cxn ang="0">
                  <a:pos x="1" y="381"/>
                </a:cxn>
                <a:cxn ang="0">
                  <a:pos x="0" y="329"/>
                </a:cxn>
                <a:cxn ang="0">
                  <a:pos x="13" y="295"/>
                </a:cxn>
                <a:cxn ang="0">
                  <a:pos x="73" y="229"/>
                </a:cxn>
                <a:cxn ang="0">
                  <a:pos x="119" y="184"/>
                </a:cxn>
                <a:cxn ang="0">
                  <a:pos x="91" y="171"/>
                </a:cxn>
                <a:cxn ang="0">
                  <a:pos x="73" y="139"/>
                </a:cxn>
                <a:cxn ang="0">
                  <a:pos x="42" y="134"/>
                </a:cxn>
                <a:cxn ang="0">
                  <a:pos x="24" y="71"/>
                </a:cxn>
              </a:cxnLst>
              <a:rect l="0" t="0" r="r" b="b"/>
              <a:pathLst>
                <a:path w="210" h="450">
                  <a:moveTo>
                    <a:pt x="24" y="71"/>
                  </a:moveTo>
                  <a:lnTo>
                    <a:pt x="69" y="23"/>
                  </a:lnTo>
                  <a:lnTo>
                    <a:pt x="78" y="36"/>
                  </a:lnTo>
                  <a:lnTo>
                    <a:pt x="87" y="14"/>
                  </a:lnTo>
                  <a:lnTo>
                    <a:pt x="118" y="3"/>
                  </a:lnTo>
                  <a:lnTo>
                    <a:pt x="159" y="0"/>
                  </a:lnTo>
                  <a:lnTo>
                    <a:pt x="156" y="17"/>
                  </a:lnTo>
                  <a:lnTo>
                    <a:pt x="117" y="26"/>
                  </a:lnTo>
                  <a:lnTo>
                    <a:pt x="100" y="47"/>
                  </a:lnTo>
                  <a:lnTo>
                    <a:pt x="108" y="68"/>
                  </a:lnTo>
                  <a:lnTo>
                    <a:pt x="136" y="80"/>
                  </a:lnTo>
                  <a:lnTo>
                    <a:pt x="169" y="71"/>
                  </a:lnTo>
                  <a:lnTo>
                    <a:pt x="166" y="84"/>
                  </a:lnTo>
                  <a:lnTo>
                    <a:pt x="164" y="139"/>
                  </a:lnTo>
                  <a:lnTo>
                    <a:pt x="172" y="168"/>
                  </a:lnTo>
                  <a:lnTo>
                    <a:pt x="183" y="192"/>
                  </a:lnTo>
                  <a:lnTo>
                    <a:pt x="210" y="190"/>
                  </a:lnTo>
                  <a:lnTo>
                    <a:pt x="201" y="214"/>
                  </a:lnTo>
                  <a:lnTo>
                    <a:pt x="210" y="227"/>
                  </a:lnTo>
                  <a:lnTo>
                    <a:pt x="205" y="263"/>
                  </a:lnTo>
                  <a:lnTo>
                    <a:pt x="166" y="294"/>
                  </a:lnTo>
                  <a:lnTo>
                    <a:pt x="129" y="348"/>
                  </a:lnTo>
                  <a:lnTo>
                    <a:pt x="110" y="397"/>
                  </a:lnTo>
                  <a:lnTo>
                    <a:pt x="82" y="423"/>
                  </a:lnTo>
                  <a:lnTo>
                    <a:pt x="69" y="450"/>
                  </a:lnTo>
                  <a:lnTo>
                    <a:pt x="51" y="437"/>
                  </a:lnTo>
                  <a:lnTo>
                    <a:pt x="40" y="404"/>
                  </a:lnTo>
                  <a:lnTo>
                    <a:pt x="1" y="381"/>
                  </a:lnTo>
                  <a:lnTo>
                    <a:pt x="0" y="329"/>
                  </a:lnTo>
                  <a:lnTo>
                    <a:pt x="13" y="295"/>
                  </a:lnTo>
                  <a:lnTo>
                    <a:pt x="73" y="229"/>
                  </a:lnTo>
                  <a:lnTo>
                    <a:pt x="119" y="184"/>
                  </a:lnTo>
                  <a:lnTo>
                    <a:pt x="91" y="171"/>
                  </a:lnTo>
                  <a:lnTo>
                    <a:pt x="73" y="139"/>
                  </a:lnTo>
                  <a:lnTo>
                    <a:pt x="42" y="134"/>
                  </a:lnTo>
                  <a:lnTo>
                    <a:pt x="24" y="71"/>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70" name="Freeform 21"/>
            <p:cNvSpPr>
              <a:spLocks/>
            </p:cNvSpPr>
            <p:nvPr/>
          </p:nvSpPr>
          <p:spPr bwMode="auto">
            <a:xfrm>
              <a:off x="9184927" y="3830651"/>
              <a:ext cx="468802" cy="552285"/>
            </a:xfrm>
            <a:custGeom>
              <a:avLst/>
              <a:gdLst/>
              <a:ahLst/>
              <a:cxnLst>
                <a:cxn ang="0">
                  <a:pos x="242" y="219"/>
                </a:cxn>
                <a:cxn ang="0">
                  <a:pos x="277" y="150"/>
                </a:cxn>
                <a:cxn ang="0">
                  <a:pos x="256" y="137"/>
                </a:cxn>
                <a:cxn ang="0">
                  <a:pos x="245" y="120"/>
                </a:cxn>
                <a:cxn ang="0">
                  <a:pos x="241" y="89"/>
                </a:cxn>
                <a:cxn ang="0">
                  <a:pos x="256" y="74"/>
                </a:cxn>
                <a:cxn ang="0">
                  <a:pos x="275" y="65"/>
                </a:cxn>
                <a:cxn ang="0">
                  <a:pos x="275" y="47"/>
                </a:cxn>
                <a:cxn ang="0">
                  <a:pos x="292" y="35"/>
                </a:cxn>
                <a:cxn ang="0">
                  <a:pos x="272" y="26"/>
                </a:cxn>
                <a:cxn ang="0">
                  <a:pos x="275" y="0"/>
                </a:cxn>
                <a:cxn ang="0">
                  <a:pos x="223" y="6"/>
                </a:cxn>
                <a:cxn ang="0">
                  <a:pos x="241" y="26"/>
                </a:cxn>
                <a:cxn ang="0">
                  <a:pos x="221" y="51"/>
                </a:cxn>
                <a:cxn ang="0">
                  <a:pos x="203" y="59"/>
                </a:cxn>
                <a:cxn ang="0">
                  <a:pos x="188" y="51"/>
                </a:cxn>
                <a:cxn ang="0">
                  <a:pos x="191" y="30"/>
                </a:cxn>
                <a:cxn ang="0">
                  <a:pos x="188" y="8"/>
                </a:cxn>
                <a:cxn ang="0">
                  <a:pos x="152" y="4"/>
                </a:cxn>
                <a:cxn ang="0">
                  <a:pos x="158" y="19"/>
                </a:cxn>
                <a:cxn ang="0">
                  <a:pos x="154" y="43"/>
                </a:cxn>
                <a:cxn ang="0">
                  <a:pos x="142" y="58"/>
                </a:cxn>
                <a:cxn ang="0">
                  <a:pos x="125" y="76"/>
                </a:cxn>
                <a:cxn ang="0">
                  <a:pos x="97" y="99"/>
                </a:cxn>
                <a:cxn ang="0">
                  <a:pos x="95" y="128"/>
                </a:cxn>
                <a:cxn ang="0">
                  <a:pos x="55" y="160"/>
                </a:cxn>
                <a:cxn ang="0">
                  <a:pos x="19" y="213"/>
                </a:cxn>
                <a:cxn ang="0">
                  <a:pos x="0" y="262"/>
                </a:cxn>
                <a:cxn ang="0">
                  <a:pos x="34" y="312"/>
                </a:cxn>
                <a:cxn ang="0">
                  <a:pos x="62" y="344"/>
                </a:cxn>
                <a:cxn ang="0">
                  <a:pos x="104" y="294"/>
                </a:cxn>
                <a:cxn ang="0">
                  <a:pos x="130" y="287"/>
                </a:cxn>
                <a:cxn ang="0">
                  <a:pos x="140" y="258"/>
                </a:cxn>
                <a:cxn ang="0">
                  <a:pos x="163" y="231"/>
                </a:cxn>
                <a:cxn ang="0">
                  <a:pos x="197" y="218"/>
                </a:cxn>
                <a:cxn ang="0">
                  <a:pos x="242" y="219"/>
                </a:cxn>
              </a:cxnLst>
              <a:rect l="0" t="0" r="r" b="b"/>
              <a:pathLst>
                <a:path w="292" h="344">
                  <a:moveTo>
                    <a:pt x="242" y="219"/>
                  </a:moveTo>
                  <a:lnTo>
                    <a:pt x="277" y="150"/>
                  </a:lnTo>
                  <a:lnTo>
                    <a:pt x="256" y="137"/>
                  </a:lnTo>
                  <a:lnTo>
                    <a:pt x="245" y="120"/>
                  </a:lnTo>
                  <a:lnTo>
                    <a:pt x="241" y="89"/>
                  </a:lnTo>
                  <a:lnTo>
                    <a:pt x="256" y="74"/>
                  </a:lnTo>
                  <a:lnTo>
                    <a:pt x="275" y="65"/>
                  </a:lnTo>
                  <a:lnTo>
                    <a:pt x="275" y="47"/>
                  </a:lnTo>
                  <a:lnTo>
                    <a:pt x="292" y="35"/>
                  </a:lnTo>
                  <a:lnTo>
                    <a:pt x="272" y="26"/>
                  </a:lnTo>
                  <a:lnTo>
                    <a:pt x="275" y="0"/>
                  </a:lnTo>
                  <a:lnTo>
                    <a:pt x="223" y="6"/>
                  </a:lnTo>
                  <a:lnTo>
                    <a:pt x="241" y="26"/>
                  </a:lnTo>
                  <a:lnTo>
                    <a:pt x="221" y="51"/>
                  </a:lnTo>
                  <a:lnTo>
                    <a:pt x="203" y="59"/>
                  </a:lnTo>
                  <a:lnTo>
                    <a:pt x="188" y="51"/>
                  </a:lnTo>
                  <a:lnTo>
                    <a:pt x="191" y="30"/>
                  </a:lnTo>
                  <a:lnTo>
                    <a:pt x="188" y="8"/>
                  </a:lnTo>
                  <a:lnTo>
                    <a:pt x="152" y="4"/>
                  </a:lnTo>
                  <a:lnTo>
                    <a:pt x="158" y="19"/>
                  </a:lnTo>
                  <a:lnTo>
                    <a:pt x="154" y="43"/>
                  </a:lnTo>
                  <a:lnTo>
                    <a:pt x="142" y="58"/>
                  </a:lnTo>
                  <a:lnTo>
                    <a:pt x="125" y="76"/>
                  </a:lnTo>
                  <a:lnTo>
                    <a:pt x="97" y="99"/>
                  </a:lnTo>
                  <a:lnTo>
                    <a:pt x="95" y="128"/>
                  </a:lnTo>
                  <a:lnTo>
                    <a:pt x="55" y="160"/>
                  </a:lnTo>
                  <a:lnTo>
                    <a:pt x="19" y="213"/>
                  </a:lnTo>
                  <a:lnTo>
                    <a:pt x="0" y="262"/>
                  </a:lnTo>
                  <a:lnTo>
                    <a:pt x="34" y="312"/>
                  </a:lnTo>
                  <a:lnTo>
                    <a:pt x="62" y="344"/>
                  </a:lnTo>
                  <a:lnTo>
                    <a:pt x="104" y="294"/>
                  </a:lnTo>
                  <a:lnTo>
                    <a:pt x="130" y="287"/>
                  </a:lnTo>
                  <a:lnTo>
                    <a:pt x="140" y="258"/>
                  </a:lnTo>
                  <a:lnTo>
                    <a:pt x="163" y="231"/>
                  </a:lnTo>
                  <a:lnTo>
                    <a:pt x="197" y="218"/>
                  </a:lnTo>
                  <a:lnTo>
                    <a:pt x="242" y="219"/>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71" name="Freeform 22"/>
            <p:cNvSpPr>
              <a:spLocks/>
            </p:cNvSpPr>
            <p:nvPr/>
          </p:nvSpPr>
          <p:spPr bwMode="auto">
            <a:xfrm>
              <a:off x="9154585" y="3839136"/>
              <a:ext cx="302349" cy="425910"/>
            </a:xfrm>
            <a:custGeom>
              <a:avLst/>
              <a:gdLst>
                <a:gd name="connsiteX0" fmla="*/ 754 w 10000"/>
                <a:gd name="connsiteY0" fmla="*/ 11199 h 11199"/>
                <a:gd name="connsiteX1" fmla="*/ 0 w 10000"/>
                <a:gd name="connsiteY1" fmla="*/ 7766 h 11199"/>
                <a:gd name="connsiteX2" fmla="*/ 1791 w 10000"/>
                <a:gd name="connsiteY2" fmla="*/ 5426 h 11199"/>
                <a:gd name="connsiteX3" fmla="*/ 4627 w 10000"/>
                <a:gd name="connsiteY3" fmla="*/ 3511 h 11199"/>
                <a:gd name="connsiteX4" fmla="*/ 8657 w 10000"/>
                <a:gd name="connsiteY4" fmla="*/ 0 h 11199"/>
                <a:gd name="connsiteX5" fmla="*/ 10000 w 10000"/>
                <a:gd name="connsiteY5" fmla="*/ 1596 h 11199"/>
                <a:gd name="connsiteX6" fmla="*/ 9552 w 10000"/>
                <a:gd name="connsiteY6" fmla="*/ 4468 h 11199"/>
                <a:gd name="connsiteX7" fmla="*/ 7313 w 10000"/>
                <a:gd name="connsiteY7" fmla="*/ 6064 h 11199"/>
                <a:gd name="connsiteX8" fmla="*/ 5522 w 10000"/>
                <a:gd name="connsiteY8" fmla="*/ 7660 h 11199"/>
                <a:gd name="connsiteX9" fmla="*/ 754 w 10000"/>
                <a:gd name="connsiteY9" fmla="*/ 11199 h 11199"/>
                <a:gd name="connsiteX0" fmla="*/ 1848 w 11094"/>
                <a:gd name="connsiteY0" fmla="*/ 11199 h 11199"/>
                <a:gd name="connsiteX1" fmla="*/ 0 w 11094"/>
                <a:gd name="connsiteY1" fmla="*/ 10104 h 11199"/>
                <a:gd name="connsiteX2" fmla="*/ 2885 w 11094"/>
                <a:gd name="connsiteY2" fmla="*/ 5426 h 11199"/>
                <a:gd name="connsiteX3" fmla="*/ 5721 w 11094"/>
                <a:gd name="connsiteY3" fmla="*/ 3511 h 11199"/>
                <a:gd name="connsiteX4" fmla="*/ 9751 w 11094"/>
                <a:gd name="connsiteY4" fmla="*/ 0 h 11199"/>
                <a:gd name="connsiteX5" fmla="*/ 11094 w 11094"/>
                <a:gd name="connsiteY5" fmla="*/ 1596 h 11199"/>
                <a:gd name="connsiteX6" fmla="*/ 10646 w 11094"/>
                <a:gd name="connsiteY6" fmla="*/ 4468 h 11199"/>
                <a:gd name="connsiteX7" fmla="*/ 8407 w 11094"/>
                <a:gd name="connsiteY7" fmla="*/ 6064 h 11199"/>
                <a:gd name="connsiteX8" fmla="*/ 6616 w 11094"/>
                <a:gd name="connsiteY8" fmla="*/ 7660 h 11199"/>
                <a:gd name="connsiteX9" fmla="*/ 1848 w 11094"/>
                <a:gd name="connsiteY9" fmla="*/ 11199 h 1119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9751 w 11094"/>
                <a:gd name="connsiteY4" fmla="*/ 0 h 11139"/>
                <a:gd name="connsiteX5" fmla="*/ 11094 w 11094"/>
                <a:gd name="connsiteY5" fmla="*/ 1596 h 11139"/>
                <a:gd name="connsiteX6" fmla="*/ 10646 w 11094"/>
                <a:gd name="connsiteY6" fmla="*/ 4468 h 11139"/>
                <a:gd name="connsiteX7" fmla="*/ 8407 w 11094"/>
                <a:gd name="connsiteY7" fmla="*/ 6064 h 11139"/>
                <a:gd name="connsiteX8" fmla="*/ 6616 w 11094"/>
                <a:gd name="connsiteY8" fmla="*/ 7660 h 11139"/>
                <a:gd name="connsiteX9" fmla="*/ 2353 w 11094"/>
                <a:gd name="connsiteY9" fmla="*/ 11139 h 1113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6692 w 11094"/>
                <a:gd name="connsiteY4" fmla="*/ 2266 h 11139"/>
                <a:gd name="connsiteX5" fmla="*/ 9751 w 11094"/>
                <a:gd name="connsiteY5" fmla="*/ 0 h 11139"/>
                <a:gd name="connsiteX6" fmla="*/ 11094 w 11094"/>
                <a:gd name="connsiteY6" fmla="*/ 1596 h 11139"/>
                <a:gd name="connsiteX7" fmla="*/ 10646 w 11094"/>
                <a:gd name="connsiteY7" fmla="*/ 4468 h 11139"/>
                <a:gd name="connsiteX8" fmla="*/ 8407 w 11094"/>
                <a:gd name="connsiteY8" fmla="*/ 6064 h 11139"/>
                <a:gd name="connsiteX9" fmla="*/ 6616 w 11094"/>
                <a:gd name="connsiteY9" fmla="*/ 7660 h 11139"/>
                <a:gd name="connsiteX10" fmla="*/ 2353 w 11094"/>
                <a:gd name="connsiteY10" fmla="*/ 11139 h 1113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6692 w 11094"/>
                <a:gd name="connsiteY4" fmla="*/ 2266 h 11139"/>
                <a:gd name="connsiteX5" fmla="*/ 9751 w 11094"/>
                <a:gd name="connsiteY5" fmla="*/ 0 h 11139"/>
                <a:gd name="connsiteX6" fmla="*/ 10729 w 11094"/>
                <a:gd name="connsiteY6" fmla="*/ 347 h 11139"/>
                <a:gd name="connsiteX7" fmla="*/ 11094 w 11094"/>
                <a:gd name="connsiteY7" fmla="*/ 1596 h 11139"/>
                <a:gd name="connsiteX8" fmla="*/ 10646 w 11094"/>
                <a:gd name="connsiteY8" fmla="*/ 4468 h 11139"/>
                <a:gd name="connsiteX9" fmla="*/ 8407 w 11094"/>
                <a:gd name="connsiteY9" fmla="*/ 6064 h 11139"/>
                <a:gd name="connsiteX10" fmla="*/ 6616 w 11094"/>
                <a:gd name="connsiteY10" fmla="*/ 7660 h 11139"/>
                <a:gd name="connsiteX11" fmla="*/ 2353 w 11094"/>
                <a:gd name="connsiteY11" fmla="*/ 11139 h 1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4" h="11139">
                  <a:moveTo>
                    <a:pt x="2353" y="11139"/>
                  </a:moveTo>
                  <a:lnTo>
                    <a:pt x="0" y="10104"/>
                  </a:lnTo>
                  <a:lnTo>
                    <a:pt x="2885" y="5426"/>
                  </a:lnTo>
                  <a:lnTo>
                    <a:pt x="5721" y="3511"/>
                  </a:lnTo>
                  <a:cubicBezTo>
                    <a:pt x="6129" y="3156"/>
                    <a:pt x="6284" y="2621"/>
                    <a:pt x="6692" y="2266"/>
                  </a:cubicBezTo>
                  <a:lnTo>
                    <a:pt x="9751" y="0"/>
                  </a:lnTo>
                  <a:cubicBezTo>
                    <a:pt x="9993" y="296"/>
                    <a:pt x="10487" y="51"/>
                    <a:pt x="10729" y="347"/>
                  </a:cubicBezTo>
                  <a:cubicBezTo>
                    <a:pt x="10851" y="763"/>
                    <a:pt x="10972" y="1180"/>
                    <a:pt x="11094" y="1596"/>
                  </a:cubicBezTo>
                  <a:cubicBezTo>
                    <a:pt x="10945" y="2553"/>
                    <a:pt x="10795" y="3511"/>
                    <a:pt x="10646" y="4468"/>
                  </a:cubicBezTo>
                  <a:lnTo>
                    <a:pt x="8407" y="6064"/>
                  </a:lnTo>
                  <a:lnTo>
                    <a:pt x="6616" y="7660"/>
                  </a:lnTo>
                  <a:lnTo>
                    <a:pt x="2353" y="11139"/>
                  </a:lnTo>
                  <a:close/>
                </a:path>
              </a:pathLst>
            </a:custGeom>
            <a:solidFill>
              <a:schemeClr val="bg2">
                <a:lumMod val="90000"/>
              </a:schemeClr>
            </a:solidFill>
            <a:ln w="6350" cmpd="sng">
              <a:solidFill>
                <a:schemeClr val="bg2">
                  <a:lumMod val="20000"/>
                  <a:lumOff val="80000"/>
                </a:schemeClr>
              </a:solidFill>
              <a:prstDash val="solid"/>
              <a:round/>
              <a:headEnd/>
              <a:tailEnd/>
            </a:ln>
            <a:effectLst/>
          </p:spPr>
          <p:txBody>
            <a:bodyPr lIns="91370" tIns="45686" rIns="91370" bIns="45686"/>
            <a:lstStyle/>
            <a:p>
              <a:endParaRPr lang="zh-CN" altLang="en-US" sz="1200" kern="0">
                <a:solidFill>
                  <a:sysClr val="windowText" lastClr="000000"/>
                </a:solidFill>
              </a:endParaRPr>
            </a:p>
          </p:txBody>
        </p:sp>
        <p:sp>
          <p:nvSpPr>
            <p:cNvPr id="72" name="任意多边形 106"/>
            <p:cNvSpPr/>
            <p:nvPr/>
          </p:nvSpPr>
          <p:spPr>
            <a:xfrm>
              <a:off x="9879345" y="2013439"/>
              <a:ext cx="45812" cy="45984"/>
            </a:xfrm>
            <a:custGeom>
              <a:avLst/>
              <a:gdLst>
                <a:gd name="connsiteX0" fmla="*/ 19050 w 54769"/>
                <a:gd name="connsiteY0" fmla="*/ 61912 h 61912"/>
                <a:gd name="connsiteX1" fmla="*/ 54769 w 54769"/>
                <a:gd name="connsiteY1" fmla="*/ 0 h 61912"/>
                <a:gd name="connsiteX2" fmla="*/ 0 w 54769"/>
                <a:gd name="connsiteY2" fmla="*/ 0 h 61912"/>
                <a:gd name="connsiteX3" fmla="*/ 19050 w 54769"/>
                <a:gd name="connsiteY3" fmla="*/ 61912 h 61912"/>
                <a:gd name="connsiteX0" fmla="*/ 33898 w 69617"/>
                <a:gd name="connsiteY0" fmla="*/ 61912 h 61912"/>
                <a:gd name="connsiteX1" fmla="*/ 69617 w 69617"/>
                <a:gd name="connsiteY1" fmla="*/ 0 h 61912"/>
                <a:gd name="connsiteX2" fmla="*/ 14848 w 69617"/>
                <a:gd name="connsiteY2" fmla="*/ 0 h 61912"/>
                <a:gd name="connsiteX3" fmla="*/ 30 w 69617"/>
                <a:gd name="connsiteY3" fmla="*/ 28287 h 61912"/>
                <a:gd name="connsiteX4" fmla="*/ 33898 w 69617"/>
                <a:gd name="connsiteY4" fmla="*/ 61912 h 61912"/>
                <a:gd name="connsiteX0" fmla="*/ 37187 w 72906"/>
                <a:gd name="connsiteY0" fmla="*/ 61957 h 61957"/>
                <a:gd name="connsiteX1" fmla="*/ 72906 w 72906"/>
                <a:gd name="connsiteY1" fmla="*/ 45 h 61957"/>
                <a:gd name="connsiteX2" fmla="*/ 18137 w 72906"/>
                <a:gd name="connsiteY2" fmla="*/ 45 h 61957"/>
                <a:gd name="connsiteX3" fmla="*/ 4272 w 72906"/>
                <a:gd name="connsiteY3" fmla="*/ 16428 h 61957"/>
                <a:gd name="connsiteX4" fmla="*/ 3319 w 72906"/>
                <a:gd name="connsiteY4" fmla="*/ 28332 h 61957"/>
                <a:gd name="connsiteX5" fmla="*/ 37187 w 72906"/>
                <a:gd name="connsiteY5" fmla="*/ 61957 h 61957"/>
                <a:gd name="connsiteX0" fmla="*/ 33868 w 69587"/>
                <a:gd name="connsiteY0" fmla="*/ 61957 h 61957"/>
                <a:gd name="connsiteX1" fmla="*/ 69587 w 69587"/>
                <a:gd name="connsiteY1" fmla="*/ 45 h 61957"/>
                <a:gd name="connsiteX2" fmla="*/ 14818 w 69587"/>
                <a:gd name="connsiteY2" fmla="*/ 45 h 61957"/>
                <a:gd name="connsiteX3" fmla="*/ 953 w 69587"/>
                <a:gd name="connsiteY3" fmla="*/ 16428 h 61957"/>
                <a:gd name="connsiteX4" fmla="*/ 0 w 69587"/>
                <a:gd name="connsiteY4" fmla="*/ 28332 h 61957"/>
                <a:gd name="connsiteX5" fmla="*/ 33868 w 69587"/>
                <a:gd name="connsiteY5" fmla="*/ 61957 h 61957"/>
                <a:gd name="connsiteX0" fmla="*/ 33868 w 69587"/>
                <a:gd name="connsiteY0" fmla="*/ 61912 h 61912"/>
                <a:gd name="connsiteX1" fmla="*/ 69587 w 69587"/>
                <a:gd name="connsiteY1" fmla="*/ 0 h 61912"/>
                <a:gd name="connsiteX2" fmla="*/ 14818 w 69587"/>
                <a:gd name="connsiteY2" fmla="*/ 0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9433 w 69587"/>
                <a:gd name="connsiteY2" fmla="*/ 11416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33868 w 69587"/>
                <a:gd name="connsiteY6"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33868 w 69587"/>
                <a:gd name="connsiteY7"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19048 w 69587"/>
                <a:gd name="connsiteY7" fmla="*/ 37334 h 61912"/>
                <a:gd name="connsiteX8" fmla="*/ 33868 w 69587"/>
                <a:gd name="connsiteY8" fmla="*/ 61912 h 61912"/>
                <a:gd name="connsiteX0" fmla="*/ 33868 w 69587"/>
                <a:gd name="connsiteY0" fmla="*/ 61912 h 63048"/>
                <a:gd name="connsiteX1" fmla="*/ 69587 w 69587"/>
                <a:gd name="connsiteY1" fmla="*/ 0 h 63048"/>
                <a:gd name="connsiteX2" fmla="*/ 20952 w 69587"/>
                <a:gd name="connsiteY2" fmla="*/ 11621 h 63048"/>
                <a:gd name="connsiteX3" fmla="*/ 9433 w 69587"/>
                <a:gd name="connsiteY3" fmla="*/ 11416 h 63048"/>
                <a:gd name="connsiteX4" fmla="*/ 953 w 69587"/>
                <a:gd name="connsiteY4" fmla="*/ 16383 h 63048"/>
                <a:gd name="connsiteX5" fmla="*/ 0 w 69587"/>
                <a:gd name="connsiteY5" fmla="*/ 28287 h 63048"/>
                <a:gd name="connsiteX6" fmla="*/ 8572 w 69587"/>
                <a:gd name="connsiteY6" fmla="*/ 29715 h 63048"/>
                <a:gd name="connsiteX7" fmla="*/ 19048 w 69587"/>
                <a:gd name="connsiteY7" fmla="*/ 37334 h 63048"/>
                <a:gd name="connsiteX8" fmla="*/ 23333 w 69587"/>
                <a:gd name="connsiteY8" fmla="*/ 63048 h 63048"/>
                <a:gd name="connsiteX9" fmla="*/ 33868 w 69587"/>
                <a:gd name="connsiteY9" fmla="*/ 61912 h 63048"/>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3333 w 69587"/>
                <a:gd name="connsiteY9" fmla="*/ 63048 h 66381"/>
                <a:gd name="connsiteX10" fmla="*/ 33868 w 69587"/>
                <a:gd name="connsiteY10" fmla="*/ 61912 h 66381"/>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7143 w 69587"/>
                <a:gd name="connsiteY9" fmla="*/ 42572 h 66381"/>
                <a:gd name="connsiteX10" fmla="*/ 23333 w 69587"/>
                <a:gd name="connsiteY10" fmla="*/ 63048 h 66381"/>
                <a:gd name="connsiteX11" fmla="*/ 33868 w 69587"/>
                <a:gd name="connsiteY11" fmla="*/ 61912 h 66381"/>
                <a:gd name="connsiteX0" fmla="*/ 33868 w 69587"/>
                <a:gd name="connsiteY0" fmla="*/ 61912 h 66381"/>
                <a:gd name="connsiteX1" fmla="*/ 44761 w 69587"/>
                <a:gd name="connsiteY1" fmla="*/ 66381 h 66381"/>
                <a:gd name="connsiteX2" fmla="*/ 53809 w 69587"/>
                <a:gd name="connsiteY2" fmla="*/ 61619 h 66381"/>
                <a:gd name="connsiteX3" fmla="*/ 69587 w 69587"/>
                <a:gd name="connsiteY3" fmla="*/ 0 h 66381"/>
                <a:gd name="connsiteX4" fmla="*/ 20952 w 69587"/>
                <a:gd name="connsiteY4" fmla="*/ 11621 h 66381"/>
                <a:gd name="connsiteX5" fmla="*/ 9433 w 69587"/>
                <a:gd name="connsiteY5" fmla="*/ 11416 h 66381"/>
                <a:gd name="connsiteX6" fmla="*/ 953 w 69587"/>
                <a:gd name="connsiteY6" fmla="*/ 16383 h 66381"/>
                <a:gd name="connsiteX7" fmla="*/ 0 w 69587"/>
                <a:gd name="connsiteY7" fmla="*/ 28287 h 66381"/>
                <a:gd name="connsiteX8" fmla="*/ 8572 w 69587"/>
                <a:gd name="connsiteY8" fmla="*/ 29715 h 66381"/>
                <a:gd name="connsiteX9" fmla="*/ 19048 w 69587"/>
                <a:gd name="connsiteY9" fmla="*/ 37334 h 66381"/>
                <a:gd name="connsiteX10" fmla="*/ 27143 w 69587"/>
                <a:gd name="connsiteY10" fmla="*/ 42572 h 66381"/>
                <a:gd name="connsiteX11" fmla="*/ 23333 w 69587"/>
                <a:gd name="connsiteY11" fmla="*/ 63048 h 66381"/>
                <a:gd name="connsiteX12" fmla="*/ 33868 w 69587"/>
                <a:gd name="connsiteY12"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69587 w 69587"/>
                <a:gd name="connsiteY4" fmla="*/ 0 h 66381"/>
                <a:gd name="connsiteX5" fmla="*/ 20952 w 69587"/>
                <a:gd name="connsiteY5" fmla="*/ 11621 h 66381"/>
                <a:gd name="connsiteX6" fmla="*/ 9433 w 69587"/>
                <a:gd name="connsiteY6" fmla="*/ 11416 h 66381"/>
                <a:gd name="connsiteX7" fmla="*/ 953 w 69587"/>
                <a:gd name="connsiteY7" fmla="*/ 16383 h 66381"/>
                <a:gd name="connsiteX8" fmla="*/ 0 w 69587"/>
                <a:gd name="connsiteY8" fmla="*/ 28287 h 66381"/>
                <a:gd name="connsiteX9" fmla="*/ 8572 w 69587"/>
                <a:gd name="connsiteY9" fmla="*/ 29715 h 66381"/>
                <a:gd name="connsiteX10" fmla="*/ 19048 w 69587"/>
                <a:gd name="connsiteY10" fmla="*/ 37334 h 66381"/>
                <a:gd name="connsiteX11" fmla="*/ 27143 w 69587"/>
                <a:gd name="connsiteY11" fmla="*/ 42572 h 66381"/>
                <a:gd name="connsiteX12" fmla="*/ 23333 w 69587"/>
                <a:gd name="connsiteY12" fmla="*/ 63048 h 66381"/>
                <a:gd name="connsiteX13" fmla="*/ 33868 w 69587"/>
                <a:gd name="connsiteY13"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0952 w 69587"/>
                <a:gd name="connsiteY6" fmla="*/ 11621 h 66381"/>
                <a:gd name="connsiteX7" fmla="*/ 9433 w 69587"/>
                <a:gd name="connsiteY7" fmla="*/ 11416 h 66381"/>
                <a:gd name="connsiteX8" fmla="*/ 953 w 69587"/>
                <a:gd name="connsiteY8" fmla="*/ 16383 h 66381"/>
                <a:gd name="connsiteX9" fmla="*/ 0 w 69587"/>
                <a:gd name="connsiteY9" fmla="*/ 28287 h 66381"/>
                <a:gd name="connsiteX10" fmla="*/ 8572 w 69587"/>
                <a:gd name="connsiteY10" fmla="*/ 29715 h 66381"/>
                <a:gd name="connsiteX11" fmla="*/ 19048 w 69587"/>
                <a:gd name="connsiteY11" fmla="*/ 37334 h 66381"/>
                <a:gd name="connsiteX12" fmla="*/ 27143 w 69587"/>
                <a:gd name="connsiteY12" fmla="*/ 42572 h 66381"/>
                <a:gd name="connsiteX13" fmla="*/ 23333 w 69587"/>
                <a:gd name="connsiteY13" fmla="*/ 63048 h 66381"/>
                <a:gd name="connsiteX14" fmla="*/ 33868 w 69587"/>
                <a:gd name="connsiteY14"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8571 w 69587"/>
                <a:gd name="connsiteY6" fmla="*/ 18763 h 66381"/>
                <a:gd name="connsiteX7" fmla="*/ 20952 w 69587"/>
                <a:gd name="connsiteY7" fmla="*/ 11621 h 66381"/>
                <a:gd name="connsiteX8" fmla="*/ 9433 w 69587"/>
                <a:gd name="connsiteY8" fmla="*/ 11416 h 66381"/>
                <a:gd name="connsiteX9" fmla="*/ 953 w 69587"/>
                <a:gd name="connsiteY9" fmla="*/ 16383 h 66381"/>
                <a:gd name="connsiteX10" fmla="*/ 0 w 69587"/>
                <a:gd name="connsiteY10" fmla="*/ 28287 h 66381"/>
                <a:gd name="connsiteX11" fmla="*/ 8572 w 69587"/>
                <a:gd name="connsiteY11" fmla="*/ 29715 h 66381"/>
                <a:gd name="connsiteX12" fmla="*/ 19048 w 69587"/>
                <a:gd name="connsiteY12" fmla="*/ 37334 h 66381"/>
                <a:gd name="connsiteX13" fmla="*/ 27143 w 69587"/>
                <a:gd name="connsiteY13" fmla="*/ 42572 h 66381"/>
                <a:gd name="connsiteX14" fmla="*/ 23333 w 69587"/>
                <a:gd name="connsiteY14" fmla="*/ 63048 h 66381"/>
                <a:gd name="connsiteX15" fmla="*/ 33868 w 69587"/>
                <a:gd name="connsiteY15"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32857 w 69587"/>
                <a:gd name="connsiteY6" fmla="*/ 26858 h 66381"/>
                <a:gd name="connsiteX7" fmla="*/ 28571 w 69587"/>
                <a:gd name="connsiteY7" fmla="*/ 18763 h 66381"/>
                <a:gd name="connsiteX8" fmla="*/ 20952 w 69587"/>
                <a:gd name="connsiteY8" fmla="*/ 11621 h 66381"/>
                <a:gd name="connsiteX9" fmla="*/ 9433 w 69587"/>
                <a:gd name="connsiteY9" fmla="*/ 11416 h 66381"/>
                <a:gd name="connsiteX10" fmla="*/ 953 w 69587"/>
                <a:gd name="connsiteY10" fmla="*/ 16383 h 66381"/>
                <a:gd name="connsiteX11" fmla="*/ 0 w 69587"/>
                <a:gd name="connsiteY11" fmla="*/ 28287 h 66381"/>
                <a:gd name="connsiteX12" fmla="*/ 8572 w 69587"/>
                <a:gd name="connsiteY12" fmla="*/ 29715 h 66381"/>
                <a:gd name="connsiteX13" fmla="*/ 19048 w 69587"/>
                <a:gd name="connsiteY13" fmla="*/ 37334 h 66381"/>
                <a:gd name="connsiteX14" fmla="*/ 27143 w 69587"/>
                <a:gd name="connsiteY14" fmla="*/ 42572 h 66381"/>
                <a:gd name="connsiteX15" fmla="*/ 23333 w 69587"/>
                <a:gd name="connsiteY15" fmla="*/ 63048 h 66381"/>
                <a:gd name="connsiteX16" fmla="*/ 33868 w 69587"/>
                <a:gd name="connsiteY16"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44285 w 69587"/>
                <a:gd name="connsiteY6" fmla="*/ 25430 h 66381"/>
                <a:gd name="connsiteX7" fmla="*/ 32857 w 69587"/>
                <a:gd name="connsiteY7" fmla="*/ 26858 h 66381"/>
                <a:gd name="connsiteX8" fmla="*/ 28571 w 69587"/>
                <a:gd name="connsiteY8" fmla="*/ 18763 h 66381"/>
                <a:gd name="connsiteX9" fmla="*/ 20952 w 69587"/>
                <a:gd name="connsiteY9" fmla="*/ 11621 h 66381"/>
                <a:gd name="connsiteX10" fmla="*/ 9433 w 69587"/>
                <a:gd name="connsiteY10" fmla="*/ 11416 h 66381"/>
                <a:gd name="connsiteX11" fmla="*/ 953 w 69587"/>
                <a:gd name="connsiteY11" fmla="*/ 16383 h 66381"/>
                <a:gd name="connsiteX12" fmla="*/ 0 w 69587"/>
                <a:gd name="connsiteY12" fmla="*/ 28287 h 66381"/>
                <a:gd name="connsiteX13" fmla="*/ 8572 w 69587"/>
                <a:gd name="connsiteY13" fmla="*/ 29715 h 66381"/>
                <a:gd name="connsiteX14" fmla="*/ 19048 w 69587"/>
                <a:gd name="connsiteY14" fmla="*/ 37334 h 66381"/>
                <a:gd name="connsiteX15" fmla="*/ 27143 w 69587"/>
                <a:gd name="connsiteY15" fmla="*/ 42572 h 66381"/>
                <a:gd name="connsiteX16" fmla="*/ 23333 w 69587"/>
                <a:gd name="connsiteY16" fmla="*/ 63048 h 66381"/>
                <a:gd name="connsiteX17" fmla="*/ 33868 w 69587"/>
                <a:gd name="connsiteY17" fmla="*/ 61912 h 66381"/>
                <a:gd name="connsiteX0" fmla="*/ 33868 w 54761"/>
                <a:gd name="connsiteY0" fmla="*/ 50496 h 54965"/>
                <a:gd name="connsiteX1" fmla="*/ 44761 w 54761"/>
                <a:gd name="connsiteY1" fmla="*/ 54965 h 54965"/>
                <a:gd name="connsiteX2" fmla="*/ 53809 w 54761"/>
                <a:gd name="connsiteY2" fmla="*/ 50203 h 54965"/>
                <a:gd name="connsiteX3" fmla="*/ 54761 w 54761"/>
                <a:gd name="connsiteY3" fmla="*/ 37823 h 54965"/>
                <a:gd name="connsiteX4" fmla="*/ 53333 w 54761"/>
                <a:gd name="connsiteY4" fmla="*/ 24966 h 54965"/>
                <a:gd name="connsiteX5" fmla="*/ 51345 w 54761"/>
                <a:gd name="connsiteY5" fmla="*/ 14285 h 54965"/>
                <a:gd name="connsiteX6" fmla="*/ 44285 w 54761"/>
                <a:gd name="connsiteY6" fmla="*/ 14014 h 54965"/>
                <a:gd name="connsiteX7" fmla="*/ 32857 w 54761"/>
                <a:gd name="connsiteY7" fmla="*/ 15442 h 54965"/>
                <a:gd name="connsiteX8" fmla="*/ 28571 w 54761"/>
                <a:gd name="connsiteY8" fmla="*/ 7347 h 54965"/>
                <a:gd name="connsiteX9" fmla="*/ 20952 w 54761"/>
                <a:gd name="connsiteY9" fmla="*/ 205 h 54965"/>
                <a:gd name="connsiteX10" fmla="*/ 9433 w 54761"/>
                <a:gd name="connsiteY10" fmla="*/ 0 h 54965"/>
                <a:gd name="connsiteX11" fmla="*/ 953 w 54761"/>
                <a:gd name="connsiteY11" fmla="*/ 4967 h 54965"/>
                <a:gd name="connsiteX12" fmla="*/ 0 w 54761"/>
                <a:gd name="connsiteY12" fmla="*/ 16871 h 54965"/>
                <a:gd name="connsiteX13" fmla="*/ 8572 w 54761"/>
                <a:gd name="connsiteY13" fmla="*/ 18299 h 54965"/>
                <a:gd name="connsiteX14" fmla="*/ 19048 w 54761"/>
                <a:gd name="connsiteY14" fmla="*/ 25918 h 54965"/>
                <a:gd name="connsiteX15" fmla="*/ 27143 w 54761"/>
                <a:gd name="connsiteY15" fmla="*/ 31156 h 54965"/>
                <a:gd name="connsiteX16" fmla="*/ 23333 w 54761"/>
                <a:gd name="connsiteY16" fmla="*/ 51632 h 54965"/>
                <a:gd name="connsiteX17" fmla="*/ 33868 w 54761"/>
                <a:gd name="connsiteY17" fmla="*/ 50496 h 5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761" h="54965">
                  <a:moveTo>
                    <a:pt x="33868" y="50496"/>
                  </a:moveTo>
                  <a:lnTo>
                    <a:pt x="44761" y="54965"/>
                  </a:lnTo>
                  <a:lnTo>
                    <a:pt x="53809" y="50203"/>
                  </a:lnTo>
                  <a:cubicBezTo>
                    <a:pt x="54126" y="46076"/>
                    <a:pt x="54444" y="41950"/>
                    <a:pt x="54761" y="37823"/>
                  </a:cubicBezTo>
                  <a:lnTo>
                    <a:pt x="53333" y="24966"/>
                  </a:lnTo>
                  <a:lnTo>
                    <a:pt x="51345" y="14285"/>
                  </a:lnTo>
                  <a:lnTo>
                    <a:pt x="44285" y="14014"/>
                  </a:lnTo>
                  <a:lnTo>
                    <a:pt x="32857" y="15442"/>
                  </a:lnTo>
                  <a:lnTo>
                    <a:pt x="28571" y="7347"/>
                  </a:lnTo>
                  <a:lnTo>
                    <a:pt x="20952" y="205"/>
                  </a:lnTo>
                  <a:lnTo>
                    <a:pt x="9433" y="0"/>
                  </a:lnTo>
                  <a:lnTo>
                    <a:pt x="953" y="4967"/>
                  </a:lnTo>
                  <a:cubicBezTo>
                    <a:pt x="635" y="8935"/>
                    <a:pt x="318" y="12903"/>
                    <a:pt x="0" y="16871"/>
                  </a:cubicBezTo>
                  <a:lnTo>
                    <a:pt x="8572" y="18299"/>
                  </a:lnTo>
                  <a:lnTo>
                    <a:pt x="19048" y="25918"/>
                  </a:lnTo>
                  <a:lnTo>
                    <a:pt x="27143" y="31156"/>
                  </a:lnTo>
                  <a:lnTo>
                    <a:pt x="23333" y="51632"/>
                  </a:lnTo>
                  <a:lnTo>
                    <a:pt x="33868" y="5049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sp>
          <p:nvSpPr>
            <p:cNvPr id="73" name="Freeform 10"/>
            <p:cNvSpPr>
              <a:spLocks/>
            </p:cNvSpPr>
            <p:nvPr/>
          </p:nvSpPr>
          <p:spPr bwMode="auto">
            <a:xfrm>
              <a:off x="9624832" y="1990771"/>
              <a:ext cx="335544" cy="423847"/>
            </a:xfrm>
            <a:custGeom>
              <a:avLst/>
              <a:gdLst/>
              <a:ahLst/>
              <a:cxnLst>
                <a:cxn ang="0">
                  <a:pos x="490" y="1209"/>
                </a:cxn>
                <a:cxn ang="0">
                  <a:pos x="561" y="1244"/>
                </a:cxn>
                <a:cxn ang="0">
                  <a:pos x="546" y="1319"/>
                </a:cxn>
                <a:cxn ang="0">
                  <a:pos x="801" y="1214"/>
                </a:cxn>
                <a:cxn ang="0">
                  <a:pos x="1044" y="1153"/>
                </a:cxn>
                <a:cxn ang="0">
                  <a:pos x="1006" y="969"/>
                </a:cxn>
                <a:cxn ang="0">
                  <a:pos x="861" y="924"/>
                </a:cxn>
                <a:cxn ang="0">
                  <a:pos x="751" y="929"/>
                </a:cxn>
                <a:cxn ang="0">
                  <a:pos x="651" y="869"/>
                </a:cxn>
                <a:cxn ang="0">
                  <a:pos x="681" y="759"/>
                </a:cxn>
                <a:cxn ang="0">
                  <a:pos x="751" y="674"/>
                </a:cxn>
                <a:cxn ang="0">
                  <a:pos x="716" y="529"/>
                </a:cxn>
                <a:cxn ang="0">
                  <a:pos x="631" y="579"/>
                </a:cxn>
                <a:cxn ang="0">
                  <a:pos x="576" y="504"/>
                </a:cxn>
                <a:cxn ang="0">
                  <a:pos x="546" y="374"/>
                </a:cxn>
                <a:cxn ang="0">
                  <a:pos x="636" y="354"/>
                </a:cxn>
                <a:cxn ang="0">
                  <a:pos x="681" y="264"/>
                </a:cxn>
                <a:cxn ang="0">
                  <a:pos x="601" y="164"/>
                </a:cxn>
                <a:cxn ang="0">
                  <a:pos x="466" y="0"/>
                </a:cxn>
                <a:cxn ang="0">
                  <a:pos x="241" y="178"/>
                </a:cxn>
                <a:cxn ang="0">
                  <a:pos x="210" y="294"/>
                </a:cxn>
                <a:cxn ang="0">
                  <a:pos x="255" y="339"/>
                </a:cxn>
                <a:cxn ang="0">
                  <a:pos x="260" y="519"/>
                </a:cxn>
                <a:cxn ang="0">
                  <a:pos x="215" y="554"/>
                </a:cxn>
                <a:cxn ang="0">
                  <a:pos x="155" y="429"/>
                </a:cxn>
                <a:cxn ang="0">
                  <a:pos x="95" y="339"/>
                </a:cxn>
                <a:cxn ang="0">
                  <a:pos x="0" y="414"/>
                </a:cxn>
                <a:cxn ang="0">
                  <a:pos x="185" y="689"/>
                </a:cxn>
                <a:cxn ang="0">
                  <a:pos x="305" y="1029"/>
                </a:cxn>
                <a:cxn ang="0">
                  <a:pos x="405" y="1019"/>
                </a:cxn>
                <a:cxn ang="0">
                  <a:pos x="485" y="939"/>
                </a:cxn>
                <a:cxn ang="0">
                  <a:pos x="601" y="1139"/>
                </a:cxn>
                <a:cxn ang="0">
                  <a:pos x="490" y="1209"/>
                </a:cxn>
              </a:cxnLst>
              <a:rect l="0" t="0" r="r" b="b"/>
              <a:pathLst>
                <a:path w="1044" h="1319">
                  <a:moveTo>
                    <a:pt x="490" y="1209"/>
                  </a:moveTo>
                  <a:lnTo>
                    <a:pt x="561" y="1244"/>
                  </a:lnTo>
                  <a:lnTo>
                    <a:pt x="546" y="1319"/>
                  </a:lnTo>
                  <a:lnTo>
                    <a:pt x="801" y="1214"/>
                  </a:lnTo>
                  <a:lnTo>
                    <a:pt x="1044" y="1153"/>
                  </a:lnTo>
                  <a:lnTo>
                    <a:pt x="1006" y="969"/>
                  </a:lnTo>
                  <a:lnTo>
                    <a:pt x="861" y="924"/>
                  </a:lnTo>
                  <a:lnTo>
                    <a:pt x="751" y="929"/>
                  </a:lnTo>
                  <a:lnTo>
                    <a:pt x="651" y="869"/>
                  </a:lnTo>
                  <a:lnTo>
                    <a:pt x="681" y="759"/>
                  </a:lnTo>
                  <a:lnTo>
                    <a:pt x="751" y="674"/>
                  </a:lnTo>
                  <a:lnTo>
                    <a:pt x="716" y="529"/>
                  </a:lnTo>
                  <a:lnTo>
                    <a:pt x="631" y="579"/>
                  </a:lnTo>
                  <a:lnTo>
                    <a:pt x="576" y="504"/>
                  </a:lnTo>
                  <a:lnTo>
                    <a:pt x="546" y="374"/>
                  </a:lnTo>
                  <a:lnTo>
                    <a:pt x="636" y="354"/>
                  </a:lnTo>
                  <a:lnTo>
                    <a:pt x="681" y="264"/>
                  </a:lnTo>
                  <a:lnTo>
                    <a:pt x="601" y="164"/>
                  </a:lnTo>
                  <a:lnTo>
                    <a:pt x="466" y="0"/>
                  </a:lnTo>
                  <a:lnTo>
                    <a:pt x="241" y="178"/>
                  </a:lnTo>
                  <a:lnTo>
                    <a:pt x="210" y="294"/>
                  </a:lnTo>
                  <a:lnTo>
                    <a:pt x="255" y="339"/>
                  </a:lnTo>
                  <a:lnTo>
                    <a:pt x="260" y="519"/>
                  </a:lnTo>
                  <a:lnTo>
                    <a:pt x="215" y="554"/>
                  </a:lnTo>
                  <a:lnTo>
                    <a:pt x="155" y="429"/>
                  </a:lnTo>
                  <a:lnTo>
                    <a:pt x="95" y="339"/>
                  </a:lnTo>
                  <a:lnTo>
                    <a:pt x="0" y="414"/>
                  </a:lnTo>
                  <a:lnTo>
                    <a:pt x="185" y="689"/>
                  </a:lnTo>
                  <a:lnTo>
                    <a:pt x="305" y="1029"/>
                  </a:lnTo>
                  <a:lnTo>
                    <a:pt x="405" y="1019"/>
                  </a:lnTo>
                  <a:lnTo>
                    <a:pt x="485" y="939"/>
                  </a:lnTo>
                  <a:lnTo>
                    <a:pt x="601" y="1139"/>
                  </a:lnTo>
                  <a:lnTo>
                    <a:pt x="490" y="1209"/>
                  </a:lnTo>
                  <a:close/>
                </a:path>
              </a:pathLst>
            </a:custGeom>
            <a:solidFill>
              <a:schemeClr val="bg2">
                <a:lumMod val="90000"/>
              </a:schemeClr>
            </a:solidFill>
            <a:ln w="19050" cmpd="sng">
              <a:solidFill>
                <a:schemeClr val="bg1"/>
              </a:solidFill>
              <a:prstDash val="solid"/>
              <a:round/>
              <a:headEnd/>
              <a:tailEnd/>
            </a:ln>
            <a:effectLst/>
          </p:spPr>
          <p:txBody>
            <a:bodyPr lIns="91370" tIns="45686" rIns="91370" bIns="45686"/>
            <a:lstStyle/>
            <a:p>
              <a:endParaRPr lang="zh-CN" altLang="en-US" sz="1200" b="1" kern="0">
                <a:solidFill>
                  <a:srgbClr val="000000"/>
                </a:solidFill>
                <a:latin typeface="Arial" charset="0"/>
              </a:endParaRPr>
            </a:p>
          </p:txBody>
        </p:sp>
      </p:grpSp>
      <p:graphicFrame>
        <p:nvGraphicFramePr>
          <p:cNvPr id="74" name="Table 73"/>
          <p:cNvGraphicFramePr>
            <a:graphicFrameLocks noGrp="1"/>
          </p:cNvGraphicFramePr>
          <p:nvPr>
            <p:extLst>
              <p:ext uri="{D42A27DB-BD31-4B8C-83A1-F6EECF244321}">
                <p14:modId xmlns:p14="http://schemas.microsoft.com/office/powerpoint/2010/main" val="2086421811"/>
              </p:ext>
            </p:extLst>
          </p:nvPr>
        </p:nvGraphicFramePr>
        <p:xfrm>
          <a:off x="6993898" y="1436847"/>
          <a:ext cx="1511092"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gridCol w="515211">
                  <a:extLst>
                    <a:ext uri="{9D8B030D-6E8A-4147-A177-3AD203B41FA5}">
                      <a16:colId xmlns:a16="http://schemas.microsoft.com/office/drawing/2014/main" val="20001"/>
                    </a:ext>
                  </a:extLst>
                </a:gridCol>
              </a:tblGrid>
              <a:tr h="370840">
                <a:tc>
                  <a:txBody>
                    <a:bodyPr/>
                    <a:lstStyle/>
                    <a:p>
                      <a:pPr algn="r"/>
                      <a:r>
                        <a:rPr lang="en-IN" sz="800" b="0" kern="1200" dirty="0">
                          <a:solidFill>
                            <a:srgbClr val="000000"/>
                          </a:solidFill>
                          <a:latin typeface="Barlow"/>
                          <a:ea typeface="+mn-ea"/>
                          <a:cs typeface="+mn-cs"/>
                        </a:rPr>
                        <a:t>TTPCA</a:t>
                      </a:r>
                      <a:endParaRPr lang="en-NZ" sz="800" b="0" kern="1200" dirty="0">
                        <a:solidFill>
                          <a:srgbClr val="000000"/>
                        </a:solidFill>
                        <a:latin typeface="Barlow"/>
                        <a:ea typeface="+mn-ea"/>
                        <a:cs typeface="+mn-cs"/>
                      </a:endParaRPr>
                    </a:p>
                    <a:p>
                      <a:pPr algn="r"/>
                      <a:r>
                        <a:rPr lang="en-NZ" sz="800" b="0" dirty="0">
                          <a:solidFill>
                            <a:srgbClr val="000000"/>
                          </a:solidFill>
                          <a:latin typeface="Barlow"/>
                        </a:rPr>
                        <a:t>(n=43)</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solidFill>
                          <a:latin typeface="Barlow"/>
                        </a:rPr>
                        <a:t>93%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2683047876"/>
              </p:ext>
            </p:extLst>
          </p:nvPr>
        </p:nvGraphicFramePr>
        <p:xfrm>
          <a:off x="7311057" y="2020140"/>
          <a:ext cx="1578149" cy="370840"/>
        </p:xfrm>
        <a:graphic>
          <a:graphicData uri="http://schemas.openxmlformats.org/drawingml/2006/table">
            <a:tbl>
              <a:tblPr firstRow="1" bandRow="1">
                <a:tableStyleId>{5C22544A-7EE6-4342-B048-85BDC9FD1C3A}</a:tableStyleId>
              </a:tblPr>
              <a:tblGrid>
                <a:gridCol w="960680">
                  <a:extLst>
                    <a:ext uri="{9D8B030D-6E8A-4147-A177-3AD203B41FA5}">
                      <a16:colId xmlns:a16="http://schemas.microsoft.com/office/drawing/2014/main" val="20000"/>
                    </a:ext>
                  </a:extLst>
                </a:gridCol>
                <a:gridCol w="617469">
                  <a:extLst>
                    <a:ext uri="{9D8B030D-6E8A-4147-A177-3AD203B41FA5}">
                      <a16:colId xmlns:a16="http://schemas.microsoft.com/office/drawing/2014/main" val="20001"/>
                    </a:ext>
                  </a:extLst>
                </a:gridCol>
              </a:tblGrid>
              <a:tr h="370840">
                <a:tc>
                  <a:txBody>
                    <a:bodyPr/>
                    <a:lstStyle/>
                    <a:p>
                      <a:pPr algn="r"/>
                      <a:r>
                        <a:rPr lang="en-IN" sz="800" b="0" kern="1200" dirty="0">
                          <a:solidFill>
                            <a:srgbClr val="000000"/>
                          </a:solidFill>
                          <a:latin typeface="Barlow"/>
                          <a:ea typeface="+mn-ea"/>
                          <a:cs typeface="+mn-cs"/>
                        </a:rPr>
                        <a:t>AROCA</a:t>
                      </a:r>
                      <a:endParaRPr lang="en-NZ" sz="800" b="0" kern="1200" dirty="0">
                        <a:solidFill>
                          <a:srgbClr val="000000"/>
                        </a:solidFill>
                        <a:latin typeface="Barlow"/>
                        <a:ea typeface="+mn-ea"/>
                        <a:cs typeface="+mn-cs"/>
                      </a:endParaRPr>
                    </a:p>
                    <a:p>
                      <a:pPr algn="r"/>
                      <a:r>
                        <a:rPr lang="en-NZ" sz="800" b="0" dirty="0">
                          <a:solidFill>
                            <a:srgbClr val="000000"/>
                          </a:solidFill>
                          <a:latin typeface="Barlow"/>
                        </a:rPr>
                        <a:t>(n=128)</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kern="1200" dirty="0">
                          <a:solidFill>
                            <a:srgbClr val="000000"/>
                          </a:solidFill>
                          <a:latin typeface="Barlow"/>
                          <a:ea typeface="+mn-ea"/>
                          <a:cs typeface="+mn-cs"/>
                        </a:rPr>
                        <a:t>88%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6" name="Table 75"/>
          <p:cNvGraphicFramePr>
            <a:graphicFrameLocks noGrp="1"/>
          </p:cNvGraphicFramePr>
          <p:nvPr>
            <p:extLst>
              <p:ext uri="{D42A27DB-BD31-4B8C-83A1-F6EECF244321}">
                <p14:modId xmlns:p14="http://schemas.microsoft.com/office/powerpoint/2010/main" val="304514964"/>
              </p:ext>
            </p:extLst>
          </p:nvPr>
        </p:nvGraphicFramePr>
        <p:xfrm>
          <a:off x="9912000" y="1974874"/>
          <a:ext cx="1511092" cy="370840"/>
        </p:xfrm>
        <a:graphic>
          <a:graphicData uri="http://schemas.openxmlformats.org/drawingml/2006/table">
            <a:tbl>
              <a:tblPr firstRow="1" bandRow="1">
                <a:tableStyleId>{5C22544A-7EE6-4342-B048-85BDC9FD1C3A}</a:tableStyleId>
              </a:tblPr>
              <a:tblGrid>
                <a:gridCol w="522852">
                  <a:extLst>
                    <a:ext uri="{9D8B030D-6E8A-4147-A177-3AD203B41FA5}">
                      <a16:colId xmlns:a16="http://schemas.microsoft.com/office/drawing/2014/main" val="20000"/>
                    </a:ext>
                  </a:extLst>
                </a:gridCol>
                <a:gridCol w="988240">
                  <a:extLst>
                    <a:ext uri="{9D8B030D-6E8A-4147-A177-3AD203B41FA5}">
                      <a16:colId xmlns:a16="http://schemas.microsoft.com/office/drawing/2014/main" val="20001"/>
                    </a:ext>
                  </a:extLst>
                </a:gridCol>
              </a:tblGrid>
              <a:tr h="370840">
                <a:tc>
                  <a:txBody>
                    <a:bodyPr/>
                    <a:lstStyle/>
                    <a:p>
                      <a:pPr algn="r"/>
                      <a:r>
                        <a:rPr lang="en-NZ" sz="1200" b="1" dirty="0">
                          <a:solidFill>
                            <a:schemeClr val="tx1"/>
                          </a:solidFill>
                          <a:latin typeface="Barlow"/>
                        </a:rPr>
                        <a:t>87%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pl-PL" sz="800" b="0" kern="1200" dirty="0">
                          <a:solidFill>
                            <a:srgbClr val="000000"/>
                          </a:solidFill>
                          <a:latin typeface="+mn-lt"/>
                          <a:ea typeface="+mn-ea"/>
                          <a:cs typeface="+mn-cs"/>
                        </a:rPr>
                        <a:t>TPOTI</a:t>
                      </a:r>
                      <a:endParaRPr lang="en-NZ" sz="800" b="0" kern="1200" dirty="0">
                        <a:solidFill>
                          <a:srgbClr val="000000"/>
                        </a:solidFill>
                        <a:latin typeface="Barlow"/>
                        <a:ea typeface="+mn-ea"/>
                        <a:cs typeface="+mn-cs"/>
                      </a:endParaRPr>
                    </a:p>
                    <a:p>
                      <a:pPr algn="l"/>
                      <a:r>
                        <a:rPr lang="en-NZ" sz="800" b="0" baseline="0" dirty="0">
                          <a:solidFill>
                            <a:srgbClr val="000000"/>
                          </a:solidFill>
                          <a:latin typeface="Barlow"/>
                        </a:rPr>
                        <a:t>(</a:t>
                      </a:r>
                      <a:r>
                        <a:rPr lang="en-NZ" sz="800" b="0" dirty="0">
                          <a:solidFill>
                            <a:srgbClr val="000000"/>
                          </a:solidFill>
                          <a:latin typeface="Barlow"/>
                        </a:rPr>
                        <a:t>n=116)</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7" name="Table 76"/>
          <p:cNvGraphicFramePr>
            <a:graphicFrameLocks noGrp="1"/>
          </p:cNvGraphicFramePr>
          <p:nvPr>
            <p:extLst>
              <p:ext uri="{D42A27DB-BD31-4B8C-83A1-F6EECF244321}">
                <p14:modId xmlns:p14="http://schemas.microsoft.com/office/powerpoint/2010/main" val="1539505410"/>
              </p:ext>
            </p:extLst>
          </p:nvPr>
        </p:nvGraphicFramePr>
        <p:xfrm>
          <a:off x="10220325" y="3012171"/>
          <a:ext cx="153934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77340">
                  <a:extLst>
                    <a:ext uri="{9D8B030D-6E8A-4147-A177-3AD203B41FA5}">
                      <a16:colId xmlns:a16="http://schemas.microsoft.com/office/drawing/2014/main" val="20001"/>
                    </a:ext>
                  </a:extLst>
                </a:gridCol>
              </a:tblGrid>
              <a:tr h="370840">
                <a:tc>
                  <a:txBody>
                    <a:bodyPr/>
                    <a:lstStyle/>
                    <a:p>
                      <a:pPr algn="r"/>
                      <a:r>
                        <a:rPr lang="en-NZ" sz="1200" b="1" dirty="0">
                          <a:solidFill>
                            <a:schemeClr val="tx1"/>
                          </a:solidFill>
                          <a:latin typeface="Barlow"/>
                        </a:rPr>
                        <a:t>91%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IN" sz="800" b="0" kern="1200" dirty="0">
                          <a:solidFill>
                            <a:srgbClr val="000000"/>
                          </a:solidFill>
                          <a:latin typeface="Barlow"/>
                          <a:ea typeface="+mn-ea"/>
                          <a:cs typeface="+mn-cs"/>
                        </a:rPr>
                        <a:t>TUOTR</a:t>
                      </a:r>
                      <a:endParaRPr lang="en-NZ" sz="800" b="0" kern="1200" dirty="0">
                        <a:solidFill>
                          <a:srgbClr val="000000"/>
                        </a:solidFill>
                        <a:latin typeface="Barlow"/>
                        <a:ea typeface="+mn-ea"/>
                        <a:cs typeface="+mn-cs"/>
                      </a:endParaRPr>
                    </a:p>
                    <a:p>
                      <a:pPr algn="l"/>
                      <a:r>
                        <a:rPr lang="en-NZ" sz="800" b="0" dirty="0">
                          <a:solidFill>
                            <a:srgbClr val="000000"/>
                          </a:solidFill>
                          <a:latin typeface="Barlow"/>
                        </a:rPr>
                        <a:t>(n=69)</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8" name="Straight Connector 77"/>
          <p:cNvCxnSpPr/>
          <p:nvPr/>
        </p:nvCxnSpPr>
        <p:spPr>
          <a:xfrm flipH="1">
            <a:off x="8516230" y="1627515"/>
            <a:ext cx="475832"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8772362" y="2237163"/>
            <a:ext cx="703513" cy="5754"/>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10149916" y="2315673"/>
            <a:ext cx="0" cy="360119"/>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9936234" y="3208686"/>
            <a:ext cx="50075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graphicFrame>
        <p:nvGraphicFramePr>
          <p:cNvPr id="84" name="Table 83"/>
          <p:cNvGraphicFramePr>
            <a:graphicFrameLocks noGrp="1"/>
          </p:cNvGraphicFramePr>
          <p:nvPr>
            <p:extLst>
              <p:ext uri="{D42A27DB-BD31-4B8C-83A1-F6EECF244321}">
                <p14:modId xmlns:p14="http://schemas.microsoft.com/office/powerpoint/2010/main" val="4094775072"/>
              </p:ext>
            </p:extLst>
          </p:nvPr>
        </p:nvGraphicFramePr>
        <p:xfrm>
          <a:off x="9883752" y="3744916"/>
          <a:ext cx="153934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77340">
                  <a:extLst>
                    <a:ext uri="{9D8B030D-6E8A-4147-A177-3AD203B41FA5}">
                      <a16:colId xmlns:a16="http://schemas.microsoft.com/office/drawing/2014/main" val="20001"/>
                    </a:ext>
                  </a:extLst>
                </a:gridCol>
              </a:tblGrid>
              <a:tr h="370840">
                <a:tc>
                  <a:txBody>
                    <a:bodyPr/>
                    <a:lstStyle/>
                    <a:p>
                      <a:pPr algn="r"/>
                      <a:r>
                        <a:rPr lang="en-NZ" sz="1200" b="1" dirty="0">
                          <a:solidFill>
                            <a:schemeClr val="tx1"/>
                          </a:solidFill>
                          <a:latin typeface="Barlow"/>
                        </a:rPr>
                        <a:t>86%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800" b="0" kern="1200" dirty="0">
                          <a:solidFill>
                            <a:srgbClr val="000000"/>
                          </a:solidFill>
                          <a:latin typeface="Barlow"/>
                          <a:ea typeface="+mn-ea"/>
                          <a:cs typeface="+mn-cs"/>
                        </a:rPr>
                        <a:t>HTPWA</a:t>
                      </a:r>
                    </a:p>
                    <a:p>
                      <a:pPr algn="l"/>
                      <a:r>
                        <a:rPr lang="en-NZ" sz="800" b="0" dirty="0">
                          <a:solidFill>
                            <a:srgbClr val="000000"/>
                          </a:solidFill>
                          <a:latin typeface="Barlow"/>
                        </a:rPr>
                        <a:t>(n=21*)</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89" name="Straight Connector 88"/>
          <p:cNvCxnSpPr/>
          <p:nvPr/>
        </p:nvCxnSpPr>
        <p:spPr>
          <a:xfrm>
            <a:off x="9603505" y="3938354"/>
            <a:ext cx="50075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8719278" y="4803473"/>
            <a:ext cx="50075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graphicFrame>
        <p:nvGraphicFramePr>
          <p:cNvPr id="91" name="Table 90"/>
          <p:cNvGraphicFramePr>
            <a:graphicFrameLocks noGrp="1"/>
          </p:cNvGraphicFramePr>
          <p:nvPr>
            <p:extLst>
              <p:ext uri="{D42A27DB-BD31-4B8C-83A1-F6EECF244321}">
                <p14:modId xmlns:p14="http://schemas.microsoft.com/office/powerpoint/2010/main" val="3484074717"/>
              </p:ext>
            </p:extLst>
          </p:nvPr>
        </p:nvGraphicFramePr>
        <p:xfrm>
          <a:off x="8969657" y="4626421"/>
          <a:ext cx="153934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77340">
                  <a:extLst>
                    <a:ext uri="{9D8B030D-6E8A-4147-A177-3AD203B41FA5}">
                      <a16:colId xmlns:a16="http://schemas.microsoft.com/office/drawing/2014/main" val="20001"/>
                    </a:ext>
                  </a:extLst>
                </a:gridCol>
              </a:tblGrid>
              <a:tr h="370840">
                <a:tc>
                  <a:txBody>
                    <a:bodyPr/>
                    <a:lstStyle/>
                    <a:p>
                      <a:pPr algn="r"/>
                      <a:r>
                        <a:rPr lang="en-NZ" sz="1200" b="1" dirty="0">
                          <a:solidFill>
                            <a:schemeClr val="tx1"/>
                          </a:solidFill>
                          <a:latin typeface="Barlow"/>
                        </a:rPr>
                        <a:t>83%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800" b="0" kern="1200" dirty="0">
                          <a:solidFill>
                            <a:srgbClr val="000000"/>
                          </a:solidFill>
                          <a:latin typeface="Barlow"/>
                          <a:ea typeface="+mn-ea"/>
                          <a:cs typeface="+mn-cs"/>
                        </a:rPr>
                        <a:t>TWOA</a:t>
                      </a:r>
                    </a:p>
                    <a:p>
                      <a:pPr algn="l"/>
                      <a:r>
                        <a:rPr lang="en-NZ" sz="800" b="0" dirty="0">
                          <a:solidFill>
                            <a:srgbClr val="000000"/>
                          </a:solidFill>
                          <a:latin typeface="Barlow"/>
                        </a:rPr>
                        <a:t>(n=65)</a:t>
                      </a:r>
                      <a:r>
                        <a:rPr lang="en-NZ" sz="800" b="1" dirty="0">
                          <a:solidFill>
                            <a:schemeClr val="tx1"/>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2" name="Group 1"/>
          <p:cNvGrpSpPr/>
          <p:nvPr/>
        </p:nvGrpSpPr>
        <p:grpSpPr>
          <a:xfrm>
            <a:off x="8564163" y="6274465"/>
            <a:ext cx="3077055" cy="553998"/>
            <a:chOff x="8564163" y="6274465"/>
            <a:chExt cx="3077055" cy="553998"/>
          </a:xfrm>
        </p:grpSpPr>
        <p:sp>
          <p:nvSpPr>
            <p:cNvPr id="40" name="TextBox 39"/>
            <p:cNvSpPr txBox="1"/>
            <p:nvPr/>
          </p:nvSpPr>
          <p:spPr>
            <a:xfrm>
              <a:off x="8567310" y="6274465"/>
              <a:ext cx="3073908" cy="553998"/>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Significantly higher/lower than sub-group 2018</a:t>
              </a:r>
            </a:p>
            <a:p>
              <a:r>
                <a:rPr lang="en-NZ" sz="800" dirty="0">
                  <a:solidFill>
                    <a:srgbClr val="218535"/>
                  </a:solidFill>
                  <a:latin typeface="Barlow"/>
                  <a:sym typeface="Wingdings 3"/>
                </a:rPr>
                <a:t></a:t>
              </a:r>
              <a:r>
                <a:rPr lang="en-NZ" sz="800" dirty="0">
                  <a:solidFill>
                    <a:srgbClr val="FF0000"/>
                  </a:solidFill>
                  <a:latin typeface="Barlow"/>
                  <a:sym typeface="Wingdings 3"/>
                </a:rPr>
                <a:t></a:t>
              </a:r>
              <a:r>
                <a:rPr lang="en-NZ" sz="800" dirty="0">
                  <a:solidFill>
                    <a:srgbClr val="000000"/>
                  </a:solidFill>
                  <a:latin typeface="Barlow"/>
                  <a:sym typeface="Wingdings 3"/>
                </a:rPr>
                <a:t> Significantly higher/lower than sub-group 2017</a:t>
              </a:r>
            </a:p>
            <a:p>
              <a:r>
                <a:rPr lang="en-NZ" sz="1400" b="1" dirty="0">
                  <a:solidFill>
                    <a:srgbClr val="218535"/>
                  </a:solidFill>
                  <a:latin typeface="Barlow"/>
                  <a:cs typeface="Arial"/>
                  <a:sym typeface="Wingdings 3"/>
                </a:rPr>
                <a:t>    </a:t>
              </a:r>
              <a:r>
                <a:rPr lang="en-NZ" sz="1400" b="1" dirty="0">
                  <a:solidFill>
                    <a:srgbClr val="DC0015"/>
                  </a:solidFill>
                  <a:latin typeface="Barlow"/>
                  <a:cs typeface="Arial"/>
                  <a:sym typeface="Wingdings 3"/>
                </a:rPr>
                <a:t> </a:t>
              </a:r>
              <a:r>
                <a:rPr lang="en-NZ" sz="800" dirty="0">
                  <a:solidFill>
                    <a:srgbClr val="000000"/>
                  </a:solidFill>
                  <a:latin typeface="Barlow"/>
                  <a:sym typeface="Wingdings 3"/>
                </a:rPr>
                <a:t>Significantly higher/lower than Total Waka Ama 2020</a:t>
              </a:r>
              <a:endParaRPr lang="en-NZ" sz="800" dirty="0">
                <a:solidFill>
                  <a:srgbClr val="000000"/>
                </a:solidFill>
                <a:latin typeface="Barlow"/>
              </a:endParaRPr>
            </a:p>
          </p:txBody>
        </p:sp>
        <p:sp>
          <p:nvSpPr>
            <p:cNvPr id="52" name="Rectangle 51"/>
            <p:cNvSpPr/>
            <p:nvPr/>
          </p:nvSpPr>
          <p:spPr>
            <a:xfrm flipH="1">
              <a:off x="8564163" y="6656023"/>
              <a:ext cx="96869" cy="93004"/>
            </a:xfrm>
            <a:prstGeom prst="rect">
              <a:avLst/>
            </a:prstGeom>
            <a:solidFill>
              <a:srgbClr val="00B050"/>
            </a:solidFill>
            <a:ln>
              <a:solidFill>
                <a:srgbClr val="C4D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3" name="Rectangle 52"/>
            <p:cNvSpPr/>
            <p:nvPr/>
          </p:nvSpPr>
          <p:spPr>
            <a:xfrm flipH="1">
              <a:off x="8698160" y="6656022"/>
              <a:ext cx="96869" cy="86492"/>
            </a:xfrm>
            <a:prstGeom prst="rect">
              <a:avLst/>
            </a:prstGeom>
            <a:solidFill>
              <a:srgbClr val="FF000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extLst>
      <p:ext uri="{BB962C8B-B14F-4D97-AF65-F5344CB8AC3E}">
        <p14:creationId xmlns:p14="http://schemas.microsoft.com/office/powerpoint/2010/main" val="1546712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ext uri="{D42A27DB-BD31-4B8C-83A1-F6EECF244321}">
                <p14:modId xmlns:p14="http://schemas.microsoft.com/office/powerpoint/2010/main" val="3064770812"/>
              </p:ext>
            </p:extLst>
          </p:nvPr>
        </p:nvGraphicFramePr>
        <p:xfrm>
          <a:off x="953410" y="1405021"/>
          <a:ext cx="10679789" cy="4467191"/>
        </p:xfrm>
        <a:graphic>
          <a:graphicData uri="http://schemas.openxmlformats.org/drawingml/2006/table">
            <a:tbl>
              <a:tblPr firstRow="1" firstCol="1" bandRow="1">
                <a:tableStyleId>{5C22544A-7EE6-4342-B048-85BDC9FD1C3A}</a:tableStyleId>
              </a:tblPr>
              <a:tblGrid>
                <a:gridCol w="294549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1231900">
                  <a:extLst>
                    <a:ext uri="{9D8B030D-6E8A-4147-A177-3AD203B41FA5}">
                      <a16:colId xmlns:a16="http://schemas.microsoft.com/office/drawing/2014/main" val="20002"/>
                    </a:ext>
                  </a:extLst>
                </a:gridCol>
                <a:gridCol w="1082040">
                  <a:extLst>
                    <a:ext uri="{9D8B030D-6E8A-4147-A177-3AD203B41FA5}">
                      <a16:colId xmlns:a16="http://schemas.microsoft.com/office/drawing/2014/main" val="20003"/>
                    </a:ext>
                  </a:extLst>
                </a:gridCol>
                <a:gridCol w="1102360">
                  <a:extLst>
                    <a:ext uri="{9D8B030D-6E8A-4147-A177-3AD203B41FA5}">
                      <a16:colId xmlns:a16="http://schemas.microsoft.com/office/drawing/2014/main" val="20005"/>
                    </a:ext>
                  </a:extLst>
                </a:gridCol>
                <a:gridCol w="9652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939799">
                  <a:extLst>
                    <a:ext uri="{9D8B030D-6E8A-4147-A177-3AD203B41FA5}">
                      <a16:colId xmlns:a16="http://schemas.microsoft.com/office/drawing/2014/main" val="20008"/>
                    </a:ext>
                  </a:extLst>
                </a:gridCol>
              </a:tblGrid>
              <a:tr h="586783">
                <a:tc>
                  <a:txBody>
                    <a:bodyPr/>
                    <a:lstStyle/>
                    <a:p>
                      <a:pPr algn="l"/>
                      <a:r>
                        <a:rPr lang="en-US" sz="1200" b="1" cap="none" baseline="0" dirty="0">
                          <a:solidFill>
                            <a:schemeClr val="tx2"/>
                          </a:solidFill>
                          <a:latin typeface="Barlow"/>
                        </a:rPr>
                        <a:t>Reason for belonging</a:t>
                      </a:r>
                    </a:p>
                  </a:txBody>
                  <a:tcPr marL="84940" marR="84940" marT="45714" marB="45714"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TOTAL</a:t>
                      </a:r>
                      <a:br>
                        <a:rPr lang="en-IN" sz="900" b="1" i="0" u="none" strike="noStrike" kern="1200" dirty="0">
                          <a:solidFill>
                            <a:schemeClr val="bg1"/>
                          </a:solidFill>
                          <a:effectLst/>
                          <a:latin typeface="Barlow"/>
                          <a:ea typeface="+mn-ea"/>
                          <a:cs typeface="+mn-cs"/>
                        </a:rPr>
                      </a:br>
                      <a:r>
                        <a:rPr lang="en-IN" sz="800" b="0" i="0" u="none" strike="noStrike" kern="1200" dirty="0">
                          <a:solidFill>
                            <a:schemeClr val="bg1"/>
                          </a:solidFill>
                          <a:effectLst/>
                          <a:latin typeface="Barlow"/>
                          <a:ea typeface="+mn-ea"/>
                          <a:cs typeface="+mn-cs"/>
                        </a:rPr>
                        <a:t>(n=454)</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Auckland Region Outrigger Canoe (AROCA)</a:t>
                      </a:r>
                      <a:endParaRPr lang="en-NZ" sz="900" b="1" i="0" u="none" strike="noStrike" kern="1200" dirty="0">
                        <a:solidFill>
                          <a:schemeClr val="bg1"/>
                        </a:solidFill>
                        <a:effectLst/>
                        <a:latin typeface="Barlow"/>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dirty="0">
                          <a:solidFill>
                            <a:schemeClr val="bg1"/>
                          </a:solidFill>
                          <a:effectLst/>
                          <a:latin typeface="Barlow"/>
                        </a:rPr>
                        <a:t>(n=130)</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Hoe Tonga </a:t>
                      </a:r>
                    </a:p>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Pacifica Waka Ama (HTPWA)</a:t>
                      </a:r>
                      <a:r>
                        <a:rPr lang="en-IN" sz="900" b="1" i="0" u="none" strike="noStrike" kern="1200" dirty="0">
                          <a:solidFill>
                            <a:schemeClr val="tx2"/>
                          </a:solidFill>
                          <a:effectLst/>
                          <a:latin typeface="Barlow"/>
                          <a:ea typeface="+mn-ea"/>
                          <a:cs typeface="+mn-cs"/>
                        </a:rPr>
                        <a:t>)</a:t>
                      </a:r>
                      <a:endParaRPr lang="en-NZ" sz="800" b="1" i="0" u="none" strike="noStrike" dirty="0">
                        <a:solidFill>
                          <a:schemeClr val="bg1"/>
                        </a:solidFill>
                        <a:effectLst/>
                        <a:latin typeface="Barlow"/>
                      </a:endParaRP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dirty="0">
                          <a:solidFill>
                            <a:schemeClr val="bg1"/>
                          </a:solidFill>
                          <a:effectLst/>
                          <a:latin typeface="Barlow"/>
                        </a:rPr>
                        <a:t>(n=22*)</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Tai Tokerau Polynesian Canoe (TTPCA)</a:t>
                      </a: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kern="1200" dirty="0">
                          <a:solidFill>
                            <a:schemeClr val="bg1"/>
                          </a:solidFill>
                          <a:effectLst/>
                          <a:latin typeface="Barlow"/>
                          <a:ea typeface="+mn-ea"/>
                          <a:cs typeface="+mn-cs"/>
                        </a:rPr>
                        <a:t>(n=43)</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pl-PL" sz="900" b="1" i="0" u="none" strike="noStrike" kern="1200" dirty="0">
                          <a:solidFill>
                            <a:schemeClr val="bg1"/>
                          </a:solidFill>
                          <a:effectLst/>
                          <a:latin typeface="Barlow"/>
                          <a:ea typeface="+mn-ea"/>
                          <a:cs typeface="+mn-cs"/>
                        </a:rPr>
                        <a:t>Te Puku o </a:t>
                      </a:r>
                      <a:endParaRPr lang="en-IN" sz="900" b="1" i="0" u="none" strike="noStrike" kern="1200" dirty="0">
                        <a:solidFill>
                          <a:schemeClr val="bg1"/>
                        </a:solidFill>
                        <a:effectLst/>
                        <a:latin typeface="Barlow"/>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r>
                        <a:rPr lang="pl-PL" sz="900" b="1" i="0" u="none" strike="noStrike" kern="1200" dirty="0">
                          <a:solidFill>
                            <a:schemeClr val="bg1"/>
                          </a:solidFill>
                          <a:effectLst/>
                          <a:latin typeface="Barlow"/>
                          <a:ea typeface="+mn-ea"/>
                          <a:cs typeface="+mn-cs"/>
                        </a:rPr>
                        <a:t>Te Ika (TPOTI)</a:t>
                      </a:r>
                      <a:endParaRPr lang="en-IN" sz="900" b="1" i="0" u="none" strike="noStrike" kern="1200" dirty="0">
                        <a:solidFill>
                          <a:schemeClr val="bg1"/>
                        </a:solidFill>
                        <a:effectLst/>
                        <a:latin typeface="Barlow"/>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kern="1200" dirty="0">
                          <a:solidFill>
                            <a:schemeClr val="bg1"/>
                          </a:solidFill>
                          <a:effectLst/>
                          <a:latin typeface="Barlow"/>
                          <a:ea typeface="+mn-ea"/>
                          <a:cs typeface="+mn-cs"/>
                        </a:rPr>
                        <a:t>(n=116)</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Te Uranga o Te Ra Regional Waka Ama (TUOTR)</a:t>
                      </a: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kern="1200" dirty="0">
                          <a:solidFill>
                            <a:schemeClr val="bg1"/>
                          </a:solidFill>
                          <a:effectLst/>
                          <a:latin typeface="Barlow"/>
                          <a:ea typeface="+mn-ea"/>
                          <a:cs typeface="+mn-cs"/>
                        </a:rPr>
                        <a:t>(n=70)</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pl-PL" sz="900" b="1" i="0" u="none" strike="noStrike" kern="1200" dirty="0">
                          <a:solidFill>
                            <a:schemeClr val="bg1"/>
                          </a:solidFill>
                          <a:effectLst/>
                          <a:latin typeface="Barlow"/>
                          <a:ea typeface="+mn-ea"/>
                          <a:cs typeface="+mn-cs"/>
                        </a:rPr>
                        <a:t>Te Waka o Aoraki (TWOA)</a:t>
                      </a:r>
                      <a:endParaRPr lang="en-NZ" sz="900" b="1" i="0" u="none" strike="noStrike" kern="1200" dirty="0">
                        <a:solidFill>
                          <a:schemeClr val="bg1"/>
                        </a:solidFill>
                        <a:effectLst/>
                        <a:latin typeface="Barlow"/>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dirty="0">
                          <a:solidFill>
                            <a:schemeClr val="bg1"/>
                          </a:solidFill>
                          <a:effectLst/>
                          <a:latin typeface="Barlow"/>
                        </a:rPr>
                        <a:t>(n=66)</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85051">
                <a:tc>
                  <a:txBody>
                    <a:bodyPr/>
                    <a:lstStyle/>
                    <a:p>
                      <a:pPr marL="0" algn="l" defTabSz="457200" rtl="0" eaLnBrk="1" fontAlgn="b" latinLnBrk="0" hangingPunct="1">
                        <a:lnSpc>
                          <a:spcPct val="115000"/>
                        </a:lnSpc>
                        <a:spcAft>
                          <a:spcPts val="0"/>
                        </a:spcAft>
                        <a:tabLst>
                          <a:tab pos="5397500" algn="r"/>
                        </a:tabLst>
                      </a:pPr>
                      <a:r>
                        <a:rPr lang="en-IN" sz="1000" b="0" i="0" u="none" strike="noStrike" kern="1200" dirty="0">
                          <a:solidFill>
                            <a:srgbClr val="000000"/>
                          </a:solidFill>
                          <a:effectLst/>
                          <a:latin typeface="Barlow"/>
                          <a:ea typeface="+mn-ea"/>
                          <a:cs typeface="+mn-cs"/>
                        </a:rPr>
                        <a:t>To paddle competitively</a:t>
                      </a:r>
                      <a:r>
                        <a:rPr lang="x-none" sz="1000" b="0" i="0" u="none" strike="noStrike" kern="1200" dirty="0">
                          <a:solidFill>
                            <a:srgbClr val="000000"/>
                          </a:solidFill>
                          <a:effectLst/>
                          <a:latin typeface="Barlow"/>
                          <a:ea typeface="+mn-ea"/>
                          <a:cs typeface="+mn-cs"/>
                        </a:rPr>
                        <a:t>	</a:t>
                      </a:r>
                      <a:endParaRPr lang="en-NZ" sz="1000" b="0" i="0" u="none" strike="noStrike" kern="1200" dirty="0">
                        <a:solidFill>
                          <a:srgbClr val="000000"/>
                        </a:solidFill>
                        <a:effectLst/>
                        <a:latin typeface="Barlow"/>
                        <a:ea typeface="+mn-ea"/>
                        <a:cs typeface="+mn-cs"/>
                      </a:endParaRPr>
                    </a:p>
                  </a:txBody>
                  <a:tcPr marL="9525" marR="9525" marT="9525" marB="9525"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1" i="0" u="none" strike="noStrike" kern="1200" dirty="0">
                          <a:solidFill>
                            <a:srgbClr val="000000"/>
                          </a:solidFill>
                          <a:effectLst/>
                          <a:latin typeface="Barlow"/>
                          <a:ea typeface="+mn-ea"/>
                          <a:cs typeface="+mn-cs"/>
                        </a:rPr>
                        <a:t>28%</a:t>
                      </a:r>
                      <a:r>
                        <a:rPr kumimoji="0" lang="en-NZ" sz="800" b="0" i="0" u="none" strike="noStrike" kern="1200" cap="none" spc="0" normalizeH="0" baseline="0" noProof="0" dirty="0">
                          <a:ln>
                            <a:noFill/>
                          </a:ln>
                          <a:solidFill>
                            <a:srgbClr val="000000"/>
                          </a:solidFill>
                          <a:effectLst/>
                          <a:uLnTx/>
                          <a:uFillTx/>
                          <a:latin typeface="+mn-lt"/>
                          <a:ea typeface="+mn-ea"/>
                          <a:cs typeface="+mn-cs"/>
                          <a:sym typeface="Wingdings 3"/>
                        </a:rPr>
                        <a:t></a:t>
                      </a:r>
                      <a:endParaRPr lang="en-IN"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35%</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algn="ctr" fontAlgn="b"/>
                      <a:r>
                        <a:rPr lang="en-IN" sz="1000" b="0" i="0" u="none" strike="noStrike" dirty="0">
                          <a:solidFill>
                            <a:schemeClr val="tx1">
                              <a:lumMod val="65000"/>
                              <a:lumOff val="35000"/>
                            </a:schemeClr>
                          </a:solidFill>
                          <a:effectLst/>
                          <a:latin typeface="Barlow"/>
                        </a:rPr>
                        <a:t>41%</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16%</a:t>
                      </a:r>
                      <a:r>
                        <a:rPr kumimoji="0" lang="en-NZ" sz="800" b="0" i="0" u="none" strike="noStrike" kern="1200" cap="none" spc="0" normalizeH="0" baseline="0" noProof="0" dirty="0">
                          <a:ln>
                            <a:noFill/>
                          </a:ln>
                          <a:solidFill>
                            <a:srgbClr val="000000"/>
                          </a:solidFill>
                          <a:effectLst/>
                          <a:uLnTx/>
                          <a:uFillTx/>
                          <a:latin typeface="+mn-lt"/>
                          <a:ea typeface="+mn-ea"/>
                          <a:cs typeface="+mn-cs"/>
                          <a:sym typeface="Wingdings 3"/>
                        </a:rPr>
                        <a:t></a:t>
                      </a:r>
                      <a:endParaRPr lang="en-IN" sz="1000" b="0" i="0" u="none" strike="noStrike" dirty="0">
                        <a:solidFill>
                          <a:schemeClr val="tx1">
                            <a:lumMod val="65000"/>
                            <a:lumOff val="35000"/>
                          </a:schemeClr>
                        </a:solidFill>
                        <a:effectLst/>
                        <a:latin typeface="Barlow"/>
                      </a:endParaRP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32%</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27%</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14%</a:t>
                      </a:r>
                      <a:r>
                        <a:rPr kumimoji="0" lang="en-NZ" sz="800" b="0" i="0" u="none" strike="noStrike" kern="1200" cap="none" spc="0" normalizeH="0" baseline="0" noProof="0" dirty="0">
                          <a:ln>
                            <a:noFill/>
                          </a:ln>
                          <a:solidFill>
                            <a:srgbClr val="000000"/>
                          </a:solidFill>
                          <a:effectLst/>
                          <a:uLnTx/>
                          <a:uFillTx/>
                          <a:latin typeface="+mn-lt"/>
                          <a:ea typeface="+mn-ea"/>
                          <a:cs typeface="+mn-cs"/>
                          <a:sym typeface="Wingdings 3"/>
                        </a:rPr>
                        <a:t></a:t>
                      </a:r>
                      <a:endParaRPr lang="en-IN" sz="1000" b="0" i="0" u="none" strike="noStrike" dirty="0">
                        <a:solidFill>
                          <a:schemeClr val="tx1">
                            <a:lumMod val="65000"/>
                            <a:lumOff val="35000"/>
                          </a:schemeClr>
                        </a:solidFill>
                        <a:effectLst/>
                        <a:latin typeface="Barlow"/>
                      </a:endParaRP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485051">
                <a:tc>
                  <a:txBody>
                    <a:bodyPr/>
                    <a:lstStyle/>
                    <a:p>
                      <a:pPr algn="l" fontAlgn="b"/>
                      <a:r>
                        <a:rPr lang="en-IN" sz="1000" b="0" i="0" u="none" strike="noStrike" kern="1200" dirty="0">
                          <a:solidFill>
                            <a:srgbClr val="000000"/>
                          </a:solidFill>
                          <a:effectLst/>
                          <a:latin typeface="Barlow"/>
                          <a:ea typeface="+mn-ea"/>
                          <a:cs typeface="+mn-cs"/>
                        </a:rPr>
                        <a:t>To get fit and healthy</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28%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24%</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30%</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29%</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26%</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39%</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extLst>
                  <a:ext uri="{0D108BD9-81ED-4DB2-BD59-A6C34878D82A}">
                    <a16:rowId xmlns:a16="http://schemas.microsoft.com/office/drawing/2014/main" val="10002"/>
                  </a:ext>
                </a:extLst>
              </a:tr>
              <a:tr h="485051">
                <a:tc>
                  <a:txBody>
                    <a:bodyPr/>
                    <a:lstStyle/>
                    <a:p>
                      <a:pPr algn="l" fontAlgn="b"/>
                      <a:r>
                        <a:rPr lang="en-IN" sz="1000" b="0" i="0" u="none" strike="noStrike" kern="1200" dirty="0">
                          <a:solidFill>
                            <a:srgbClr val="000000"/>
                          </a:solidFill>
                          <a:effectLst/>
                          <a:latin typeface="Barlow"/>
                          <a:ea typeface="+mn-ea"/>
                          <a:cs typeface="+mn-cs"/>
                        </a:rPr>
                        <a:t>To learn/ improve skills</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12%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12%</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11%</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16%</a:t>
                      </a:r>
                      <a:r>
                        <a:rPr kumimoji="0" lang="en-NZ" sz="800" b="0" i="0" u="none" strike="noStrike" kern="1200" cap="none" spc="0" normalizeH="0" baseline="0" noProof="0" dirty="0">
                          <a:ln>
                            <a:noFill/>
                          </a:ln>
                          <a:solidFill>
                            <a:srgbClr val="000000"/>
                          </a:solidFill>
                          <a:effectLst/>
                          <a:uLnTx/>
                          <a:uFillTx/>
                          <a:latin typeface="+mn-lt"/>
                          <a:ea typeface="+mn-ea"/>
                          <a:cs typeface="+mn-cs"/>
                          <a:sym typeface="Wingdings 3"/>
                        </a:rPr>
                        <a:t></a:t>
                      </a:r>
                      <a:endParaRPr lang="en-IN" sz="1000" b="0" i="0" u="none" strike="noStrike" dirty="0">
                        <a:solidFill>
                          <a:schemeClr val="tx1">
                            <a:lumMod val="65000"/>
                            <a:lumOff val="35000"/>
                          </a:schemeClr>
                        </a:solidFill>
                        <a:effectLst/>
                        <a:latin typeface="Barlow"/>
                      </a:endParaRP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5051">
                <a:tc>
                  <a:txBody>
                    <a:bodyPr/>
                    <a:lstStyle/>
                    <a:p>
                      <a:pPr algn="l" fontAlgn="b"/>
                      <a:r>
                        <a:rPr lang="en-IN" sz="1000" b="0" i="0" u="none" strike="noStrike" kern="1200" dirty="0">
                          <a:solidFill>
                            <a:srgbClr val="000000"/>
                          </a:solidFill>
                          <a:effectLst/>
                          <a:latin typeface="Barlow"/>
                          <a:ea typeface="+mn-ea"/>
                          <a:cs typeface="+mn-cs"/>
                        </a:rPr>
                        <a:t>To have fun</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9%</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 </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9%</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10%</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14%</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5051">
                <a:tc>
                  <a:txBody>
                    <a:bodyPr/>
                    <a:lstStyle/>
                    <a:p>
                      <a:pPr algn="l" fontAlgn="b"/>
                      <a:r>
                        <a:rPr lang="en-IN" sz="1000" b="0" i="0" u="none" strike="noStrike" kern="1200" dirty="0">
                          <a:solidFill>
                            <a:srgbClr val="000000"/>
                          </a:solidFill>
                          <a:effectLst/>
                          <a:latin typeface="Barlow"/>
                          <a:ea typeface="+mn-ea"/>
                          <a:cs typeface="+mn-cs"/>
                        </a:rPr>
                        <a:t>To connect with my culture</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6%</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12%</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8%</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14%</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85051">
                <a:tc>
                  <a:txBody>
                    <a:bodyPr/>
                    <a:lstStyle/>
                    <a:p>
                      <a:pPr algn="l" fontAlgn="b"/>
                      <a:r>
                        <a:rPr lang="en-IN" sz="1000" b="0" i="0" u="none" strike="noStrike" kern="1200" dirty="0">
                          <a:solidFill>
                            <a:srgbClr val="000000"/>
                          </a:solidFill>
                          <a:effectLst/>
                          <a:latin typeface="Barlow"/>
                          <a:ea typeface="+mn-ea"/>
                          <a:cs typeface="+mn-cs"/>
                        </a:rPr>
                        <a:t>To socialise</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1%</a:t>
                      </a:r>
                      <a:r>
                        <a:rPr kumimoji="0" lang="en-NZ" sz="800" b="0" i="0" u="none" strike="noStrike" kern="1200" cap="none" spc="0" normalizeH="0" baseline="0" noProof="0" dirty="0">
                          <a:ln>
                            <a:noFill/>
                          </a:ln>
                          <a:solidFill>
                            <a:srgbClr val="000000"/>
                          </a:solidFill>
                          <a:effectLst/>
                          <a:uLnTx/>
                          <a:uFillTx/>
                          <a:latin typeface="+mn-lt"/>
                          <a:ea typeface="+mn-ea"/>
                          <a:cs typeface="+mn-cs"/>
                          <a:sym typeface="Wingdings 3"/>
                        </a:rPr>
                        <a:t></a:t>
                      </a:r>
                      <a:endParaRPr lang="en-IN" sz="1000" b="0" i="0" u="none" strike="noStrike" dirty="0">
                        <a:solidFill>
                          <a:schemeClr val="tx1">
                            <a:lumMod val="65000"/>
                            <a:lumOff val="35000"/>
                          </a:schemeClr>
                        </a:solidFill>
                        <a:effectLst/>
                        <a:latin typeface="Barlow"/>
                      </a:endParaRP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5%</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 </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12%</a:t>
                      </a:r>
                      <a:r>
                        <a:rPr kumimoji="0" lang="en-NZ" sz="800" b="0" i="0" u="none" strike="noStrike" kern="1200" cap="none" spc="0" normalizeH="0" baseline="0" noProof="0" dirty="0">
                          <a:ln>
                            <a:noFill/>
                          </a:ln>
                          <a:solidFill>
                            <a:srgbClr val="000000"/>
                          </a:solidFill>
                          <a:effectLst/>
                          <a:uLnTx/>
                          <a:uFillTx/>
                          <a:latin typeface="+mn-lt"/>
                          <a:ea typeface="+mn-ea"/>
                          <a:cs typeface="+mn-cs"/>
                          <a:sym typeface="Wingdings 3"/>
                        </a:rPr>
                        <a:t></a:t>
                      </a:r>
                      <a:endParaRPr lang="en-IN" sz="1000" b="0" i="0" u="none" strike="noStrike" dirty="0">
                        <a:solidFill>
                          <a:schemeClr val="tx1">
                            <a:lumMod val="65000"/>
                            <a:lumOff val="35000"/>
                          </a:schemeClr>
                        </a:solidFill>
                        <a:effectLst/>
                        <a:latin typeface="Barlow"/>
                      </a:endParaRP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extLst>
                  <a:ext uri="{0D108BD9-81ED-4DB2-BD59-A6C34878D82A}">
                    <a16:rowId xmlns:a16="http://schemas.microsoft.com/office/drawing/2014/main" val="10006"/>
                  </a:ext>
                </a:extLst>
              </a:tr>
              <a:tr h="485051">
                <a:tc>
                  <a:txBody>
                    <a:bodyPr/>
                    <a:lstStyle/>
                    <a:p>
                      <a:pPr algn="l" fontAlgn="b"/>
                      <a:r>
                        <a:rPr lang="en-IN" sz="1000" b="0" i="0" u="none" strike="noStrike" kern="1200" dirty="0">
                          <a:solidFill>
                            <a:srgbClr val="000000"/>
                          </a:solidFill>
                          <a:effectLst/>
                          <a:latin typeface="Barlow"/>
                          <a:ea typeface="+mn-ea"/>
                          <a:cs typeface="+mn-cs"/>
                        </a:rPr>
                        <a:t>To have access to facilities and playing fields/ venues/ courts</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1%</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 </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85051">
                <a:tc>
                  <a:txBody>
                    <a:bodyPr/>
                    <a:lstStyle/>
                    <a:p>
                      <a:pPr algn="l" fontAlgn="b"/>
                      <a:r>
                        <a:rPr lang="en-IN" sz="1000" b="0" i="0" u="none" strike="noStrike" kern="1200" dirty="0">
                          <a:solidFill>
                            <a:srgbClr val="000000"/>
                          </a:solidFill>
                          <a:effectLst/>
                          <a:latin typeface="Barlow"/>
                          <a:ea typeface="+mn-ea"/>
                          <a:cs typeface="+mn-cs"/>
                        </a:rPr>
                        <a:t>Other</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10%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12%</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19%</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11%</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8%</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0715551"/>
                  </a:ext>
                </a:extLst>
              </a:tr>
            </a:tbl>
          </a:graphicData>
        </a:graphic>
      </p:graphicFrame>
      <p:sp>
        <p:nvSpPr>
          <p:cNvPr id="6" name="Title 5"/>
          <p:cNvSpPr>
            <a:spLocks noGrp="1"/>
          </p:cNvSpPr>
          <p:nvPr>
            <p:ph type="ctrTitle"/>
          </p:nvPr>
        </p:nvSpPr>
        <p:spPr>
          <a:xfrm>
            <a:off x="685800" y="259040"/>
            <a:ext cx="11049000" cy="664885"/>
          </a:xfrm>
        </p:spPr>
        <p:txBody>
          <a:bodyPr>
            <a:normAutofit/>
          </a:bodyPr>
          <a:lstStyle/>
          <a:p>
            <a:pPr algn="l"/>
            <a:r>
              <a:rPr lang="en-NZ" sz="2800" dirty="0">
                <a:solidFill>
                  <a:schemeClr val="tx2"/>
                </a:solidFill>
              </a:rPr>
              <a:t>Reason for belonging to a club</a:t>
            </a:r>
          </a:p>
        </p:txBody>
      </p:sp>
      <p:sp>
        <p:nvSpPr>
          <p:cNvPr id="9" name="Footer Placeholder 5"/>
          <p:cNvSpPr txBox="1">
            <a:spLocks/>
          </p:cNvSpPr>
          <p:nvPr/>
        </p:nvSpPr>
        <p:spPr>
          <a:xfrm>
            <a:off x="475330" y="6293566"/>
            <a:ext cx="8083172" cy="543171"/>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solidFill>
                  <a:srgbClr val="000000"/>
                </a:solidFill>
                <a:latin typeface="Barlow"/>
              </a:rPr>
              <a:t>Base: </a:t>
            </a:r>
            <a:r>
              <a:rPr lang="en-US" sz="800" dirty="0">
                <a:solidFill>
                  <a:srgbClr val="000000"/>
                </a:solidFill>
                <a:latin typeface="Barlow"/>
              </a:rPr>
              <a:t>All respondents who are members (n=454)</a:t>
            </a:r>
          </a:p>
          <a:p>
            <a:r>
              <a:rPr lang="en-NZ" sz="800" dirty="0">
                <a:solidFill>
                  <a:srgbClr val="000000"/>
                </a:solidFill>
                <a:latin typeface="Barlow"/>
              </a:rPr>
              <a:t>Q4. What is the </a:t>
            </a:r>
            <a:r>
              <a:rPr lang="en-NZ" sz="800" b="1" dirty="0">
                <a:solidFill>
                  <a:srgbClr val="000000"/>
                </a:solidFill>
                <a:latin typeface="Barlow"/>
              </a:rPr>
              <a:t>main</a:t>
            </a:r>
            <a:r>
              <a:rPr lang="en-NZ" sz="800" dirty="0">
                <a:solidFill>
                  <a:srgbClr val="000000"/>
                </a:solidFill>
                <a:latin typeface="Barlow"/>
              </a:rPr>
              <a:t> reason you/ your child belong/ belongs to a Waka Ama club?</a:t>
            </a:r>
            <a:endParaRPr lang="en-US" sz="800" dirty="0">
              <a:solidFill>
                <a:srgbClr val="000000"/>
              </a:solidFill>
              <a:latin typeface="Barlow"/>
            </a:endParaRPr>
          </a:p>
          <a:p>
            <a:r>
              <a:rPr lang="en-US" sz="800" dirty="0">
                <a:solidFill>
                  <a:srgbClr val="000000"/>
                </a:solidFill>
                <a:latin typeface="Barlow"/>
              </a:rPr>
              <a:t>*Small sample size </a:t>
            </a:r>
          </a:p>
          <a:p>
            <a:r>
              <a:rPr lang="en-US" sz="800" dirty="0">
                <a:solidFill>
                  <a:srgbClr val="000000"/>
                </a:solidFill>
                <a:latin typeface="Barlow"/>
              </a:rPr>
              <a:t>Note: Associations are based on the club selected at Q2a in the questionnaire</a:t>
            </a:r>
          </a:p>
        </p:txBody>
      </p:sp>
      <p:grpSp>
        <p:nvGrpSpPr>
          <p:cNvPr id="4" name="Group 3"/>
          <p:cNvGrpSpPr/>
          <p:nvPr/>
        </p:nvGrpSpPr>
        <p:grpSpPr>
          <a:xfrm>
            <a:off x="8675656" y="6319693"/>
            <a:ext cx="2794462" cy="430887"/>
            <a:chOff x="8675656" y="6319693"/>
            <a:chExt cx="2794462" cy="430887"/>
          </a:xfrm>
        </p:grpSpPr>
        <p:sp>
          <p:nvSpPr>
            <p:cNvPr id="10" name="TextBox 9"/>
            <p:cNvSpPr txBox="1"/>
            <p:nvPr/>
          </p:nvSpPr>
          <p:spPr>
            <a:xfrm>
              <a:off x="8675656" y="6319693"/>
              <a:ext cx="279446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sym typeface="Wingdings 3"/>
                </a:rPr>
                <a:t>  Significantly higher/lower than Total Waka Ama 2018</a:t>
              </a:r>
            </a:p>
            <a:p>
              <a:r>
                <a:rPr lang="en-NZ" sz="1400" b="1" dirty="0">
                  <a:solidFill>
                    <a:srgbClr val="218535"/>
                  </a:solidFill>
                  <a:cs typeface="Arial"/>
                  <a:sym typeface="Wingdings 3"/>
                </a:rPr>
                <a:t>  </a:t>
              </a:r>
              <a:r>
                <a:rPr lang="en-NZ" sz="1400" b="1" dirty="0">
                  <a:solidFill>
                    <a:srgbClr val="DC0015"/>
                  </a:solidFill>
                  <a:cs typeface="Arial"/>
                  <a:sym typeface="Wingdings 3"/>
                </a:rPr>
                <a:t>   </a:t>
              </a:r>
              <a:r>
                <a:rPr lang="en-NZ" sz="800" dirty="0">
                  <a:solidFill>
                    <a:srgbClr val="000000"/>
                  </a:solidFill>
                  <a:sym typeface="Wingdings 3"/>
                </a:rPr>
                <a:t>Significantly higher/lower than Total Waka Ama 2020</a:t>
              </a:r>
              <a:endParaRPr lang="en-NZ" sz="800" dirty="0">
                <a:solidFill>
                  <a:srgbClr val="000000"/>
                </a:solidFill>
              </a:endParaRPr>
            </a:p>
          </p:txBody>
        </p:sp>
        <p:sp>
          <p:nvSpPr>
            <p:cNvPr id="3" name="Rectangle 2"/>
            <p:cNvSpPr/>
            <p:nvPr/>
          </p:nvSpPr>
          <p:spPr>
            <a:xfrm flipH="1">
              <a:off x="8694058" y="6565153"/>
              <a:ext cx="96869" cy="93004"/>
            </a:xfrm>
            <a:prstGeom prst="rect">
              <a:avLst/>
            </a:prstGeom>
            <a:solidFill>
              <a:srgbClr val="C4DF9B"/>
            </a:solidFill>
            <a:ln>
              <a:solidFill>
                <a:srgbClr val="C4D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Rectangle 10"/>
            <p:cNvSpPr/>
            <p:nvPr/>
          </p:nvSpPr>
          <p:spPr>
            <a:xfrm flipH="1">
              <a:off x="8828055" y="6565152"/>
              <a:ext cx="96869" cy="8649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extLst>
      <p:ext uri="{BB962C8B-B14F-4D97-AF65-F5344CB8AC3E}">
        <p14:creationId xmlns:p14="http://schemas.microsoft.com/office/powerpoint/2010/main" val="2038117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FBA54C1-CA7C-6C4A-A386-37B0754C8B5F}"/>
              </a:ext>
            </a:extLst>
          </p:cNvPr>
          <p:cNvSpPr txBox="1">
            <a:spLocks/>
          </p:cNvSpPr>
          <p:nvPr/>
        </p:nvSpPr>
        <p:spPr>
          <a:xfrm>
            <a:off x="432504" y="123377"/>
            <a:ext cx="10435618" cy="75587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rgbClr val="9C132A"/>
                </a:solidFill>
                <a:latin typeface="Barlow"/>
                <a:ea typeface="Barlow Black" charset="0"/>
                <a:cs typeface="Arial" panose="020B0604020202020204" pitchFamily="34" charset="0"/>
              </a:rPr>
              <a:t>Executive summary</a:t>
            </a:r>
          </a:p>
        </p:txBody>
      </p:sp>
      <p:sp>
        <p:nvSpPr>
          <p:cNvPr id="21" name="Rectangle 20">
            <a:extLst>
              <a:ext uri="{FF2B5EF4-FFF2-40B4-BE49-F238E27FC236}">
                <a16:creationId xmlns:a16="http://schemas.microsoft.com/office/drawing/2014/main" id="{48ABB708-46A1-5D45-A828-B59B09F0DB8F}"/>
              </a:ext>
            </a:extLst>
          </p:cNvPr>
          <p:cNvSpPr/>
          <p:nvPr/>
        </p:nvSpPr>
        <p:spPr>
          <a:xfrm>
            <a:off x="549384" y="1349216"/>
            <a:ext cx="3340971" cy="5078313"/>
          </a:xfrm>
          <a:prstGeom prst="rect">
            <a:avLst/>
          </a:prstGeom>
        </p:spPr>
        <p:txBody>
          <a:bodyPr wrap="square">
            <a:spAutoFit/>
          </a:bodyPr>
          <a:lstStyle/>
          <a:p>
            <a:r>
              <a:rPr lang="en-US" sz="1200" b="1" dirty="0">
                <a:solidFill>
                  <a:schemeClr val="accent5"/>
                </a:solidFill>
                <a:latin typeface="Barlow"/>
              </a:rPr>
              <a:t>Satisfaction: </a:t>
            </a:r>
            <a:r>
              <a:rPr lang="en-US" sz="1200" dirty="0">
                <a:solidFill>
                  <a:schemeClr val="tx1">
                    <a:lumMod val="65000"/>
                    <a:lumOff val="35000"/>
                  </a:schemeClr>
                </a:solidFill>
                <a:latin typeface="Barlow"/>
              </a:rPr>
              <a:t>Satisfaction with overall club experience has remained consistent with 2018 and 2017. </a:t>
            </a:r>
          </a:p>
          <a:p>
            <a:endParaRPr lang="en-US" sz="1200" dirty="0">
              <a:solidFill>
                <a:schemeClr val="bg1">
                  <a:lumMod val="50000"/>
                </a:schemeClr>
              </a:solidFill>
              <a:latin typeface="Barlow"/>
            </a:endParaRPr>
          </a:p>
          <a:p>
            <a:r>
              <a:rPr lang="en-US" sz="1200" b="1" dirty="0">
                <a:solidFill>
                  <a:schemeClr val="accent5"/>
                </a:solidFill>
                <a:latin typeface="Barlow"/>
              </a:rPr>
              <a:t>NPS: </a:t>
            </a:r>
            <a:r>
              <a:rPr lang="en-US" sz="1200" dirty="0">
                <a:solidFill>
                  <a:schemeClr val="tx1">
                    <a:lumMod val="65000"/>
                    <a:lumOff val="35000"/>
                  </a:schemeClr>
                </a:solidFill>
                <a:latin typeface="Barlow"/>
              </a:rPr>
              <a:t>Likelihood to recommend one’s Waka Ama club also remains similar to 2018 and 2017. However, Waka Ama’s NPS is significantly higher than the All Sports 2019/20 average (+55 vs. +47). </a:t>
            </a:r>
            <a:r>
              <a:rPr lang="en-US" sz="1200" i="1" dirty="0">
                <a:solidFill>
                  <a:schemeClr val="tx1">
                    <a:lumMod val="65000"/>
                    <a:lumOff val="35000"/>
                  </a:schemeClr>
                </a:solidFill>
                <a:latin typeface="Barlow"/>
              </a:rPr>
              <a:t>The higher this score, the more likely members are to recommend their club to another person.</a:t>
            </a:r>
            <a:endParaRPr lang="en-US" sz="1200" b="1" i="1" dirty="0">
              <a:solidFill>
                <a:schemeClr val="tx1">
                  <a:lumMod val="65000"/>
                  <a:lumOff val="35000"/>
                </a:schemeClr>
              </a:solidFill>
              <a:latin typeface="Barlow"/>
            </a:endParaRPr>
          </a:p>
          <a:p>
            <a:endParaRPr lang="en-US" sz="1200" b="1" dirty="0">
              <a:solidFill>
                <a:schemeClr val="bg1">
                  <a:lumMod val="50000"/>
                </a:schemeClr>
              </a:solidFill>
              <a:latin typeface="Barlow"/>
            </a:endParaRPr>
          </a:p>
          <a:p>
            <a:r>
              <a:rPr lang="en-US" sz="1200" b="1" dirty="0">
                <a:solidFill>
                  <a:schemeClr val="accent5"/>
                </a:solidFill>
                <a:latin typeface="Barlow"/>
              </a:rPr>
              <a:t>Likelihood to rejoin: </a:t>
            </a:r>
            <a:r>
              <a:rPr lang="en-US" sz="1200" dirty="0">
                <a:solidFill>
                  <a:schemeClr val="tx1">
                    <a:lumMod val="65000"/>
                    <a:lumOff val="35000"/>
                  </a:schemeClr>
                </a:solidFill>
                <a:latin typeface="Barlow"/>
              </a:rPr>
              <a:t>Waka Ama respondents are significantly more likely to rejoin their club next season compared with 2018 (88% vs. 83%). </a:t>
            </a:r>
          </a:p>
          <a:p>
            <a:endParaRPr lang="en-US" sz="1200" dirty="0">
              <a:solidFill>
                <a:schemeClr val="bg1">
                  <a:lumMod val="50000"/>
                </a:schemeClr>
              </a:solidFill>
              <a:latin typeface="Barlow"/>
            </a:endParaRPr>
          </a:p>
          <a:p>
            <a:r>
              <a:rPr lang="en-US" sz="1200" b="1" dirty="0">
                <a:solidFill>
                  <a:schemeClr val="accent5"/>
                </a:solidFill>
                <a:latin typeface="Barlow"/>
              </a:rPr>
              <a:t>Value for money: </a:t>
            </a:r>
            <a:r>
              <a:rPr lang="en-US" sz="1200" dirty="0">
                <a:solidFill>
                  <a:schemeClr val="tx1">
                    <a:lumMod val="65000"/>
                    <a:lumOff val="35000"/>
                  </a:schemeClr>
                </a:solidFill>
                <a:latin typeface="Barlow"/>
              </a:rPr>
              <a:t>Perceived value for money has also significantly increased from 2018 (85% vs. 79%) and is significantly higher than the All Sports 2019/20 average (77%).</a:t>
            </a:r>
          </a:p>
          <a:p>
            <a:endParaRPr lang="en-US" sz="1200" dirty="0">
              <a:solidFill>
                <a:schemeClr val="bg1">
                  <a:lumMod val="50000"/>
                </a:schemeClr>
              </a:solidFill>
              <a:latin typeface="Barlow"/>
            </a:endParaRPr>
          </a:p>
          <a:p>
            <a:r>
              <a:rPr lang="en-US" sz="1200" b="1" dirty="0">
                <a:solidFill>
                  <a:schemeClr val="accent5"/>
                </a:solidFill>
                <a:latin typeface="Barlow"/>
              </a:rPr>
              <a:t>Joining process: </a:t>
            </a:r>
            <a:r>
              <a:rPr lang="en-US" sz="1200" dirty="0">
                <a:solidFill>
                  <a:schemeClr val="tx1">
                    <a:lumMod val="65000"/>
                    <a:lumOff val="35000"/>
                  </a:schemeClr>
                </a:solidFill>
                <a:latin typeface="Barlow"/>
              </a:rPr>
              <a:t>Three in five are more than satisfied with their overall process of joining their Waka Ama club. This is a similar result to 2018, 2017 and the All Sports 2019/20 average. </a:t>
            </a:r>
          </a:p>
          <a:p>
            <a:r>
              <a:rPr lang="en-US" sz="1200" b="1" dirty="0">
                <a:solidFill>
                  <a:schemeClr val="accent5"/>
                </a:solidFill>
                <a:latin typeface="Barlow"/>
              </a:rPr>
              <a:t> </a:t>
            </a:r>
          </a:p>
        </p:txBody>
      </p:sp>
      <p:sp>
        <p:nvSpPr>
          <p:cNvPr id="22" name="Rectangle 21">
            <a:extLst>
              <a:ext uri="{FF2B5EF4-FFF2-40B4-BE49-F238E27FC236}">
                <a16:creationId xmlns:a16="http://schemas.microsoft.com/office/drawing/2014/main" id="{1D8A2E72-3030-1A4E-9CFE-C48C828593E7}"/>
              </a:ext>
            </a:extLst>
          </p:cNvPr>
          <p:cNvSpPr/>
          <p:nvPr/>
        </p:nvSpPr>
        <p:spPr>
          <a:xfrm>
            <a:off x="4204490" y="1349216"/>
            <a:ext cx="3340972" cy="5103961"/>
          </a:xfrm>
          <a:prstGeom prst="rect">
            <a:avLst/>
          </a:prstGeom>
        </p:spPr>
        <p:txBody>
          <a:bodyPr wrap="square">
            <a:spAutoFit/>
          </a:bodyPr>
          <a:lstStyle/>
          <a:p>
            <a:r>
              <a:rPr lang="en-US" sz="1200" dirty="0">
                <a:solidFill>
                  <a:schemeClr val="tx1">
                    <a:lumMod val="65000"/>
                    <a:lumOff val="35000"/>
                  </a:schemeClr>
                </a:solidFill>
                <a:latin typeface="Barlow"/>
              </a:rPr>
              <a:t>Levels of satisfaction with the drivers of club experience remain similar to 2018 results. </a:t>
            </a:r>
          </a:p>
          <a:p>
            <a:endParaRPr lang="en-US" sz="1200" dirty="0">
              <a:solidFill>
                <a:schemeClr val="tx1">
                  <a:lumMod val="65000"/>
                  <a:lumOff val="35000"/>
                </a:schemeClr>
              </a:solidFill>
              <a:latin typeface="Barlow"/>
            </a:endParaRPr>
          </a:p>
          <a:p>
            <a:r>
              <a:rPr lang="en-US" sz="1200" dirty="0">
                <a:solidFill>
                  <a:schemeClr val="tx1">
                    <a:lumMod val="65000"/>
                    <a:lumOff val="35000"/>
                  </a:schemeClr>
                </a:solidFill>
                <a:latin typeface="Barlow"/>
              </a:rPr>
              <a:t>Compared with the All Sports 2019/20 average, Waka Ama respondents are more satisfied with </a:t>
            </a:r>
            <a:r>
              <a:rPr lang="en-US" sz="1200" i="1" dirty="0">
                <a:solidFill>
                  <a:schemeClr val="tx1">
                    <a:lumMod val="65000"/>
                    <a:lumOff val="35000"/>
                  </a:schemeClr>
                </a:solidFill>
                <a:latin typeface="Barlow"/>
              </a:rPr>
              <a:t>the social environment at the club </a:t>
            </a:r>
            <a:r>
              <a:rPr lang="en-US" sz="1200" dirty="0">
                <a:solidFill>
                  <a:schemeClr val="tx1">
                    <a:lumMod val="65000"/>
                    <a:lumOff val="35000"/>
                  </a:schemeClr>
                </a:solidFill>
                <a:latin typeface="Barlow"/>
              </a:rPr>
              <a:t>(72% vs. 68%), </a:t>
            </a:r>
            <a:r>
              <a:rPr lang="en-US" sz="1200" i="1" dirty="0">
                <a:solidFill>
                  <a:schemeClr val="tx1">
                    <a:lumMod val="65000"/>
                    <a:lumOff val="35000"/>
                  </a:schemeClr>
                </a:solidFill>
                <a:latin typeface="Barlow"/>
              </a:rPr>
              <a:t>having qualified/ experienced officials available when I compete </a:t>
            </a:r>
            <a:r>
              <a:rPr lang="en-US" sz="1200" dirty="0">
                <a:solidFill>
                  <a:schemeClr val="tx1">
                    <a:lumMod val="65000"/>
                    <a:lumOff val="35000"/>
                  </a:schemeClr>
                </a:solidFill>
                <a:latin typeface="Barlow"/>
              </a:rPr>
              <a:t>(67% vs. 55%) and </a:t>
            </a:r>
            <a:r>
              <a:rPr lang="en-US" sz="1200" i="1" dirty="0">
                <a:solidFill>
                  <a:schemeClr val="tx1">
                    <a:lumMod val="65000"/>
                    <a:lumOff val="35000"/>
                  </a:schemeClr>
                </a:solidFill>
                <a:latin typeface="Barlow"/>
              </a:rPr>
              <a:t>engaging with the local community </a:t>
            </a:r>
            <a:r>
              <a:rPr lang="en-US" sz="1200" dirty="0">
                <a:solidFill>
                  <a:schemeClr val="tx1">
                    <a:lumMod val="65000"/>
                    <a:lumOff val="35000"/>
                  </a:schemeClr>
                </a:solidFill>
                <a:latin typeface="Barlow"/>
              </a:rPr>
              <a:t>(65% vs. 58%). </a:t>
            </a:r>
          </a:p>
          <a:p>
            <a:endParaRPr lang="en-US" sz="1200" dirty="0">
              <a:solidFill>
                <a:schemeClr val="tx1">
                  <a:lumMod val="65000"/>
                  <a:lumOff val="35000"/>
                </a:schemeClr>
              </a:solidFill>
              <a:latin typeface="Barlow"/>
            </a:endParaRPr>
          </a:p>
          <a:p>
            <a:r>
              <a:rPr lang="en-US" sz="1200" dirty="0">
                <a:solidFill>
                  <a:schemeClr val="tx1">
                    <a:lumMod val="65000"/>
                    <a:lumOff val="35000"/>
                  </a:schemeClr>
                </a:solidFill>
                <a:latin typeface="Barlow"/>
              </a:rPr>
              <a:t>Emphasis should be placed on improving </a:t>
            </a:r>
            <a:r>
              <a:rPr lang="en-US" sz="1200" i="1" dirty="0">
                <a:solidFill>
                  <a:schemeClr val="tx1">
                    <a:lumMod val="65000"/>
                    <a:lumOff val="35000"/>
                  </a:schemeClr>
                </a:solidFill>
                <a:latin typeface="Barlow"/>
              </a:rPr>
              <a:t>providing me the information I need when I need it </a:t>
            </a:r>
            <a:r>
              <a:rPr lang="en-US" sz="1200" dirty="0">
                <a:solidFill>
                  <a:schemeClr val="tx1">
                    <a:lumMod val="65000"/>
                    <a:lumOff val="35000"/>
                  </a:schemeClr>
                </a:solidFill>
                <a:latin typeface="Barlow"/>
              </a:rPr>
              <a:t>and </a:t>
            </a:r>
            <a:r>
              <a:rPr lang="en-US" sz="1200" i="1" dirty="0">
                <a:solidFill>
                  <a:schemeClr val="tx1">
                    <a:lumMod val="65000"/>
                    <a:lumOff val="35000"/>
                  </a:schemeClr>
                </a:solidFill>
                <a:latin typeface="Barlow"/>
              </a:rPr>
              <a:t>being professional and well managed</a:t>
            </a:r>
            <a:r>
              <a:rPr lang="en-US" sz="1200" dirty="0">
                <a:solidFill>
                  <a:schemeClr val="tx1">
                    <a:lumMod val="65000"/>
                    <a:lumOff val="35000"/>
                  </a:schemeClr>
                </a:solidFill>
                <a:latin typeface="Barlow"/>
              </a:rPr>
              <a:t>, as these are the third and fourth most important drivers of recommendation, but satisfaction levels are below-average (for Waka Ama). </a:t>
            </a:r>
          </a:p>
          <a:p>
            <a:endParaRPr lang="en-US" sz="1200" dirty="0">
              <a:solidFill>
                <a:schemeClr val="tx1">
                  <a:lumMod val="65000"/>
                  <a:lumOff val="35000"/>
                </a:schemeClr>
              </a:solidFill>
              <a:latin typeface="Barlow"/>
            </a:endParaRPr>
          </a:p>
          <a:p>
            <a:r>
              <a:rPr lang="en-US" sz="1200" i="1" dirty="0">
                <a:solidFill>
                  <a:schemeClr val="tx1">
                    <a:lumMod val="65000"/>
                    <a:lumOff val="35000"/>
                  </a:schemeClr>
                </a:solidFill>
                <a:latin typeface="Barlow"/>
              </a:rPr>
              <a:t>Being friendly and welcoming</a:t>
            </a:r>
            <a:r>
              <a:rPr lang="en-US" sz="1200" dirty="0">
                <a:solidFill>
                  <a:schemeClr val="tx1">
                    <a:lumMod val="65000"/>
                    <a:lumOff val="35000"/>
                  </a:schemeClr>
                </a:solidFill>
                <a:latin typeface="Barlow"/>
              </a:rPr>
              <a:t> is the driver with the highest level of satisfaction.</a:t>
            </a:r>
            <a:endParaRPr lang="en-US" sz="1200" i="1" dirty="0">
              <a:solidFill>
                <a:schemeClr val="tx1">
                  <a:lumMod val="65000"/>
                  <a:lumOff val="35000"/>
                </a:schemeClr>
              </a:solidFill>
              <a:latin typeface="Barlow"/>
            </a:endParaRPr>
          </a:p>
          <a:p>
            <a:endParaRPr lang="en-US" sz="1200" dirty="0">
              <a:solidFill>
                <a:schemeClr val="tx1">
                  <a:lumMod val="65000"/>
                  <a:lumOff val="35000"/>
                </a:schemeClr>
              </a:solidFill>
              <a:latin typeface="Barlow"/>
            </a:endParaRPr>
          </a:p>
          <a:p>
            <a:r>
              <a:rPr lang="en-US" sz="1200" dirty="0">
                <a:solidFill>
                  <a:schemeClr val="tx1">
                    <a:lumMod val="65000"/>
                    <a:lumOff val="35000"/>
                  </a:schemeClr>
                </a:solidFill>
                <a:latin typeface="Barlow"/>
              </a:rPr>
              <a:t>If fees were to increase, a quarter (26%) of Waka Ama respondents would like investment reflected in </a:t>
            </a:r>
            <a:r>
              <a:rPr lang="en-US" sz="1200" i="1" dirty="0">
                <a:solidFill>
                  <a:schemeClr val="tx1">
                    <a:lumMod val="65000"/>
                    <a:lumOff val="35000"/>
                  </a:schemeClr>
                </a:solidFill>
                <a:latin typeface="Barlow"/>
              </a:rPr>
              <a:t>facilities </a:t>
            </a:r>
            <a:r>
              <a:rPr lang="en-US" sz="1200" dirty="0">
                <a:solidFill>
                  <a:schemeClr val="tx1">
                    <a:lumMod val="65000"/>
                    <a:lumOff val="35000"/>
                  </a:schemeClr>
                </a:solidFill>
                <a:latin typeface="Barlow"/>
              </a:rPr>
              <a:t>and one in five (19%) selected </a:t>
            </a:r>
            <a:r>
              <a:rPr lang="en-US" sz="1200" i="1" dirty="0">
                <a:solidFill>
                  <a:schemeClr val="tx1">
                    <a:lumMod val="65000"/>
                    <a:lumOff val="35000"/>
                  </a:schemeClr>
                </a:solidFill>
                <a:latin typeface="Barlow"/>
              </a:rPr>
              <a:t>paddler development programmes. </a:t>
            </a:r>
            <a:endParaRPr lang="en-US" sz="1200" dirty="0">
              <a:solidFill>
                <a:schemeClr val="tx1">
                  <a:lumMod val="65000"/>
                  <a:lumOff val="35000"/>
                </a:schemeClr>
              </a:solidFill>
              <a:latin typeface="Barlow"/>
            </a:endParaRPr>
          </a:p>
          <a:p>
            <a:pPr defTabSz="798513" eaLnBrk="0" hangingPunct="0">
              <a:spcAft>
                <a:spcPts val="200"/>
              </a:spcAft>
              <a:defRPr/>
            </a:pPr>
            <a:endParaRPr lang="en-GB" sz="1200" kern="0" dirty="0">
              <a:solidFill>
                <a:schemeClr val="tx1">
                  <a:lumMod val="65000"/>
                  <a:lumOff val="35000"/>
                </a:schemeClr>
              </a:solidFill>
              <a:latin typeface="Barlow"/>
              <a:ea typeface="Barlow" charset="0"/>
              <a:cs typeface="Arial" panose="020B0604020202020204" pitchFamily="34" charset="0"/>
            </a:endParaRPr>
          </a:p>
          <a:p>
            <a:pPr defTabSz="798513" eaLnBrk="0" hangingPunct="0">
              <a:spcAft>
                <a:spcPts val="200"/>
              </a:spcAft>
              <a:defRPr/>
            </a:pPr>
            <a:endParaRPr lang="en-GB" sz="1200" kern="0" dirty="0">
              <a:solidFill>
                <a:schemeClr val="tx1">
                  <a:lumMod val="65000"/>
                  <a:lumOff val="35000"/>
                </a:schemeClr>
              </a:solidFill>
              <a:latin typeface="Barlow"/>
              <a:ea typeface="Barlow" charset="0"/>
              <a:cs typeface="Arial" panose="020B0604020202020204" pitchFamily="34" charset="0"/>
            </a:endParaRPr>
          </a:p>
        </p:txBody>
      </p:sp>
      <p:sp>
        <p:nvSpPr>
          <p:cNvPr id="32" name="Rectangle 31">
            <a:extLst>
              <a:ext uri="{FF2B5EF4-FFF2-40B4-BE49-F238E27FC236}">
                <a16:creationId xmlns:a16="http://schemas.microsoft.com/office/drawing/2014/main" id="{48ABB708-46A1-5D45-A828-B59B09F0DB8F}"/>
              </a:ext>
            </a:extLst>
          </p:cNvPr>
          <p:cNvSpPr/>
          <p:nvPr/>
        </p:nvSpPr>
        <p:spPr>
          <a:xfrm>
            <a:off x="7864971" y="1349216"/>
            <a:ext cx="3340971" cy="3046988"/>
          </a:xfrm>
          <a:prstGeom prst="rect">
            <a:avLst/>
          </a:prstGeom>
        </p:spPr>
        <p:txBody>
          <a:bodyPr wrap="square">
            <a:spAutoFit/>
          </a:bodyPr>
          <a:lstStyle/>
          <a:p>
            <a:r>
              <a:rPr lang="en-NZ" sz="1200" dirty="0">
                <a:solidFill>
                  <a:schemeClr val="tx1">
                    <a:lumMod val="65000"/>
                    <a:lumOff val="35000"/>
                  </a:schemeClr>
                </a:solidFill>
                <a:latin typeface="Barlow"/>
              </a:rPr>
              <a:t>Overall, Waka Ama respondents are positive about their club environment. However, compared with the All Sports 2019/20 average, Waka Ama has lower levels of agreement for the attributes </a:t>
            </a:r>
            <a:r>
              <a:rPr lang="en-NZ" sz="1200" i="1" dirty="0">
                <a:solidFill>
                  <a:schemeClr val="tx1">
                    <a:lumMod val="65000"/>
                    <a:lumOff val="35000"/>
                  </a:schemeClr>
                </a:solidFill>
                <a:latin typeface="Barlow"/>
              </a:rPr>
              <a:t>my coach has an emphasis on fun and enjoyment </a:t>
            </a:r>
            <a:r>
              <a:rPr lang="en-NZ" sz="1200" dirty="0">
                <a:solidFill>
                  <a:schemeClr val="tx1">
                    <a:lumMod val="65000"/>
                    <a:lumOff val="35000"/>
                  </a:schemeClr>
                </a:solidFill>
                <a:latin typeface="Barlow"/>
              </a:rPr>
              <a:t>(74% vs. 82%) and </a:t>
            </a:r>
            <a:r>
              <a:rPr lang="en-NZ" sz="1200" i="1" dirty="0">
                <a:solidFill>
                  <a:schemeClr val="tx1">
                    <a:lumMod val="65000"/>
                    <a:lumOff val="35000"/>
                  </a:schemeClr>
                </a:solidFill>
                <a:latin typeface="Barlow"/>
              </a:rPr>
              <a:t>my club has an inclusive environment </a:t>
            </a:r>
            <a:r>
              <a:rPr lang="en-NZ" sz="1200" dirty="0">
                <a:solidFill>
                  <a:schemeClr val="tx1">
                    <a:lumMod val="65000"/>
                    <a:lumOff val="35000"/>
                  </a:schemeClr>
                </a:solidFill>
                <a:latin typeface="Barlow"/>
              </a:rPr>
              <a:t>(78% vs. 83%). </a:t>
            </a:r>
          </a:p>
          <a:p>
            <a:endParaRPr lang="en-NZ" sz="1200" dirty="0">
              <a:solidFill>
                <a:schemeClr val="tx1">
                  <a:lumMod val="65000"/>
                  <a:lumOff val="35000"/>
                </a:schemeClr>
              </a:solidFill>
              <a:latin typeface="Barlow"/>
            </a:endParaRPr>
          </a:p>
          <a:p>
            <a:r>
              <a:rPr lang="en-NZ" sz="1200" dirty="0">
                <a:solidFill>
                  <a:schemeClr val="tx1">
                    <a:lumMod val="65000"/>
                    <a:lumOff val="35000"/>
                  </a:schemeClr>
                </a:solidFill>
                <a:latin typeface="Barlow"/>
              </a:rPr>
              <a:t>Waka Ama also has lower levels of agreement for these statements relating to gender equality:</a:t>
            </a:r>
          </a:p>
          <a:p>
            <a:pPr marL="171450" indent="-171450">
              <a:buFont typeface="Arial" panose="020B0604020202020204" pitchFamily="34" charset="0"/>
              <a:buChar char="•"/>
            </a:pPr>
            <a:r>
              <a:rPr lang="en-NZ" sz="1200" i="1" dirty="0">
                <a:solidFill>
                  <a:schemeClr val="tx1">
                    <a:lumMod val="65000"/>
                    <a:lumOff val="35000"/>
                  </a:schemeClr>
                </a:solidFill>
                <a:latin typeface="Barlow"/>
              </a:rPr>
              <a:t>My club treats all people equally regardless of gender </a:t>
            </a:r>
            <a:r>
              <a:rPr lang="en-NZ" sz="1200" dirty="0">
                <a:solidFill>
                  <a:schemeClr val="tx1">
                    <a:lumMod val="65000"/>
                    <a:lumOff val="35000"/>
                  </a:schemeClr>
                </a:solidFill>
                <a:latin typeface="Barlow"/>
              </a:rPr>
              <a:t>(86% vs. 90% All Sports)</a:t>
            </a:r>
          </a:p>
          <a:p>
            <a:pPr marL="171450" indent="-171450">
              <a:buFont typeface="Arial" panose="020B0604020202020204" pitchFamily="34" charset="0"/>
              <a:buChar char="•"/>
            </a:pPr>
            <a:r>
              <a:rPr lang="en-NZ" sz="1200" i="1" dirty="0">
                <a:solidFill>
                  <a:schemeClr val="tx1">
                    <a:lumMod val="65000"/>
                    <a:lumOff val="35000"/>
                  </a:schemeClr>
                </a:solidFill>
                <a:latin typeface="Barlow"/>
              </a:rPr>
              <a:t>There are appropriate programmes and/or opportunities in place for women and girls at my club </a:t>
            </a:r>
            <a:r>
              <a:rPr lang="en-NZ" sz="1200" dirty="0">
                <a:solidFill>
                  <a:schemeClr val="tx1">
                    <a:lumMod val="65000"/>
                    <a:lumOff val="35000"/>
                  </a:schemeClr>
                </a:solidFill>
                <a:latin typeface="Barlow"/>
              </a:rPr>
              <a:t>(79% vs. 84%). </a:t>
            </a:r>
          </a:p>
        </p:txBody>
      </p:sp>
      <p:grpSp>
        <p:nvGrpSpPr>
          <p:cNvPr id="2" name="Group 1"/>
          <p:cNvGrpSpPr/>
          <p:nvPr/>
        </p:nvGrpSpPr>
        <p:grpSpPr>
          <a:xfrm>
            <a:off x="549384" y="941440"/>
            <a:ext cx="3340973" cy="369332"/>
            <a:chOff x="549384" y="1702557"/>
            <a:chExt cx="3340973" cy="369332"/>
          </a:xfrm>
        </p:grpSpPr>
        <p:sp>
          <p:nvSpPr>
            <p:cNvPr id="33" name="Rectangle 32">
              <a:extLst>
                <a:ext uri="{FF2B5EF4-FFF2-40B4-BE49-F238E27FC236}">
                  <a16:creationId xmlns:a16="http://schemas.microsoft.com/office/drawing/2014/main" id="{58414C79-3E39-4BB8-AD9F-050E7D093819}"/>
                </a:ext>
              </a:extLst>
            </p:cNvPr>
            <p:cNvSpPr/>
            <p:nvPr/>
          </p:nvSpPr>
          <p:spPr>
            <a:xfrm>
              <a:off x="549384" y="1702557"/>
              <a:ext cx="3340972" cy="369332"/>
            </a:xfrm>
            <a:prstGeom prst="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lumMod val="50000"/>
                  </a:schemeClr>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0409CF9D-3F58-4804-9F9F-F85A57D2B644}"/>
                </a:ext>
              </a:extLst>
            </p:cNvPr>
            <p:cNvSpPr txBox="1"/>
            <p:nvPr/>
          </p:nvSpPr>
          <p:spPr>
            <a:xfrm>
              <a:off x="549385" y="1729247"/>
              <a:ext cx="3340972" cy="30777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rPr>
                <a:t>Key metrics</a:t>
              </a:r>
            </a:p>
          </p:txBody>
        </p:sp>
      </p:grpSp>
      <p:grpSp>
        <p:nvGrpSpPr>
          <p:cNvPr id="3" name="Group 2"/>
          <p:cNvGrpSpPr/>
          <p:nvPr/>
        </p:nvGrpSpPr>
        <p:grpSpPr>
          <a:xfrm>
            <a:off x="4204490" y="941440"/>
            <a:ext cx="3340972" cy="369332"/>
            <a:chOff x="4165870" y="1701068"/>
            <a:chExt cx="3340972" cy="369332"/>
          </a:xfrm>
        </p:grpSpPr>
        <p:sp>
          <p:nvSpPr>
            <p:cNvPr id="35" name="Rectangle 34">
              <a:extLst>
                <a:ext uri="{FF2B5EF4-FFF2-40B4-BE49-F238E27FC236}">
                  <a16:creationId xmlns:a16="http://schemas.microsoft.com/office/drawing/2014/main" id="{58414C79-3E39-4BB8-AD9F-050E7D093819}"/>
                </a:ext>
              </a:extLst>
            </p:cNvPr>
            <p:cNvSpPr/>
            <p:nvPr/>
          </p:nvSpPr>
          <p:spPr>
            <a:xfrm>
              <a:off x="4165870" y="1701068"/>
              <a:ext cx="3340972" cy="369332"/>
            </a:xfrm>
            <a:prstGeom prst="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lumMod val="50000"/>
                  </a:schemeClr>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0409CF9D-3F58-4804-9F9F-F85A57D2B644}"/>
                </a:ext>
              </a:extLst>
            </p:cNvPr>
            <p:cNvSpPr txBox="1"/>
            <p:nvPr/>
          </p:nvSpPr>
          <p:spPr>
            <a:xfrm>
              <a:off x="4239491" y="1727758"/>
              <a:ext cx="3192087" cy="30777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rPr>
                <a:t>Drivers of experience</a:t>
              </a:r>
            </a:p>
          </p:txBody>
        </p:sp>
      </p:grpSp>
      <p:grpSp>
        <p:nvGrpSpPr>
          <p:cNvPr id="4" name="Group 3"/>
          <p:cNvGrpSpPr/>
          <p:nvPr/>
        </p:nvGrpSpPr>
        <p:grpSpPr>
          <a:xfrm>
            <a:off x="7859595" y="941440"/>
            <a:ext cx="3346347" cy="369332"/>
            <a:chOff x="7859595" y="1702557"/>
            <a:chExt cx="3346347" cy="369332"/>
          </a:xfrm>
        </p:grpSpPr>
        <p:sp>
          <p:nvSpPr>
            <p:cNvPr id="37" name="Rectangle 36">
              <a:extLst>
                <a:ext uri="{FF2B5EF4-FFF2-40B4-BE49-F238E27FC236}">
                  <a16:creationId xmlns:a16="http://schemas.microsoft.com/office/drawing/2014/main" id="{58414C79-3E39-4BB8-AD9F-050E7D093819}"/>
                </a:ext>
              </a:extLst>
            </p:cNvPr>
            <p:cNvSpPr/>
            <p:nvPr/>
          </p:nvSpPr>
          <p:spPr>
            <a:xfrm>
              <a:off x="7864970" y="1702557"/>
              <a:ext cx="3340972" cy="369332"/>
            </a:xfrm>
            <a:prstGeom prst="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lumMod val="50000"/>
                  </a:schemeClr>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0409CF9D-3F58-4804-9F9F-F85A57D2B644}"/>
                </a:ext>
              </a:extLst>
            </p:cNvPr>
            <p:cNvSpPr txBox="1"/>
            <p:nvPr/>
          </p:nvSpPr>
          <p:spPr>
            <a:xfrm>
              <a:off x="7859595" y="1729247"/>
              <a:ext cx="3346347" cy="30777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rPr>
                <a:t>Club environment</a:t>
              </a:r>
              <a:r>
                <a:rPr kumimoji="0" lang="en-US" sz="1400" b="1" i="0" u="none" strike="noStrike" kern="0" cap="none" spc="0" normalizeH="0" noProof="0" dirty="0">
                  <a:ln>
                    <a:noFill/>
                  </a:ln>
                  <a:solidFill>
                    <a:prstClr val="white"/>
                  </a:solidFill>
                  <a:effectLst/>
                  <a:uLnTx/>
                  <a:uFillTx/>
                  <a:latin typeface="Barlow"/>
                  <a:ea typeface="Segoe UI Black" panose="020B0A02040204020203" pitchFamily="34" charset="0"/>
                  <a:cs typeface="Arial" panose="020B0604020202020204" pitchFamily="34" charset="0"/>
                </a:rPr>
                <a:t> / gender equality</a:t>
              </a:r>
              <a:endParaRPr kumimoji="0" lang="en-US" sz="14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endParaRPr>
            </a:p>
          </p:txBody>
        </p:sp>
      </p:grpSp>
    </p:spTree>
    <p:extLst>
      <p:ext uri="{BB962C8B-B14F-4D97-AF65-F5344CB8AC3E}">
        <p14:creationId xmlns:p14="http://schemas.microsoft.com/office/powerpoint/2010/main" val="29046127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ext uri="{D42A27DB-BD31-4B8C-83A1-F6EECF244321}">
                <p14:modId xmlns:p14="http://schemas.microsoft.com/office/powerpoint/2010/main" val="1101371922"/>
              </p:ext>
            </p:extLst>
          </p:nvPr>
        </p:nvGraphicFramePr>
        <p:xfrm>
          <a:off x="953410" y="1385981"/>
          <a:ext cx="10679789" cy="4432113"/>
        </p:xfrm>
        <a:graphic>
          <a:graphicData uri="http://schemas.openxmlformats.org/drawingml/2006/table">
            <a:tbl>
              <a:tblPr firstRow="1" firstCol="1" bandRow="1">
                <a:tableStyleId>{5C22544A-7EE6-4342-B048-85BDC9FD1C3A}</a:tableStyleId>
              </a:tblPr>
              <a:tblGrid>
                <a:gridCol w="294549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1231900">
                  <a:extLst>
                    <a:ext uri="{9D8B030D-6E8A-4147-A177-3AD203B41FA5}">
                      <a16:colId xmlns:a16="http://schemas.microsoft.com/office/drawing/2014/main" val="20002"/>
                    </a:ext>
                  </a:extLst>
                </a:gridCol>
                <a:gridCol w="1082040">
                  <a:extLst>
                    <a:ext uri="{9D8B030D-6E8A-4147-A177-3AD203B41FA5}">
                      <a16:colId xmlns:a16="http://schemas.microsoft.com/office/drawing/2014/main" val="20003"/>
                    </a:ext>
                  </a:extLst>
                </a:gridCol>
                <a:gridCol w="1102360">
                  <a:extLst>
                    <a:ext uri="{9D8B030D-6E8A-4147-A177-3AD203B41FA5}">
                      <a16:colId xmlns:a16="http://schemas.microsoft.com/office/drawing/2014/main" val="20005"/>
                    </a:ext>
                  </a:extLst>
                </a:gridCol>
                <a:gridCol w="9652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939799">
                  <a:extLst>
                    <a:ext uri="{9D8B030D-6E8A-4147-A177-3AD203B41FA5}">
                      <a16:colId xmlns:a16="http://schemas.microsoft.com/office/drawing/2014/main" val="20008"/>
                    </a:ext>
                  </a:extLst>
                </a:gridCol>
              </a:tblGrid>
              <a:tr h="52276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rgbClr val="9C132A"/>
                          </a:solidFill>
                          <a:effectLst/>
                          <a:uLnTx/>
                          <a:uFillTx/>
                          <a:latin typeface="Barlow"/>
                          <a:ea typeface="+mn-ea"/>
                          <a:cs typeface="+mn-cs"/>
                        </a:rPr>
                        <a:t>Key drivers</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dirty="0">
                          <a:ln>
                            <a:noFill/>
                          </a:ln>
                          <a:solidFill>
                            <a:srgbClr val="9C132A"/>
                          </a:solidFill>
                          <a:effectLst/>
                          <a:uLnTx/>
                          <a:uFillTx/>
                          <a:latin typeface="Barlow"/>
                          <a:ea typeface="+mn-ea"/>
                          <a:cs typeface="+mn-cs"/>
                        </a:rPr>
                        <a:t>(% more than satisfied)</a:t>
                      </a:r>
                      <a:endParaRPr lang="en-US" sz="1200" b="1" cap="none" baseline="0" dirty="0">
                        <a:solidFill>
                          <a:schemeClr val="tx2"/>
                        </a:solidFill>
                        <a:latin typeface="Barlow"/>
                      </a:endParaRPr>
                    </a:p>
                  </a:txBody>
                  <a:tcPr marL="84940" marR="84940" marT="45714" marB="45714"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TOTAL</a:t>
                      </a:r>
                      <a:br>
                        <a:rPr lang="en-IN" sz="900" b="1" i="0" u="none" strike="noStrike" kern="1200" dirty="0">
                          <a:solidFill>
                            <a:schemeClr val="bg1"/>
                          </a:solidFill>
                          <a:effectLst/>
                          <a:latin typeface="Barlow"/>
                          <a:ea typeface="+mn-ea"/>
                          <a:cs typeface="+mn-cs"/>
                        </a:rPr>
                      </a:br>
                      <a:r>
                        <a:rPr lang="en-IN" sz="800" b="0" i="0" u="none" strike="noStrike" kern="1200" dirty="0">
                          <a:solidFill>
                            <a:schemeClr val="bg1"/>
                          </a:solidFill>
                          <a:effectLst/>
                          <a:latin typeface="Barlow"/>
                          <a:ea typeface="+mn-ea"/>
                          <a:cs typeface="+mn-cs"/>
                        </a:rPr>
                        <a:t>(n=361-471)</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Auckland Region Outrigger Canoe (AROCA)</a:t>
                      </a:r>
                      <a:endParaRPr lang="en-NZ" sz="900" b="1" i="0" u="none" strike="noStrike" kern="1200" dirty="0">
                        <a:solidFill>
                          <a:schemeClr val="bg1"/>
                        </a:solidFill>
                        <a:effectLst/>
                        <a:latin typeface="Barlow"/>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dirty="0">
                          <a:solidFill>
                            <a:schemeClr val="bg1"/>
                          </a:solidFill>
                          <a:effectLst/>
                          <a:latin typeface="Barlow"/>
                        </a:rPr>
                        <a:t>(n=117-135)</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Hoe Tonga </a:t>
                      </a:r>
                    </a:p>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Pacifica Waka Ama (HTPWA)</a:t>
                      </a:r>
                      <a:r>
                        <a:rPr lang="en-IN" sz="900" b="1" i="0" u="none" strike="noStrike" kern="1200" dirty="0">
                          <a:solidFill>
                            <a:schemeClr val="tx2"/>
                          </a:solidFill>
                          <a:effectLst/>
                          <a:latin typeface="Barlow"/>
                          <a:ea typeface="+mn-ea"/>
                          <a:cs typeface="+mn-cs"/>
                        </a:rPr>
                        <a:t>)</a:t>
                      </a:r>
                      <a:endParaRPr lang="en-NZ" sz="800" b="1" i="0" u="none" strike="noStrike" dirty="0">
                        <a:solidFill>
                          <a:schemeClr val="bg1"/>
                        </a:solidFill>
                        <a:effectLst/>
                        <a:latin typeface="Barlow"/>
                      </a:endParaRP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dirty="0">
                          <a:solidFill>
                            <a:schemeClr val="bg1"/>
                          </a:solidFill>
                          <a:effectLst/>
                          <a:latin typeface="Barlow"/>
                        </a:rPr>
                        <a:t>(n=19*-23*)</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Tai Tokerau Polynesian Canoe (TTPCA)</a:t>
                      </a: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kern="1200" dirty="0">
                          <a:solidFill>
                            <a:schemeClr val="bg1"/>
                          </a:solidFill>
                          <a:effectLst/>
                          <a:latin typeface="Barlow"/>
                          <a:ea typeface="+mn-ea"/>
                          <a:cs typeface="+mn-cs"/>
                        </a:rPr>
                        <a:t>(n=30-45)</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pl-PL" sz="900" b="1" i="0" u="none" strike="noStrike" kern="1200" dirty="0">
                          <a:solidFill>
                            <a:schemeClr val="bg1"/>
                          </a:solidFill>
                          <a:effectLst/>
                          <a:latin typeface="Barlow"/>
                          <a:ea typeface="+mn-ea"/>
                          <a:cs typeface="+mn-cs"/>
                        </a:rPr>
                        <a:t>Te Puku o </a:t>
                      </a:r>
                      <a:endParaRPr lang="en-IN" sz="900" b="1" i="0" u="none" strike="noStrike" kern="1200" dirty="0">
                        <a:solidFill>
                          <a:schemeClr val="bg1"/>
                        </a:solidFill>
                        <a:effectLst/>
                        <a:latin typeface="Barlow"/>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r>
                        <a:rPr lang="pl-PL" sz="900" b="1" i="0" u="none" strike="noStrike" kern="1200" dirty="0">
                          <a:solidFill>
                            <a:schemeClr val="bg1"/>
                          </a:solidFill>
                          <a:effectLst/>
                          <a:latin typeface="Barlow"/>
                          <a:ea typeface="+mn-ea"/>
                          <a:cs typeface="+mn-cs"/>
                        </a:rPr>
                        <a:t>Te Ika (TPOTI)</a:t>
                      </a:r>
                      <a:endParaRPr lang="en-IN" sz="900" b="1" i="0" u="none" strike="noStrike" kern="1200" dirty="0">
                        <a:solidFill>
                          <a:schemeClr val="bg1"/>
                        </a:solidFill>
                        <a:effectLst/>
                        <a:latin typeface="Barlow"/>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kern="1200" dirty="0">
                          <a:solidFill>
                            <a:schemeClr val="bg1"/>
                          </a:solidFill>
                          <a:effectLst/>
                          <a:latin typeface="Barlow"/>
                          <a:ea typeface="+mn-ea"/>
                          <a:cs typeface="+mn-cs"/>
                        </a:rPr>
                        <a:t>(n=85-122)</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Te Uranga o Te Ra Regional Waka Ama (TUOTR)</a:t>
                      </a: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kern="1200" dirty="0">
                          <a:solidFill>
                            <a:schemeClr val="bg1"/>
                          </a:solidFill>
                          <a:effectLst/>
                          <a:latin typeface="Barlow"/>
                          <a:ea typeface="+mn-ea"/>
                          <a:cs typeface="+mn-cs"/>
                        </a:rPr>
                        <a:t>(n=54-70)</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pl-PL" sz="900" b="1" i="0" u="none" strike="noStrike" kern="1200" dirty="0">
                          <a:solidFill>
                            <a:schemeClr val="bg1"/>
                          </a:solidFill>
                          <a:effectLst/>
                          <a:latin typeface="Barlow"/>
                          <a:ea typeface="+mn-ea"/>
                          <a:cs typeface="+mn-cs"/>
                        </a:rPr>
                        <a:t>Te Waka o Aoraki (TWOA)</a:t>
                      </a:r>
                      <a:endParaRPr lang="en-NZ" sz="900" b="1" i="0" u="none" strike="noStrike" kern="1200" dirty="0">
                        <a:solidFill>
                          <a:schemeClr val="bg1"/>
                        </a:solidFill>
                        <a:effectLst/>
                        <a:latin typeface="Barlow"/>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dirty="0">
                          <a:solidFill>
                            <a:schemeClr val="bg1"/>
                          </a:solidFill>
                          <a:effectLst/>
                          <a:latin typeface="Barlow"/>
                        </a:rPr>
                        <a:t>(n=49-69)</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32132">
                <a:tc>
                  <a:txBody>
                    <a:bodyPr/>
                    <a:lstStyle/>
                    <a:p>
                      <a:pPr marL="0" algn="l" defTabSz="457200" rtl="0" eaLnBrk="1" fontAlgn="b" latinLnBrk="0" hangingPunct="1">
                        <a:lnSpc>
                          <a:spcPct val="115000"/>
                        </a:lnSpc>
                        <a:spcAft>
                          <a:spcPts val="0"/>
                        </a:spcAft>
                        <a:tabLst>
                          <a:tab pos="5397500" algn="r"/>
                        </a:tabLst>
                      </a:pPr>
                      <a:r>
                        <a:rPr lang="en-IN" sz="1000" b="0" i="0" u="none" strike="noStrike" kern="1200" dirty="0">
                          <a:solidFill>
                            <a:srgbClr val="000000"/>
                          </a:solidFill>
                          <a:effectLst/>
                          <a:latin typeface="Barlow"/>
                          <a:ea typeface="+mn-ea"/>
                          <a:cs typeface="+mn-cs"/>
                        </a:rPr>
                        <a:t>Being friendly and welcoming</a:t>
                      </a:r>
                      <a:r>
                        <a:rPr lang="x-none" sz="1000" b="0" i="0" u="none" strike="noStrike" kern="1200" dirty="0">
                          <a:solidFill>
                            <a:srgbClr val="000000"/>
                          </a:solidFill>
                          <a:effectLst/>
                          <a:latin typeface="Barlow"/>
                          <a:ea typeface="+mn-ea"/>
                          <a:cs typeface="+mn-cs"/>
                        </a:rPr>
                        <a:t>	</a:t>
                      </a:r>
                      <a:endParaRPr lang="en-NZ" sz="1000" b="0" i="0" u="none" strike="noStrike" kern="1200" dirty="0">
                        <a:solidFill>
                          <a:srgbClr val="000000"/>
                        </a:solidFill>
                        <a:effectLst/>
                        <a:latin typeface="Barlow"/>
                        <a:ea typeface="+mn-ea"/>
                        <a:cs typeface="+mn-cs"/>
                      </a:endParaRPr>
                    </a:p>
                  </a:txBody>
                  <a:tcPr marL="9525" marR="9525" marT="9525" marB="9525"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1" i="0" u="none" strike="noStrike" kern="1200" dirty="0">
                          <a:solidFill>
                            <a:srgbClr val="000000"/>
                          </a:solidFill>
                          <a:effectLst/>
                          <a:latin typeface="Barlow"/>
                          <a:ea typeface="+mn-ea"/>
                          <a:cs typeface="+mn-cs"/>
                        </a:rPr>
                        <a:t>78%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81%</a:t>
                      </a:r>
                      <a:r>
                        <a:rPr kumimoji="0" lang="en-NZ" sz="800" b="0" i="0" u="none" strike="noStrike" kern="1200" cap="none" spc="0" normalizeH="0" baseline="0" noProof="0" dirty="0">
                          <a:ln>
                            <a:noFill/>
                          </a:ln>
                          <a:solidFill>
                            <a:srgbClr val="000000"/>
                          </a:solidFill>
                          <a:effectLst/>
                          <a:uLnTx/>
                          <a:uFillTx/>
                          <a:latin typeface="+mn-lt"/>
                          <a:ea typeface="+mn-ea"/>
                          <a:cs typeface="+mn-cs"/>
                          <a:sym typeface="Wingdings 3"/>
                        </a:rPr>
                        <a:t></a:t>
                      </a:r>
                      <a:endParaRPr lang="en-IN" sz="1000" b="0" i="0" u="none" strike="noStrike" dirty="0">
                        <a:solidFill>
                          <a:schemeClr val="tx1">
                            <a:lumMod val="65000"/>
                            <a:lumOff val="35000"/>
                          </a:schemeClr>
                        </a:solidFill>
                        <a:effectLst/>
                        <a:latin typeface="Barlow"/>
                      </a:endParaRP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70%</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76%</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79%</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77%</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132">
                <a:tc>
                  <a:txBody>
                    <a:bodyPr/>
                    <a:lstStyle/>
                    <a:p>
                      <a:pPr algn="l" fontAlgn="b"/>
                      <a:r>
                        <a:rPr lang="en-IN" sz="1000" b="0" i="0" u="none" strike="noStrike" kern="1200" dirty="0">
                          <a:solidFill>
                            <a:srgbClr val="000000"/>
                          </a:solidFill>
                          <a:effectLst/>
                          <a:latin typeface="Barlow"/>
                          <a:ea typeface="+mn-ea"/>
                          <a:cs typeface="+mn-cs"/>
                        </a:rPr>
                        <a:t>The social environment at the club</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72%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78%</a:t>
                      </a:r>
                      <a:r>
                        <a:rPr kumimoji="0" lang="en-NZ" sz="800" b="0" i="0" u="none" strike="noStrike" kern="1200" cap="none" spc="0" normalizeH="0" baseline="0" noProof="0" dirty="0">
                          <a:ln>
                            <a:noFill/>
                          </a:ln>
                          <a:solidFill>
                            <a:srgbClr val="000000"/>
                          </a:solidFill>
                          <a:effectLst/>
                          <a:uLnTx/>
                          <a:uFillTx/>
                          <a:latin typeface="+mn-lt"/>
                          <a:ea typeface="+mn-ea"/>
                          <a:cs typeface="+mn-cs"/>
                          <a:sym typeface="Wingdings 3"/>
                        </a:rPr>
                        <a:t></a:t>
                      </a:r>
                      <a:endParaRPr lang="en-IN" sz="1000" b="0" i="0" u="none" strike="noStrike" dirty="0">
                        <a:solidFill>
                          <a:schemeClr val="tx1">
                            <a:lumMod val="65000"/>
                            <a:lumOff val="35000"/>
                          </a:schemeClr>
                        </a:solidFill>
                        <a:effectLst/>
                        <a:latin typeface="Barlow"/>
                      </a:endParaRP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52%</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59%</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74%</a:t>
                      </a:r>
                      <a:r>
                        <a:rPr kumimoji="0" lang="en-NZ" sz="800" b="0" i="0" u="none" strike="noStrike" kern="1200" cap="none" spc="0" normalizeH="0" baseline="0" noProof="0" dirty="0">
                          <a:ln>
                            <a:noFill/>
                          </a:ln>
                          <a:solidFill>
                            <a:srgbClr val="000000"/>
                          </a:solidFill>
                          <a:effectLst/>
                          <a:uLnTx/>
                          <a:uFillTx/>
                          <a:latin typeface="+mn-lt"/>
                          <a:ea typeface="+mn-ea"/>
                          <a:cs typeface="+mn-cs"/>
                          <a:sym typeface="Wingdings 3"/>
                        </a:rPr>
                        <a:t></a:t>
                      </a:r>
                      <a:endParaRPr lang="en-IN" sz="1000" b="0" i="0" u="none" strike="noStrike" dirty="0">
                        <a:solidFill>
                          <a:schemeClr val="tx1">
                            <a:lumMod val="65000"/>
                            <a:lumOff val="35000"/>
                          </a:schemeClr>
                        </a:solidFill>
                        <a:effectLst/>
                        <a:latin typeface="Barlow"/>
                      </a:endParaRP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74%</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68%</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132">
                <a:tc>
                  <a:txBody>
                    <a:bodyPr/>
                    <a:lstStyle/>
                    <a:p>
                      <a:pPr algn="l" fontAlgn="b"/>
                      <a:r>
                        <a:rPr lang="en-IN" sz="1000" b="0" i="0" u="none" strike="noStrike" kern="1200" dirty="0">
                          <a:solidFill>
                            <a:srgbClr val="000000"/>
                          </a:solidFill>
                          <a:effectLst/>
                          <a:latin typeface="Barlow"/>
                          <a:ea typeface="+mn-ea"/>
                          <a:cs typeface="+mn-cs"/>
                        </a:rPr>
                        <a:t>The quality of the coaches or instructors</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68%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71%</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74%</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66%</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65%</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71%</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132">
                <a:tc>
                  <a:txBody>
                    <a:bodyPr/>
                    <a:lstStyle/>
                    <a:p>
                      <a:pPr algn="l" fontAlgn="b"/>
                      <a:r>
                        <a:rPr lang="en-IN" sz="1000" b="0" i="0" u="none" strike="noStrike" kern="1200" dirty="0">
                          <a:solidFill>
                            <a:srgbClr val="000000"/>
                          </a:solidFill>
                          <a:effectLst/>
                          <a:latin typeface="Barlow"/>
                          <a:ea typeface="+mn-ea"/>
                          <a:cs typeface="+mn-cs"/>
                        </a:rPr>
                        <a:t>Providing me/ them the information I/ they need when I/ they need it</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68%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70%</a:t>
                      </a:r>
                      <a:r>
                        <a:rPr kumimoji="0" lang="en-NZ" sz="800" b="0" i="0" u="none" strike="noStrike" kern="1200" cap="none" spc="0" normalizeH="0" baseline="0" noProof="0" dirty="0">
                          <a:ln>
                            <a:noFill/>
                          </a:ln>
                          <a:solidFill>
                            <a:srgbClr val="000000"/>
                          </a:solidFill>
                          <a:effectLst/>
                          <a:uLnTx/>
                          <a:uFillTx/>
                          <a:latin typeface="+mn-lt"/>
                          <a:ea typeface="+mn-ea"/>
                          <a:cs typeface="+mn-cs"/>
                          <a:sym typeface="Wingdings 3"/>
                        </a:rPr>
                        <a:t></a:t>
                      </a:r>
                      <a:endParaRPr lang="en-IN" sz="1000" b="0" i="0" u="none" strike="noStrike" dirty="0">
                        <a:solidFill>
                          <a:schemeClr val="tx1">
                            <a:lumMod val="65000"/>
                            <a:lumOff val="35000"/>
                          </a:schemeClr>
                        </a:solidFill>
                        <a:effectLst/>
                        <a:latin typeface="Barlow"/>
                      </a:endParaRP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57%</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70%</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65%</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72%</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62%</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132">
                <a:tc>
                  <a:txBody>
                    <a:bodyPr/>
                    <a:lstStyle/>
                    <a:p>
                      <a:pPr algn="l" fontAlgn="b"/>
                      <a:r>
                        <a:rPr lang="en-IN" sz="1000" b="0" i="0" u="none" strike="noStrike" kern="1200" dirty="0">
                          <a:solidFill>
                            <a:srgbClr val="000000"/>
                          </a:solidFill>
                          <a:effectLst/>
                          <a:latin typeface="Barlow"/>
                          <a:ea typeface="+mn-ea"/>
                          <a:cs typeface="+mn-cs"/>
                        </a:rPr>
                        <a:t>Having well maintained playing/ training venues/ fields/ courts</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66%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63%</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62%</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67%</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70%</a:t>
                      </a:r>
                      <a:r>
                        <a:rPr kumimoji="0" lang="en-NZ" sz="800" b="0" i="0" u="none" strike="noStrike" kern="1200" cap="none" spc="0" normalizeH="0" baseline="0" noProof="0" dirty="0">
                          <a:ln>
                            <a:noFill/>
                          </a:ln>
                          <a:solidFill>
                            <a:srgbClr val="000000"/>
                          </a:solidFill>
                          <a:effectLst/>
                          <a:uLnTx/>
                          <a:uFillTx/>
                          <a:latin typeface="+mn-lt"/>
                          <a:ea typeface="+mn-ea"/>
                          <a:cs typeface="+mn-cs"/>
                          <a:sym typeface="Wingdings 3"/>
                        </a:rPr>
                        <a:t></a:t>
                      </a:r>
                      <a:endParaRPr lang="en-IN" sz="1000" b="0" i="0" u="none" strike="noStrike" dirty="0">
                        <a:solidFill>
                          <a:schemeClr val="tx1">
                            <a:lumMod val="65000"/>
                            <a:lumOff val="35000"/>
                          </a:schemeClr>
                        </a:solidFill>
                        <a:effectLst/>
                        <a:latin typeface="Barlow"/>
                      </a:endParaRP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64%</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132">
                <a:tc>
                  <a:txBody>
                    <a:bodyPr/>
                    <a:lstStyle/>
                    <a:p>
                      <a:pPr algn="l" fontAlgn="b"/>
                      <a:r>
                        <a:rPr lang="en-IN" sz="1000" b="0" i="0" u="none" strike="noStrike" kern="1200" dirty="0">
                          <a:solidFill>
                            <a:srgbClr val="000000"/>
                          </a:solidFill>
                          <a:effectLst/>
                          <a:latin typeface="Barlow"/>
                          <a:ea typeface="+mn-ea"/>
                          <a:cs typeface="+mn-cs"/>
                        </a:rPr>
                        <a:t>Being professional and well managed</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65%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66%</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65%</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64%</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67%</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64%</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59%</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2132">
                <a:tc>
                  <a:txBody>
                    <a:bodyPr/>
                    <a:lstStyle/>
                    <a:p>
                      <a:pPr algn="l" fontAlgn="b"/>
                      <a:r>
                        <a:rPr lang="en-IN" sz="1000" b="0" i="0" u="none" strike="noStrike" kern="1200" dirty="0">
                          <a:solidFill>
                            <a:srgbClr val="000000"/>
                          </a:solidFill>
                          <a:effectLst/>
                          <a:latin typeface="Barlow"/>
                          <a:ea typeface="+mn-ea"/>
                          <a:cs typeface="+mn-cs"/>
                        </a:rPr>
                        <a:t>Allowing me/ them to fulfil my/ their potential</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65%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63%</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74%</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58%</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71%</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61%</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2132">
                <a:tc>
                  <a:txBody>
                    <a:bodyPr/>
                    <a:lstStyle/>
                    <a:p>
                      <a:pPr algn="l" fontAlgn="b"/>
                      <a:r>
                        <a:rPr lang="en-IN" sz="1000" b="0" i="0" u="none" strike="noStrike" kern="1200" dirty="0">
                          <a:solidFill>
                            <a:srgbClr val="000000"/>
                          </a:solidFill>
                          <a:effectLst/>
                          <a:latin typeface="Barlow"/>
                          <a:ea typeface="+mn-ea"/>
                          <a:cs typeface="+mn-cs"/>
                        </a:rPr>
                        <a:t>Is fair and provides equal opportunities for all paddlers</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62%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63%</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61%</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66%</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59%</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54%</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0715551"/>
                  </a:ext>
                </a:extLst>
              </a:tr>
              <a:tr h="432132">
                <a:tc>
                  <a:txBody>
                    <a:bodyPr/>
                    <a:lstStyle/>
                    <a:p>
                      <a:pPr algn="l" fontAlgn="b"/>
                      <a:r>
                        <a:rPr lang="en-IN" sz="1000" b="0" i="0" u="none" strike="noStrike" kern="1200" dirty="0">
                          <a:solidFill>
                            <a:srgbClr val="000000"/>
                          </a:solidFill>
                          <a:effectLst/>
                          <a:latin typeface="Barlow"/>
                          <a:ea typeface="+mn-ea"/>
                          <a:cs typeface="+mn-cs"/>
                        </a:rPr>
                        <a:t>Having clean and well maintained facilities e.g. clubrooms, changing rooms, toilets</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51%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52%</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60%</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46%</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41%</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4354462"/>
                  </a:ext>
                </a:extLst>
              </a:tr>
            </a:tbl>
          </a:graphicData>
        </a:graphic>
      </p:graphicFrame>
      <p:sp>
        <p:nvSpPr>
          <p:cNvPr id="6" name="Title 5"/>
          <p:cNvSpPr>
            <a:spLocks noGrp="1"/>
          </p:cNvSpPr>
          <p:nvPr>
            <p:ph type="ctrTitle"/>
          </p:nvPr>
        </p:nvSpPr>
        <p:spPr>
          <a:xfrm>
            <a:off x="472123" y="354591"/>
            <a:ext cx="11161076" cy="664312"/>
          </a:xfrm>
        </p:spPr>
        <p:txBody>
          <a:bodyPr>
            <a:noAutofit/>
          </a:bodyPr>
          <a:lstStyle/>
          <a:p>
            <a:pPr algn="l"/>
            <a:r>
              <a:rPr lang="en-NZ" sz="2800" dirty="0">
                <a:solidFill>
                  <a:schemeClr val="tx2"/>
                </a:solidFill>
              </a:rPr>
              <a:t>Satisfaction across associations: more than satisfied with key drivers</a:t>
            </a:r>
          </a:p>
        </p:txBody>
      </p:sp>
      <p:sp>
        <p:nvSpPr>
          <p:cNvPr id="11" name="Footer Placeholder 5"/>
          <p:cNvSpPr txBox="1">
            <a:spLocks/>
          </p:cNvSpPr>
          <p:nvPr/>
        </p:nvSpPr>
        <p:spPr>
          <a:xfrm>
            <a:off x="472123" y="6319693"/>
            <a:ext cx="8203533" cy="543171"/>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solidFill>
                  <a:srgbClr val="000000"/>
                </a:solidFill>
                <a:latin typeface="Barlow"/>
              </a:rPr>
              <a:t>Base: </a:t>
            </a:r>
            <a:r>
              <a:rPr lang="en-US" sz="800" dirty="0">
                <a:solidFill>
                  <a:srgbClr val="000000"/>
                </a:solidFill>
                <a:latin typeface="Barlow"/>
              </a:rPr>
              <a:t>All respondents (Excluding Don't know/not applicable)</a:t>
            </a:r>
            <a:r>
              <a:rPr lang="en-US" sz="800" dirty="0">
                <a:solidFill>
                  <a:srgbClr val="000000"/>
                </a:solidFill>
                <a:latin typeface="Barlow"/>
                <a:cs typeface="Calibri" panose="020F0502020204030204" pitchFamily="34" charset="0"/>
              </a:rPr>
              <a:t> (n=361</a:t>
            </a:r>
            <a:r>
              <a:rPr lang="en-IN" sz="800" dirty="0">
                <a:solidFill>
                  <a:srgbClr val="000000"/>
                </a:solidFill>
                <a:latin typeface="Barlow"/>
              </a:rPr>
              <a:t>-471</a:t>
            </a:r>
            <a:r>
              <a:rPr lang="en-US" sz="800" dirty="0">
                <a:solidFill>
                  <a:srgbClr val="000000"/>
                </a:solidFill>
                <a:latin typeface="Barlow"/>
                <a:cs typeface="Calibri" panose="020F0502020204030204" pitchFamily="34" charset="0"/>
              </a:rPr>
              <a:t>)</a:t>
            </a:r>
            <a:endParaRPr lang="en-US" sz="800" dirty="0">
              <a:solidFill>
                <a:srgbClr val="000000"/>
              </a:solidFill>
              <a:latin typeface="Barlow"/>
            </a:endParaRPr>
          </a:p>
          <a:p>
            <a:r>
              <a:rPr lang="en-NZ" sz="800" dirty="0">
                <a:solidFill>
                  <a:srgbClr val="000000"/>
                </a:solidFill>
                <a:latin typeface="Barlow"/>
              </a:rPr>
              <a:t>Q10a.</a:t>
            </a:r>
            <a:r>
              <a:rPr lang="en-US" sz="800" dirty="0">
                <a:solidFill>
                  <a:srgbClr val="000000"/>
                </a:solidFill>
                <a:latin typeface="Barlow"/>
              </a:rPr>
              <a:t> How would you rate your/ your child’s satisfaction with your/ their </a:t>
            </a:r>
            <a:r>
              <a:rPr lang="en-NZ" sz="800" dirty="0">
                <a:solidFill>
                  <a:srgbClr val="000000"/>
                </a:solidFill>
                <a:latin typeface="Barlow"/>
              </a:rPr>
              <a:t>Waka Ama club </a:t>
            </a:r>
            <a:r>
              <a:rPr lang="en-US" sz="800" dirty="0">
                <a:solidFill>
                  <a:srgbClr val="000000"/>
                </a:solidFill>
                <a:latin typeface="Barlow"/>
              </a:rPr>
              <a:t>on each of the following…</a:t>
            </a:r>
          </a:p>
          <a:p>
            <a:r>
              <a:rPr lang="en-US" sz="800" dirty="0">
                <a:solidFill>
                  <a:srgbClr val="000000"/>
                </a:solidFill>
                <a:latin typeface="Barlow"/>
              </a:rPr>
              <a:t>*Small sample size</a:t>
            </a:r>
          </a:p>
          <a:p>
            <a:r>
              <a:rPr lang="en-US" sz="800" dirty="0">
                <a:solidFill>
                  <a:srgbClr val="000000"/>
                </a:solidFill>
                <a:latin typeface="Barlow"/>
              </a:rPr>
              <a:t>Note: Associations are based on the club selected at Q2a in the questionnaire</a:t>
            </a:r>
          </a:p>
        </p:txBody>
      </p:sp>
      <p:grpSp>
        <p:nvGrpSpPr>
          <p:cNvPr id="10" name="Group 9"/>
          <p:cNvGrpSpPr/>
          <p:nvPr/>
        </p:nvGrpSpPr>
        <p:grpSpPr>
          <a:xfrm>
            <a:off x="8675656" y="6319693"/>
            <a:ext cx="2794462" cy="430887"/>
            <a:chOff x="8675656" y="6319693"/>
            <a:chExt cx="2794462" cy="430887"/>
          </a:xfrm>
        </p:grpSpPr>
        <p:sp>
          <p:nvSpPr>
            <p:cNvPr id="12" name="TextBox 11"/>
            <p:cNvSpPr txBox="1"/>
            <p:nvPr/>
          </p:nvSpPr>
          <p:spPr>
            <a:xfrm>
              <a:off x="8675656" y="6319693"/>
              <a:ext cx="279446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sym typeface="Wingdings 3"/>
                </a:rPr>
                <a:t>  Significantly higher/lower than Total Waka Ama 2018</a:t>
              </a:r>
            </a:p>
            <a:p>
              <a:r>
                <a:rPr lang="en-NZ" sz="1400" b="1" dirty="0">
                  <a:solidFill>
                    <a:srgbClr val="218535"/>
                  </a:solidFill>
                  <a:cs typeface="Arial"/>
                  <a:sym typeface="Wingdings 3"/>
                </a:rPr>
                <a:t>  </a:t>
              </a:r>
              <a:r>
                <a:rPr lang="en-NZ" sz="1400" b="1" dirty="0">
                  <a:solidFill>
                    <a:srgbClr val="DC0015"/>
                  </a:solidFill>
                  <a:cs typeface="Arial"/>
                  <a:sym typeface="Wingdings 3"/>
                </a:rPr>
                <a:t>   </a:t>
              </a:r>
              <a:r>
                <a:rPr lang="en-NZ" sz="800" dirty="0">
                  <a:solidFill>
                    <a:srgbClr val="000000"/>
                  </a:solidFill>
                  <a:sym typeface="Wingdings 3"/>
                </a:rPr>
                <a:t>Significantly higher/lower than Total Waka Ama 2020</a:t>
              </a:r>
              <a:endParaRPr lang="en-NZ" sz="800" dirty="0">
                <a:solidFill>
                  <a:srgbClr val="000000"/>
                </a:solidFill>
              </a:endParaRPr>
            </a:p>
          </p:txBody>
        </p:sp>
        <p:sp>
          <p:nvSpPr>
            <p:cNvPr id="13" name="Rectangle 12"/>
            <p:cNvSpPr/>
            <p:nvPr/>
          </p:nvSpPr>
          <p:spPr>
            <a:xfrm flipH="1">
              <a:off x="8694058" y="6565153"/>
              <a:ext cx="96869" cy="93004"/>
            </a:xfrm>
            <a:prstGeom prst="rect">
              <a:avLst/>
            </a:prstGeom>
            <a:solidFill>
              <a:srgbClr val="C4DF9B"/>
            </a:solidFill>
            <a:ln>
              <a:solidFill>
                <a:srgbClr val="C4D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p:cNvSpPr/>
            <p:nvPr/>
          </p:nvSpPr>
          <p:spPr>
            <a:xfrm flipH="1">
              <a:off x="8828055" y="6565152"/>
              <a:ext cx="96869" cy="8649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extLst>
      <p:ext uri="{BB962C8B-B14F-4D97-AF65-F5344CB8AC3E}">
        <p14:creationId xmlns:p14="http://schemas.microsoft.com/office/powerpoint/2010/main" val="1239205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5"/>
          <p:cNvGraphicFramePr>
            <a:graphicFrameLocks/>
          </p:cNvGraphicFramePr>
          <p:nvPr>
            <p:extLst>
              <p:ext uri="{D42A27DB-BD31-4B8C-83A1-F6EECF244321}">
                <p14:modId xmlns:p14="http://schemas.microsoft.com/office/powerpoint/2010/main" val="3197853025"/>
              </p:ext>
            </p:extLst>
          </p:nvPr>
        </p:nvGraphicFramePr>
        <p:xfrm>
          <a:off x="953410" y="1443872"/>
          <a:ext cx="10679789" cy="4316331"/>
        </p:xfrm>
        <a:graphic>
          <a:graphicData uri="http://schemas.openxmlformats.org/drawingml/2006/table">
            <a:tbl>
              <a:tblPr firstRow="1" firstCol="1" bandRow="1">
                <a:tableStyleId>{5C22544A-7EE6-4342-B048-85BDC9FD1C3A}</a:tableStyleId>
              </a:tblPr>
              <a:tblGrid>
                <a:gridCol w="294549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1231900">
                  <a:extLst>
                    <a:ext uri="{9D8B030D-6E8A-4147-A177-3AD203B41FA5}">
                      <a16:colId xmlns:a16="http://schemas.microsoft.com/office/drawing/2014/main" val="20002"/>
                    </a:ext>
                  </a:extLst>
                </a:gridCol>
                <a:gridCol w="1082040">
                  <a:extLst>
                    <a:ext uri="{9D8B030D-6E8A-4147-A177-3AD203B41FA5}">
                      <a16:colId xmlns:a16="http://schemas.microsoft.com/office/drawing/2014/main" val="20003"/>
                    </a:ext>
                  </a:extLst>
                </a:gridCol>
                <a:gridCol w="1102360">
                  <a:extLst>
                    <a:ext uri="{9D8B030D-6E8A-4147-A177-3AD203B41FA5}">
                      <a16:colId xmlns:a16="http://schemas.microsoft.com/office/drawing/2014/main" val="20005"/>
                    </a:ext>
                  </a:extLst>
                </a:gridCol>
                <a:gridCol w="9652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939799">
                  <a:extLst>
                    <a:ext uri="{9D8B030D-6E8A-4147-A177-3AD203B41FA5}">
                      <a16:colId xmlns:a16="http://schemas.microsoft.com/office/drawing/2014/main" val="20008"/>
                    </a:ext>
                  </a:extLst>
                </a:gridCol>
              </a:tblGrid>
              <a:tr h="65682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rgbClr val="9C132A"/>
                          </a:solidFill>
                          <a:effectLst/>
                          <a:uLnTx/>
                          <a:uFillTx/>
                          <a:latin typeface="Barlow"/>
                          <a:ea typeface="+mn-ea"/>
                          <a:cs typeface="+mn-cs"/>
                        </a:rPr>
                        <a:t>Secondary drivers</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dirty="0">
                          <a:ln>
                            <a:noFill/>
                          </a:ln>
                          <a:solidFill>
                            <a:srgbClr val="9C132A"/>
                          </a:solidFill>
                          <a:effectLst/>
                          <a:uLnTx/>
                          <a:uFillTx/>
                          <a:latin typeface="Barlow"/>
                          <a:ea typeface="+mn-ea"/>
                          <a:cs typeface="+mn-cs"/>
                        </a:rPr>
                        <a:t>(% more than satisfied)</a:t>
                      </a:r>
                      <a:endParaRPr lang="en-US" sz="1200" b="1" cap="none" baseline="0" dirty="0">
                        <a:solidFill>
                          <a:schemeClr val="tx2"/>
                        </a:solidFill>
                        <a:latin typeface="Barlow"/>
                      </a:endParaRPr>
                    </a:p>
                  </a:txBody>
                  <a:tcPr marL="84940" marR="84940" marT="45714" marB="45714"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TOTAL</a:t>
                      </a:r>
                      <a:br>
                        <a:rPr lang="en-IN" sz="900" b="1" i="0" u="none" strike="noStrike" kern="1200" dirty="0">
                          <a:solidFill>
                            <a:schemeClr val="bg1"/>
                          </a:solidFill>
                          <a:effectLst/>
                          <a:latin typeface="Barlow"/>
                          <a:ea typeface="+mn-ea"/>
                          <a:cs typeface="+mn-cs"/>
                        </a:rPr>
                      </a:br>
                      <a:r>
                        <a:rPr lang="en-IN" sz="800" b="0" i="0" u="none" strike="noStrike" kern="1200" dirty="0">
                          <a:solidFill>
                            <a:schemeClr val="bg1"/>
                          </a:solidFill>
                          <a:effectLst/>
                          <a:latin typeface="Barlow"/>
                          <a:ea typeface="+mn-ea"/>
                          <a:cs typeface="+mn-cs"/>
                        </a:rPr>
                        <a:t>(n=416-472)</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Auckland Region Outrigger Canoe (AROCA)</a:t>
                      </a:r>
                      <a:endParaRPr lang="en-NZ" sz="900" b="1" i="0" u="none" strike="noStrike" kern="1200" dirty="0">
                        <a:solidFill>
                          <a:schemeClr val="bg1"/>
                        </a:solidFill>
                        <a:effectLst/>
                        <a:latin typeface="Barlow"/>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dirty="0">
                          <a:solidFill>
                            <a:schemeClr val="bg1"/>
                          </a:solidFill>
                          <a:effectLst/>
                          <a:latin typeface="Barlow"/>
                        </a:rPr>
                        <a:t>(n=129-136)</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Hoe Tonga </a:t>
                      </a:r>
                    </a:p>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Pacifica Waka Ama (HTPWA)</a:t>
                      </a:r>
                      <a:r>
                        <a:rPr lang="en-IN" sz="900" b="1" i="0" u="none" strike="noStrike" kern="1200" dirty="0">
                          <a:solidFill>
                            <a:schemeClr val="tx2"/>
                          </a:solidFill>
                          <a:effectLst/>
                          <a:latin typeface="Barlow"/>
                          <a:ea typeface="+mn-ea"/>
                          <a:cs typeface="+mn-cs"/>
                        </a:rPr>
                        <a:t>)</a:t>
                      </a:r>
                      <a:endParaRPr lang="en-NZ" sz="800" b="1" i="0" u="none" strike="noStrike" dirty="0">
                        <a:solidFill>
                          <a:schemeClr val="bg1"/>
                        </a:solidFill>
                        <a:effectLst/>
                        <a:latin typeface="Barlow"/>
                      </a:endParaRP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dirty="0">
                          <a:solidFill>
                            <a:schemeClr val="bg1"/>
                          </a:solidFill>
                          <a:effectLst/>
                          <a:latin typeface="Barlow"/>
                        </a:rPr>
                        <a:t>(n=19*-23*)</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Tai Tokerau Polynesian Canoe (TTPCA)</a:t>
                      </a: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kern="1200" dirty="0">
                          <a:solidFill>
                            <a:schemeClr val="bg1"/>
                          </a:solidFill>
                          <a:effectLst/>
                          <a:latin typeface="Barlow"/>
                          <a:ea typeface="+mn-ea"/>
                          <a:cs typeface="+mn-cs"/>
                        </a:rPr>
                        <a:t>(n=40-45)</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pl-PL" sz="900" b="1" i="0" u="none" strike="noStrike" kern="1200" dirty="0">
                          <a:solidFill>
                            <a:schemeClr val="bg1"/>
                          </a:solidFill>
                          <a:effectLst/>
                          <a:latin typeface="Barlow"/>
                          <a:ea typeface="+mn-ea"/>
                          <a:cs typeface="+mn-cs"/>
                        </a:rPr>
                        <a:t>Te Puku o </a:t>
                      </a:r>
                      <a:endParaRPr lang="en-IN" sz="900" b="1" i="0" u="none" strike="noStrike" kern="1200" dirty="0">
                        <a:solidFill>
                          <a:schemeClr val="bg1"/>
                        </a:solidFill>
                        <a:effectLst/>
                        <a:latin typeface="Barlow"/>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r>
                        <a:rPr lang="pl-PL" sz="900" b="1" i="0" u="none" strike="noStrike" kern="1200" dirty="0">
                          <a:solidFill>
                            <a:schemeClr val="bg1"/>
                          </a:solidFill>
                          <a:effectLst/>
                          <a:latin typeface="Barlow"/>
                          <a:ea typeface="+mn-ea"/>
                          <a:cs typeface="+mn-cs"/>
                        </a:rPr>
                        <a:t>Te Ika (TPOTI)</a:t>
                      </a:r>
                      <a:endParaRPr lang="en-IN" sz="900" b="1" i="0" u="none" strike="noStrike" kern="1200" dirty="0">
                        <a:solidFill>
                          <a:schemeClr val="bg1"/>
                        </a:solidFill>
                        <a:effectLst/>
                        <a:latin typeface="Barlow"/>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kern="1200" dirty="0">
                          <a:solidFill>
                            <a:schemeClr val="bg1"/>
                          </a:solidFill>
                          <a:effectLst/>
                          <a:latin typeface="Barlow"/>
                          <a:ea typeface="+mn-ea"/>
                          <a:cs typeface="+mn-cs"/>
                        </a:rPr>
                        <a:t>(n=106-122)</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Te Uranga o Te Ra Regional Waka Ama (TUOTR)</a:t>
                      </a: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kern="1200" dirty="0">
                          <a:solidFill>
                            <a:schemeClr val="bg1"/>
                          </a:solidFill>
                          <a:effectLst/>
                          <a:latin typeface="Barlow"/>
                          <a:ea typeface="+mn-ea"/>
                          <a:cs typeface="+mn-cs"/>
                        </a:rPr>
                        <a:t>(n=65-70)</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pl-PL" sz="900" b="1" i="0" u="none" strike="noStrike" kern="1200" dirty="0">
                          <a:solidFill>
                            <a:schemeClr val="bg1"/>
                          </a:solidFill>
                          <a:effectLst/>
                          <a:latin typeface="Barlow"/>
                          <a:ea typeface="+mn-ea"/>
                          <a:cs typeface="+mn-cs"/>
                        </a:rPr>
                        <a:t>Te Waka o Aoraki (TWOA)</a:t>
                      </a:r>
                      <a:endParaRPr lang="en-NZ" sz="900" b="1" i="0" u="none" strike="noStrike" kern="1200" dirty="0">
                        <a:solidFill>
                          <a:schemeClr val="bg1"/>
                        </a:solidFill>
                        <a:effectLst/>
                        <a:latin typeface="Barlow"/>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dirty="0">
                          <a:solidFill>
                            <a:schemeClr val="bg1"/>
                          </a:solidFill>
                          <a:effectLst/>
                          <a:latin typeface="Barlow"/>
                        </a:rPr>
                        <a:t>(n=51-69)</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22787">
                <a:tc>
                  <a:txBody>
                    <a:bodyPr/>
                    <a:lstStyle/>
                    <a:p>
                      <a:pPr marL="0" algn="l" defTabSz="457200" rtl="0" eaLnBrk="1" fontAlgn="b" latinLnBrk="0" hangingPunct="1">
                        <a:lnSpc>
                          <a:spcPct val="115000"/>
                        </a:lnSpc>
                        <a:spcAft>
                          <a:spcPts val="0"/>
                        </a:spcAft>
                        <a:tabLst>
                          <a:tab pos="5397500" algn="r"/>
                        </a:tabLst>
                      </a:pPr>
                      <a:r>
                        <a:rPr lang="en-IN" sz="1000" b="0" i="0" u="none" strike="noStrike" kern="1200" dirty="0">
                          <a:solidFill>
                            <a:srgbClr val="000000"/>
                          </a:solidFill>
                          <a:effectLst/>
                          <a:latin typeface="Barlow"/>
                          <a:ea typeface="+mn-ea"/>
                          <a:cs typeface="+mn-cs"/>
                        </a:rPr>
                        <a:t>Providing a safe environment for adults </a:t>
                      </a:r>
                    </a:p>
                    <a:p>
                      <a:pPr marL="0" algn="l" defTabSz="457200" rtl="0" eaLnBrk="1" fontAlgn="b" latinLnBrk="0" hangingPunct="1">
                        <a:lnSpc>
                          <a:spcPct val="115000"/>
                        </a:lnSpc>
                        <a:spcAft>
                          <a:spcPts val="0"/>
                        </a:spcAft>
                        <a:tabLst>
                          <a:tab pos="5397500" algn="r"/>
                        </a:tabLst>
                      </a:pPr>
                      <a:r>
                        <a:rPr lang="en-IN" sz="1000" b="0" i="0" u="none" strike="noStrike" kern="1200" dirty="0">
                          <a:solidFill>
                            <a:srgbClr val="000000"/>
                          </a:solidFill>
                          <a:effectLst/>
                          <a:latin typeface="Barlow"/>
                          <a:ea typeface="+mn-ea"/>
                          <a:cs typeface="+mn-cs"/>
                        </a:rPr>
                        <a:t>and children</a:t>
                      </a:r>
                      <a:r>
                        <a:rPr lang="x-none" sz="1000" b="0" i="0" u="none" strike="noStrike" kern="1200" dirty="0">
                          <a:solidFill>
                            <a:srgbClr val="000000"/>
                          </a:solidFill>
                          <a:effectLst/>
                          <a:latin typeface="Barlow"/>
                          <a:ea typeface="+mn-ea"/>
                          <a:cs typeface="+mn-cs"/>
                        </a:rPr>
                        <a:t>	</a:t>
                      </a:r>
                      <a:endParaRPr lang="en-NZ" sz="1000" b="0" i="0" u="none" strike="noStrike" kern="1200" dirty="0">
                        <a:solidFill>
                          <a:srgbClr val="000000"/>
                        </a:solidFill>
                        <a:effectLst/>
                        <a:latin typeface="Barlow"/>
                        <a:ea typeface="+mn-ea"/>
                        <a:cs typeface="+mn-cs"/>
                      </a:endParaRPr>
                    </a:p>
                  </a:txBody>
                  <a:tcPr marL="9525" marR="9525" marT="9525" marB="9525"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1" i="0" u="none" strike="noStrike" kern="1200" dirty="0">
                          <a:solidFill>
                            <a:srgbClr val="000000"/>
                          </a:solidFill>
                          <a:effectLst/>
                          <a:latin typeface="Barlow"/>
                          <a:ea typeface="+mn-ea"/>
                          <a:cs typeface="+mn-cs"/>
                        </a:rPr>
                        <a:t>74%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75%</a:t>
                      </a:r>
                      <a:r>
                        <a:rPr kumimoji="0" lang="en-NZ" sz="800" b="0" i="0" u="none" strike="noStrike" kern="1200" cap="none" spc="0" normalizeH="0" baseline="0" noProof="0" dirty="0">
                          <a:ln>
                            <a:noFill/>
                          </a:ln>
                          <a:solidFill>
                            <a:srgbClr val="000000"/>
                          </a:solidFill>
                          <a:effectLst/>
                          <a:uLnTx/>
                          <a:uFillTx/>
                          <a:latin typeface="+mn-lt"/>
                          <a:ea typeface="+mn-ea"/>
                          <a:cs typeface="+mn-cs"/>
                          <a:sym typeface="Wingdings 3"/>
                        </a:rPr>
                        <a:t></a:t>
                      </a:r>
                      <a:endParaRPr lang="en-IN" sz="1000" b="0" i="0" u="none" strike="noStrike" dirty="0">
                        <a:solidFill>
                          <a:schemeClr val="tx1">
                            <a:lumMod val="65000"/>
                            <a:lumOff val="35000"/>
                          </a:schemeClr>
                        </a:solidFill>
                        <a:effectLst/>
                        <a:latin typeface="Barlow"/>
                      </a:endParaRP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70%</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67%</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75%</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75%</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2787">
                <a:tc>
                  <a:txBody>
                    <a:bodyPr/>
                    <a:lstStyle/>
                    <a:p>
                      <a:pPr algn="l" fontAlgn="b"/>
                      <a:r>
                        <a:rPr lang="en-IN" sz="1000" b="0" i="0" u="none" strike="noStrike" kern="1200" dirty="0">
                          <a:solidFill>
                            <a:srgbClr val="000000"/>
                          </a:solidFill>
                          <a:effectLst/>
                          <a:latin typeface="Barlow"/>
                          <a:ea typeface="+mn-ea"/>
                          <a:cs typeface="+mn-cs"/>
                        </a:rPr>
                        <a:t>Encouraging good sportsmanship and fair play</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72%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74%</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74%</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69%</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72%</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67%</a:t>
                      </a:r>
                      <a:r>
                        <a:rPr kumimoji="0" lang="en-NZ" sz="800" b="0" i="0" u="none" strike="noStrike" kern="1200" cap="none" spc="0" normalizeH="0" baseline="0" noProof="0" dirty="0">
                          <a:ln>
                            <a:noFill/>
                          </a:ln>
                          <a:solidFill>
                            <a:srgbClr val="000000"/>
                          </a:solidFill>
                          <a:effectLst/>
                          <a:uLnTx/>
                          <a:uFillTx/>
                          <a:latin typeface="+mn-lt"/>
                          <a:ea typeface="+mn-ea"/>
                          <a:cs typeface="+mn-cs"/>
                          <a:sym typeface="Wingdings 3"/>
                        </a:rPr>
                        <a:t></a:t>
                      </a:r>
                      <a:endParaRPr lang="en-IN" sz="1000" b="0" i="0" u="none" strike="noStrike" dirty="0">
                        <a:solidFill>
                          <a:schemeClr val="tx1">
                            <a:lumMod val="65000"/>
                            <a:lumOff val="35000"/>
                          </a:schemeClr>
                        </a:solidFill>
                        <a:effectLst/>
                        <a:latin typeface="Barlow"/>
                      </a:endParaRP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72%</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2787">
                <a:tc>
                  <a:txBody>
                    <a:bodyPr/>
                    <a:lstStyle/>
                    <a:p>
                      <a:pPr algn="l" fontAlgn="b"/>
                      <a:r>
                        <a:rPr lang="en-IN" sz="1000" b="0" i="0" u="none" strike="noStrike" kern="1200" dirty="0">
                          <a:solidFill>
                            <a:srgbClr val="000000"/>
                          </a:solidFill>
                          <a:effectLst/>
                          <a:latin typeface="Barlow"/>
                          <a:ea typeface="+mn-ea"/>
                          <a:cs typeface="+mn-cs"/>
                        </a:rPr>
                        <a:t>Fostering a sense of pride in our/ their &lt;club&gt;</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72%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76%</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74%</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70%</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68%</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70%</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72%</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22787">
                <a:tc>
                  <a:txBody>
                    <a:bodyPr/>
                    <a:lstStyle/>
                    <a:p>
                      <a:pPr algn="l" fontAlgn="b"/>
                      <a:r>
                        <a:rPr lang="en-IN" sz="1000" b="0" i="0" u="none" strike="noStrike" kern="1200" dirty="0">
                          <a:solidFill>
                            <a:srgbClr val="000000"/>
                          </a:solidFill>
                          <a:effectLst/>
                          <a:latin typeface="Barlow"/>
                          <a:ea typeface="+mn-ea"/>
                          <a:cs typeface="+mn-cs"/>
                        </a:rPr>
                        <a:t>Having qualified / experienced officials available when I/ they compete</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67%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68%</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68%</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68%</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64%</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74%</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57%</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22787">
                <a:tc>
                  <a:txBody>
                    <a:bodyPr/>
                    <a:lstStyle/>
                    <a:p>
                      <a:pPr algn="l" fontAlgn="b"/>
                      <a:r>
                        <a:rPr lang="en-IN" sz="1000" b="0" i="0" u="none" strike="noStrike" kern="1200" dirty="0">
                          <a:solidFill>
                            <a:srgbClr val="000000"/>
                          </a:solidFill>
                          <a:effectLst/>
                          <a:latin typeface="Barlow"/>
                          <a:ea typeface="+mn-ea"/>
                          <a:cs typeface="+mn-cs"/>
                        </a:rPr>
                        <a:t>The ease of accessing the &lt;clubs&gt; venues/ fields/ courts</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65%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66%</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75%</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72%</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59%</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68%</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64%</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22787">
                <a:tc>
                  <a:txBody>
                    <a:bodyPr/>
                    <a:lstStyle/>
                    <a:p>
                      <a:pPr algn="l" fontAlgn="b"/>
                      <a:r>
                        <a:rPr lang="en-IN" sz="1000" b="0" i="0" u="none" strike="noStrike" kern="1200" dirty="0">
                          <a:solidFill>
                            <a:srgbClr val="000000"/>
                          </a:solidFill>
                          <a:effectLst/>
                          <a:latin typeface="Barlow"/>
                          <a:ea typeface="+mn-ea"/>
                          <a:cs typeface="+mn-cs"/>
                        </a:rPr>
                        <a:t>Engaging with the local community</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65%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63%</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65%</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72%</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62%</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67%</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67%</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22787">
                <a:tc>
                  <a:txBody>
                    <a:bodyPr/>
                    <a:lstStyle/>
                    <a:p>
                      <a:pPr algn="l" fontAlgn="b"/>
                      <a:r>
                        <a:rPr lang="en-IN" sz="1000" b="0" i="0" u="none" strike="noStrike" kern="1200" dirty="0">
                          <a:solidFill>
                            <a:srgbClr val="000000"/>
                          </a:solidFill>
                          <a:effectLst/>
                          <a:latin typeface="Barlow"/>
                          <a:ea typeface="+mn-ea"/>
                          <a:cs typeface="+mn-cs"/>
                        </a:rPr>
                        <a:t>Being responsive to my/ their needs and requirements</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63%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64%</a:t>
                      </a:r>
                      <a:r>
                        <a:rPr kumimoji="0" lang="en-NZ" sz="800" b="0" i="0" u="none" strike="noStrike" kern="1200" cap="none" spc="0" normalizeH="0" baseline="0" noProof="0" dirty="0">
                          <a:ln>
                            <a:noFill/>
                          </a:ln>
                          <a:solidFill>
                            <a:srgbClr val="000000"/>
                          </a:solidFill>
                          <a:effectLst/>
                          <a:uLnTx/>
                          <a:uFillTx/>
                          <a:latin typeface="+mn-lt"/>
                          <a:ea typeface="+mn-ea"/>
                          <a:cs typeface="+mn-cs"/>
                          <a:sym typeface="Wingdings 3"/>
                        </a:rPr>
                        <a:t></a:t>
                      </a:r>
                      <a:endParaRPr lang="en-IN" sz="1000" b="0" i="0" u="none" strike="noStrike" dirty="0">
                        <a:solidFill>
                          <a:schemeClr val="tx1">
                            <a:lumMod val="65000"/>
                            <a:lumOff val="35000"/>
                          </a:schemeClr>
                        </a:solidFill>
                        <a:effectLst/>
                        <a:latin typeface="Barlow"/>
                      </a:endParaRP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57%</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59%</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62%</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60%</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6" name="Title 5"/>
          <p:cNvSpPr>
            <a:spLocks noGrp="1"/>
          </p:cNvSpPr>
          <p:nvPr>
            <p:ph type="ctrTitle"/>
          </p:nvPr>
        </p:nvSpPr>
        <p:spPr>
          <a:xfrm>
            <a:off x="472122" y="108180"/>
            <a:ext cx="11293157" cy="1041351"/>
          </a:xfrm>
        </p:spPr>
        <p:txBody>
          <a:bodyPr>
            <a:normAutofit/>
          </a:bodyPr>
          <a:lstStyle/>
          <a:p>
            <a:pPr algn="l"/>
            <a:r>
              <a:rPr lang="en-NZ" sz="2800" dirty="0">
                <a:solidFill>
                  <a:schemeClr val="tx2"/>
                </a:solidFill>
              </a:rPr>
              <a:t>Satisfaction across regions: more than satisfied with secondary drivers</a:t>
            </a:r>
          </a:p>
        </p:txBody>
      </p:sp>
      <p:sp>
        <p:nvSpPr>
          <p:cNvPr id="11" name="Footer Placeholder 5"/>
          <p:cNvSpPr txBox="1">
            <a:spLocks/>
          </p:cNvSpPr>
          <p:nvPr/>
        </p:nvSpPr>
        <p:spPr>
          <a:xfrm>
            <a:off x="472123" y="6314829"/>
            <a:ext cx="8203533" cy="543171"/>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solidFill>
                  <a:srgbClr val="000000"/>
                </a:solidFill>
                <a:latin typeface="Barlow"/>
              </a:rPr>
              <a:t>Base: </a:t>
            </a:r>
            <a:r>
              <a:rPr lang="en-US" sz="800" dirty="0">
                <a:solidFill>
                  <a:srgbClr val="000000"/>
                </a:solidFill>
                <a:latin typeface="Barlow"/>
              </a:rPr>
              <a:t>All respondents (Excluding Don't know/not applicable)</a:t>
            </a:r>
            <a:r>
              <a:rPr lang="en-US" sz="800" dirty="0">
                <a:solidFill>
                  <a:srgbClr val="000000"/>
                </a:solidFill>
                <a:latin typeface="Barlow"/>
                <a:cs typeface="Calibri" panose="020F0502020204030204" pitchFamily="34" charset="0"/>
              </a:rPr>
              <a:t> (n=</a:t>
            </a:r>
            <a:r>
              <a:rPr lang="en-IN" sz="800" dirty="0">
                <a:solidFill>
                  <a:srgbClr val="000000"/>
                </a:solidFill>
                <a:latin typeface="Barlow"/>
              </a:rPr>
              <a:t>416-472</a:t>
            </a:r>
            <a:r>
              <a:rPr lang="en-US" sz="800" dirty="0">
                <a:solidFill>
                  <a:srgbClr val="000000"/>
                </a:solidFill>
                <a:latin typeface="Barlow"/>
                <a:cs typeface="Calibri" panose="020F0502020204030204" pitchFamily="34" charset="0"/>
              </a:rPr>
              <a:t>)</a:t>
            </a:r>
            <a:endParaRPr lang="en-US" sz="800" dirty="0">
              <a:solidFill>
                <a:srgbClr val="000000"/>
              </a:solidFill>
              <a:latin typeface="Barlow"/>
            </a:endParaRPr>
          </a:p>
          <a:p>
            <a:r>
              <a:rPr lang="en-NZ" sz="800" dirty="0">
                <a:solidFill>
                  <a:srgbClr val="000000"/>
                </a:solidFill>
                <a:latin typeface="Barlow"/>
              </a:rPr>
              <a:t>Q10b.</a:t>
            </a:r>
            <a:r>
              <a:rPr lang="en-US" sz="800" dirty="0">
                <a:solidFill>
                  <a:srgbClr val="000000"/>
                </a:solidFill>
                <a:latin typeface="Barlow"/>
              </a:rPr>
              <a:t> How would you rate your/ your child’s satisfaction with your/ their </a:t>
            </a:r>
            <a:r>
              <a:rPr lang="en-NZ" sz="800" dirty="0">
                <a:solidFill>
                  <a:srgbClr val="000000"/>
                </a:solidFill>
                <a:latin typeface="Barlow"/>
              </a:rPr>
              <a:t>Waka Ama club </a:t>
            </a:r>
            <a:r>
              <a:rPr lang="en-US" sz="800" dirty="0">
                <a:solidFill>
                  <a:srgbClr val="000000"/>
                </a:solidFill>
                <a:latin typeface="Barlow"/>
              </a:rPr>
              <a:t>on each of the following…</a:t>
            </a:r>
          </a:p>
          <a:p>
            <a:r>
              <a:rPr lang="en-US" sz="800" dirty="0">
                <a:solidFill>
                  <a:srgbClr val="000000"/>
                </a:solidFill>
                <a:latin typeface="Barlow"/>
              </a:rPr>
              <a:t>*Small sample size </a:t>
            </a:r>
          </a:p>
          <a:p>
            <a:r>
              <a:rPr lang="en-US" sz="800" dirty="0">
                <a:solidFill>
                  <a:srgbClr val="000000"/>
                </a:solidFill>
                <a:latin typeface="Barlow"/>
              </a:rPr>
              <a:t>Note: Associations are based on the club selected at Q2a in the questionnaire</a:t>
            </a:r>
          </a:p>
        </p:txBody>
      </p:sp>
      <p:grpSp>
        <p:nvGrpSpPr>
          <p:cNvPr id="10" name="Group 9"/>
          <p:cNvGrpSpPr/>
          <p:nvPr/>
        </p:nvGrpSpPr>
        <p:grpSpPr>
          <a:xfrm>
            <a:off x="8675656" y="6319693"/>
            <a:ext cx="2794462" cy="430887"/>
            <a:chOff x="8675656" y="6319693"/>
            <a:chExt cx="2794462" cy="430887"/>
          </a:xfrm>
        </p:grpSpPr>
        <p:sp>
          <p:nvSpPr>
            <p:cNvPr id="12" name="TextBox 11"/>
            <p:cNvSpPr txBox="1"/>
            <p:nvPr/>
          </p:nvSpPr>
          <p:spPr>
            <a:xfrm>
              <a:off x="8675656" y="6319693"/>
              <a:ext cx="279446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sym typeface="Wingdings 3"/>
                </a:rPr>
                <a:t>  Significantly higher/lower than Total Waka Ama 2018</a:t>
              </a:r>
            </a:p>
            <a:p>
              <a:r>
                <a:rPr lang="en-NZ" sz="1400" b="1" dirty="0">
                  <a:solidFill>
                    <a:srgbClr val="218535"/>
                  </a:solidFill>
                  <a:cs typeface="Arial"/>
                  <a:sym typeface="Wingdings 3"/>
                </a:rPr>
                <a:t>  </a:t>
              </a:r>
              <a:r>
                <a:rPr lang="en-NZ" sz="1400" b="1" dirty="0">
                  <a:solidFill>
                    <a:srgbClr val="DC0015"/>
                  </a:solidFill>
                  <a:cs typeface="Arial"/>
                  <a:sym typeface="Wingdings 3"/>
                </a:rPr>
                <a:t>   </a:t>
              </a:r>
              <a:r>
                <a:rPr lang="en-NZ" sz="800" dirty="0">
                  <a:solidFill>
                    <a:srgbClr val="000000"/>
                  </a:solidFill>
                  <a:sym typeface="Wingdings 3"/>
                </a:rPr>
                <a:t>Significantly higher/lower than Total Waka Ama 2020</a:t>
              </a:r>
              <a:endParaRPr lang="en-NZ" sz="800" dirty="0">
                <a:solidFill>
                  <a:srgbClr val="000000"/>
                </a:solidFill>
              </a:endParaRPr>
            </a:p>
          </p:txBody>
        </p:sp>
        <p:sp>
          <p:nvSpPr>
            <p:cNvPr id="13" name="Rectangle 12"/>
            <p:cNvSpPr/>
            <p:nvPr/>
          </p:nvSpPr>
          <p:spPr>
            <a:xfrm flipH="1">
              <a:off x="8694058" y="6565153"/>
              <a:ext cx="96869" cy="93004"/>
            </a:xfrm>
            <a:prstGeom prst="rect">
              <a:avLst/>
            </a:prstGeom>
            <a:solidFill>
              <a:srgbClr val="C4DF9B"/>
            </a:solidFill>
            <a:ln>
              <a:solidFill>
                <a:srgbClr val="C4D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p:cNvSpPr/>
            <p:nvPr/>
          </p:nvSpPr>
          <p:spPr>
            <a:xfrm flipH="1">
              <a:off x="8828055" y="6565152"/>
              <a:ext cx="96869" cy="8649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extLst>
      <p:ext uri="{BB962C8B-B14F-4D97-AF65-F5344CB8AC3E}">
        <p14:creationId xmlns:p14="http://schemas.microsoft.com/office/powerpoint/2010/main" val="3927689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5"/>
          <p:cNvGraphicFramePr>
            <a:graphicFrameLocks/>
          </p:cNvGraphicFramePr>
          <p:nvPr>
            <p:extLst>
              <p:ext uri="{D42A27DB-BD31-4B8C-83A1-F6EECF244321}">
                <p14:modId xmlns:p14="http://schemas.microsoft.com/office/powerpoint/2010/main" val="2565516109"/>
              </p:ext>
            </p:extLst>
          </p:nvPr>
        </p:nvGraphicFramePr>
        <p:xfrm>
          <a:off x="590341" y="1276157"/>
          <a:ext cx="10679789" cy="4468275"/>
        </p:xfrm>
        <a:graphic>
          <a:graphicData uri="http://schemas.openxmlformats.org/drawingml/2006/table">
            <a:tbl>
              <a:tblPr firstRow="1" firstCol="1" bandRow="1">
                <a:tableStyleId>{5C22544A-7EE6-4342-B048-85BDC9FD1C3A}</a:tableStyleId>
              </a:tblPr>
              <a:tblGrid>
                <a:gridCol w="294549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1231900">
                  <a:extLst>
                    <a:ext uri="{9D8B030D-6E8A-4147-A177-3AD203B41FA5}">
                      <a16:colId xmlns:a16="http://schemas.microsoft.com/office/drawing/2014/main" val="20002"/>
                    </a:ext>
                  </a:extLst>
                </a:gridCol>
                <a:gridCol w="1082040">
                  <a:extLst>
                    <a:ext uri="{9D8B030D-6E8A-4147-A177-3AD203B41FA5}">
                      <a16:colId xmlns:a16="http://schemas.microsoft.com/office/drawing/2014/main" val="20003"/>
                    </a:ext>
                  </a:extLst>
                </a:gridCol>
                <a:gridCol w="1102360">
                  <a:extLst>
                    <a:ext uri="{9D8B030D-6E8A-4147-A177-3AD203B41FA5}">
                      <a16:colId xmlns:a16="http://schemas.microsoft.com/office/drawing/2014/main" val="20005"/>
                    </a:ext>
                  </a:extLst>
                </a:gridCol>
                <a:gridCol w="9652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939799">
                  <a:extLst>
                    <a:ext uri="{9D8B030D-6E8A-4147-A177-3AD203B41FA5}">
                      <a16:colId xmlns:a16="http://schemas.microsoft.com/office/drawing/2014/main" val="20008"/>
                    </a:ext>
                  </a:extLst>
                </a:gridCol>
              </a:tblGrid>
              <a:tr h="526191">
                <a:tc>
                  <a:txBody>
                    <a:bodyPr/>
                    <a:lstStyle/>
                    <a:p>
                      <a:pPr algn="l"/>
                      <a:r>
                        <a:rPr kumimoji="0" lang="en-NZ" sz="1200" b="1" i="0" u="none" strike="noStrike" kern="1200" cap="none" spc="0" normalizeH="0" baseline="0" noProof="0" dirty="0">
                          <a:ln>
                            <a:noFill/>
                          </a:ln>
                          <a:solidFill>
                            <a:srgbClr val="9C132A"/>
                          </a:solidFill>
                          <a:effectLst/>
                          <a:uLnTx/>
                          <a:uFillTx/>
                          <a:latin typeface="Barlow"/>
                          <a:ea typeface="+mn-ea"/>
                          <a:cs typeface="+mn-cs"/>
                        </a:rPr>
                        <a:t>Focus for improvement</a:t>
                      </a:r>
                      <a:endParaRPr lang="en-US" sz="1200" b="1" cap="none" baseline="0" dirty="0">
                        <a:solidFill>
                          <a:schemeClr val="tx2"/>
                        </a:solidFill>
                        <a:latin typeface="Barlow"/>
                      </a:endParaRPr>
                    </a:p>
                  </a:txBody>
                  <a:tcPr marL="84940" marR="84940" marT="45714" marB="45714"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TOTAL</a:t>
                      </a:r>
                      <a:br>
                        <a:rPr lang="en-IN" sz="900" b="1" i="0" u="none" strike="noStrike" kern="1200" dirty="0">
                          <a:solidFill>
                            <a:schemeClr val="bg1"/>
                          </a:solidFill>
                          <a:effectLst/>
                          <a:latin typeface="Barlow"/>
                          <a:ea typeface="+mn-ea"/>
                          <a:cs typeface="+mn-cs"/>
                        </a:rPr>
                      </a:br>
                      <a:r>
                        <a:rPr lang="en-IN" sz="800" b="0" i="0" u="none" strike="noStrike" kern="1200" dirty="0">
                          <a:solidFill>
                            <a:schemeClr val="bg1"/>
                          </a:solidFill>
                          <a:effectLst/>
                          <a:latin typeface="Barlow"/>
                          <a:ea typeface="+mn-ea"/>
                          <a:cs typeface="+mn-cs"/>
                        </a:rPr>
                        <a:t>(n=401)</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Auckland Region Outrigger Canoe (AROCA)</a:t>
                      </a:r>
                      <a:endParaRPr lang="en-NZ" sz="900" b="1" i="0" u="none" strike="noStrike" kern="1200" dirty="0">
                        <a:solidFill>
                          <a:schemeClr val="bg1"/>
                        </a:solidFill>
                        <a:effectLst/>
                        <a:latin typeface="Barlow"/>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dirty="0">
                          <a:solidFill>
                            <a:schemeClr val="bg1"/>
                          </a:solidFill>
                          <a:effectLst/>
                          <a:latin typeface="Barlow"/>
                        </a:rPr>
                        <a:t>(n=117)</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Hoe Tonga </a:t>
                      </a:r>
                    </a:p>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Pacifica Waka Ama (HTPWA)</a:t>
                      </a:r>
                      <a:r>
                        <a:rPr lang="en-IN" sz="900" b="1" i="0" u="none" strike="noStrike" kern="1200" dirty="0">
                          <a:solidFill>
                            <a:schemeClr val="tx2"/>
                          </a:solidFill>
                          <a:effectLst/>
                          <a:latin typeface="Barlow"/>
                          <a:ea typeface="+mn-ea"/>
                          <a:cs typeface="+mn-cs"/>
                        </a:rPr>
                        <a:t>)</a:t>
                      </a:r>
                      <a:endParaRPr lang="en-NZ" sz="800" b="1" i="0" u="none" strike="noStrike" dirty="0">
                        <a:solidFill>
                          <a:schemeClr val="bg1"/>
                        </a:solidFill>
                        <a:effectLst/>
                        <a:latin typeface="Barlow"/>
                      </a:endParaRP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dirty="0">
                          <a:solidFill>
                            <a:schemeClr val="bg1"/>
                          </a:solidFill>
                          <a:effectLst/>
                          <a:latin typeface="Barlow"/>
                        </a:rPr>
                        <a:t>(n=20*)</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Tai Tokerau Polynesian Canoe (TTPCA)</a:t>
                      </a: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kern="1200" dirty="0">
                          <a:solidFill>
                            <a:schemeClr val="bg1"/>
                          </a:solidFill>
                          <a:effectLst/>
                          <a:latin typeface="Barlow"/>
                          <a:ea typeface="+mn-ea"/>
                          <a:cs typeface="+mn-cs"/>
                        </a:rPr>
                        <a:t>(n=34)</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pl-PL" sz="900" b="1" i="0" u="none" strike="noStrike" kern="1200" dirty="0">
                          <a:solidFill>
                            <a:schemeClr val="bg1"/>
                          </a:solidFill>
                          <a:effectLst/>
                          <a:latin typeface="Barlow"/>
                          <a:ea typeface="+mn-ea"/>
                          <a:cs typeface="+mn-cs"/>
                        </a:rPr>
                        <a:t>Te Puku o </a:t>
                      </a:r>
                      <a:endParaRPr lang="en-IN" sz="900" b="1" i="0" u="none" strike="noStrike" kern="1200" dirty="0">
                        <a:solidFill>
                          <a:schemeClr val="bg1"/>
                        </a:solidFill>
                        <a:effectLst/>
                        <a:latin typeface="Barlow"/>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r>
                        <a:rPr lang="pl-PL" sz="900" b="1" i="0" u="none" strike="noStrike" kern="1200" dirty="0">
                          <a:solidFill>
                            <a:schemeClr val="bg1"/>
                          </a:solidFill>
                          <a:effectLst/>
                          <a:latin typeface="Barlow"/>
                          <a:ea typeface="+mn-ea"/>
                          <a:cs typeface="+mn-cs"/>
                        </a:rPr>
                        <a:t>Te Ika (TPOTI)</a:t>
                      </a:r>
                      <a:endParaRPr lang="en-IN" sz="900" b="1" i="0" u="none" strike="noStrike" kern="1200" dirty="0">
                        <a:solidFill>
                          <a:schemeClr val="bg1"/>
                        </a:solidFill>
                        <a:effectLst/>
                        <a:latin typeface="Barlow"/>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kern="1200" dirty="0">
                          <a:solidFill>
                            <a:schemeClr val="bg1"/>
                          </a:solidFill>
                          <a:effectLst/>
                          <a:latin typeface="Barlow"/>
                          <a:ea typeface="+mn-ea"/>
                          <a:cs typeface="+mn-cs"/>
                        </a:rPr>
                        <a:t>(n=105)</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IN" sz="900" b="1" i="0" u="none" strike="noStrike" kern="1200" dirty="0">
                          <a:solidFill>
                            <a:schemeClr val="bg1"/>
                          </a:solidFill>
                          <a:effectLst/>
                          <a:latin typeface="Barlow"/>
                          <a:ea typeface="+mn-ea"/>
                          <a:cs typeface="+mn-cs"/>
                        </a:rPr>
                        <a:t>Te Uranga o Te Ra Regional Waka Ama (TUOTR)</a:t>
                      </a: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kern="1200" dirty="0">
                          <a:solidFill>
                            <a:schemeClr val="bg1"/>
                          </a:solidFill>
                          <a:effectLst/>
                          <a:latin typeface="Barlow"/>
                          <a:ea typeface="+mn-ea"/>
                          <a:cs typeface="+mn-cs"/>
                        </a:rPr>
                        <a:t>(n=59)</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pl-PL" sz="900" b="1" i="0" u="none" strike="noStrike" kern="1200" dirty="0">
                          <a:solidFill>
                            <a:schemeClr val="bg1"/>
                          </a:solidFill>
                          <a:effectLst/>
                          <a:latin typeface="Barlow"/>
                          <a:ea typeface="+mn-ea"/>
                          <a:cs typeface="+mn-cs"/>
                        </a:rPr>
                        <a:t>Te Waka o Aoraki (TWOA)</a:t>
                      </a:r>
                      <a:endParaRPr lang="en-NZ" sz="900" b="1" i="0" u="none" strike="noStrike" kern="1200" dirty="0">
                        <a:solidFill>
                          <a:schemeClr val="bg1"/>
                        </a:solidFill>
                        <a:effectLst/>
                        <a:latin typeface="Barlow"/>
                        <a:ea typeface="+mn-ea"/>
                        <a:cs typeface="+mn-cs"/>
                      </a:endParaRPr>
                    </a:p>
                    <a:p>
                      <a:pPr marL="0" marR="0" indent="0" algn="ctr" defTabSz="457200" rtl="0" eaLnBrk="1" fontAlgn="b" latinLnBrk="0" hangingPunct="1">
                        <a:lnSpc>
                          <a:spcPct val="100000"/>
                        </a:lnSpc>
                        <a:spcBef>
                          <a:spcPts val="0"/>
                        </a:spcBef>
                        <a:spcAft>
                          <a:spcPts val="0"/>
                        </a:spcAft>
                        <a:buClrTx/>
                        <a:buSzTx/>
                        <a:buFontTx/>
                        <a:buNone/>
                        <a:tabLst/>
                        <a:defRPr/>
                      </a:pPr>
                      <a:r>
                        <a:rPr lang="en-NZ" sz="800" b="0" i="0" u="none" strike="noStrike" dirty="0">
                          <a:solidFill>
                            <a:schemeClr val="bg1"/>
                          </a:solidFill>
                          <a:effectLst/>
                          <a:latin typeface="Barlow"/>
                        </a:rPr>
                        <a:t>(n=61)</a:t>
                      </a:r>
                    </a:p>
                  </a:txBody>
                  <a:tcPr marL="9525" marR="9525" marT="9525"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56850">
                <a:tc>
                  <a:txBody>
                    <a:bodyPr/>
                    <a:lstStyle/>
                    <a:p>
                      <a:pPr marL="0" algn="l" defTabSz="457200" rtl="0" eaLnBrk="1" fontAlgn="b" latinLnBrk="0" hangingPunct="1">
                        <a:lnSpc>
                          <a:spcPct val="115000"/>
                        </a:lnSpc>
                        <a:spcAft>
                          <a:spcPts val="0"/>
                        </a:spcAft>
                        <a:tabLst>
                          <a:tab pos="5397500" algn="r"/>
                        </a:tabLst>
                      </a:pPr>
                      <a:r>
                        <a:rPr lang="en-IN" sz="1000" b="0" i="0" u="none" strike="noStrike" kern="1200" dirty="0">
                          <a:solidFill>
                            <a:srgbClr val="000000"/>
                          </a:solidFill>
                          <a:effectLst/>
                          <a:latin typeface="Barlow"/>
                          <a:ea typeface="+mn-ea"/>
                          <a:cs typeface="+mn-cs"/>
                        </a:rPr>
                        <a:t>Facilities e.g. club rooms, changing rooms, toilets</a:t>
                      </a:r>
                      <a:r>
                        <a:rPr lang="x-none" sz="1000" b="0" i="0" u="none" strike="noStrike" kern="1200" dirty="0">
                          <a:solidFill>
                            <a:srgbClr val="000000"/>
                          </a:solidFill>
                          <a:effectLst/>
                          <a:latin typeface="Barlow"/>
                          <a:ea typeface="+mn-ea"/>
                          <a:cs typeface="+mn-cs"/>
                        </a:rPr>
                        <a:t>	</a:t>
                      </a:r>
                      <a:endParaRPr lang="en-NZ" sz="1000" b="0" i="0" u="none" strike="noStrike" kern="1200" dirty="0">
                        <a:solidFill>
                          <a:srgbClr val="000000"/>
                        </a:solidFill>
                        <a:effectLst/>
                        <a:latin typeface="Barlow"/>
                        <a:ea typeface="+mn-ea"/>
                        <a:cs typeface="+mn-cs"/>
                      </a:endParaRPr>
                    </a:p>
                  </a:txBody>
                  <a:tcPr marL="9525" marR="9525" marT="9525" marB="9525"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1" i="0" u="none" strike="noStrike" kern="1200" dirty="0">
                          <a:solidFill>
                            <a:srgbClr val="000000"/>
                          </a:solidFill>
                          <a:effectLst/>
                          <a:latin typeface="Barlow"/>
                          <a:ea typeface="+mn-ea"/>
                          <a:cs typeface="+mn-cs"/>
                        </a:rPr>
                        <a:t>26%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30%</a:t>
                      </a:r>
                      <a:r>
                        <a:rPr kumimoji="0" lang="en-NZ" sz="800" b="0" i="0" u="none" strike="noStrike" kern="1200" cap="none" spc="0" normalizeH="0" baseline="0" noProof="0" dirty="0">
                          <a:ln>
                            <a:noFill/>
                          </a:ln>
                          <a:solidFill>
                            <a:srgbClr val="000000"/>
                          </a:solidFill>
                          <a:effectLst/>
                          <a:uLnTx/>
                          <a:uFillTx/>
                          <a:latin typeface="+mn-lt"/>
                          <a:ea typeface="+mn-ea"/>
                          <a:cs typeface="+mn-cs"/>
                          <a:sym typeface="Wingdings 3"/>
                        </a:rPr>
                        <a:t></a:t>
                      </a:r>
                      <a:endParaRPr lang="en-IN" sz="1000" b="0" i="0" u="none" strike="noStrike" dirty="0">
                        <a:solidFill>
                          <a:schemeClr val="tx1">
                            <a:lumMod val="65000"/>
                            <a:lumOff val="35000"/>
                          </a:schemeClr>
                        </a:solidFill>
                        <a:effectLst/>
                        <a:latin typeface="Barlow"/>
                      </a:endParaRP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15%</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29%</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25%</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6850">
                <a:tc>
                  <a:txBody>
                    <a:bodyPr/>
                    <a:lstStyle/>
                    <a:p>
                      <a:pPr algn="l" fontAlgn="b"/>
                      <a:r>
                        <a:rPr lang="en-IN" sz="1000" b="0" i="0" u="none" strike="noStrike" kern="1200" dirty="0">
                          <a:solidFill>
                            <a:srgbClr val="000000"/>
                          </a:solidFill>
                          <a:effectLst/>
                          <a:latin typeface="Barlow"/>
                          <a:ea typeface="+mn-ea"/>
                          <a:cs typeface="+mn-cs"/>
                        </a:rPr>
                        <a:t>Paddler development programmes</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19%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20%</a:t>
                      </a:r>
                      <a:r>
                        <a:rPr kumimoji="0" lang="en-NZ" sz="800" b="0" i="0" u="none" strike="noStrike" kern="1200" cap="none" spc="0" normalizeH="0" baseline="0" noProof="0" dirty="0">
                          <a:ln>
                            <a:noFill/>
                          </a:ln>
                          <a:solidFill>
                            <a:srgbClr val="000000"/>
                          </a:solidFill>
                          <a:effectLst/>
                          <a:uLnTx/>
                          <a:uFillTx/>
                          <a:latin typeface="+mn-lt"/>
                          <a:ea typeface="+mn-ea"/>
                          <a:cs typeface="+mn-cs"/>
                          <a:sym typeface="Wingdings 3"/>
                        </a:rPr>
                        <a:t></a:t>
                      </a:r>
                      <a:endParaRPr lang="en-IN" sz="1000" b="0" i="0" u="none" strike="noStrike" dirty="0">
                        <a:solidFill>
                          <a:schemeClr val="tx1">
                            <a:lumMod val="65000"/>
                            <a:lumOff val="35000"/>
                          </a:schemeClr>
                        </a:solidFill>
                        <a:effectLst/>
                        <a:latin typeface="Barlow"/>
                      </a:endParaRP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10%</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9%</a:t>
                      </a:r>
                      <a:r>
                        <a:rPr kumimoji="0" lang="en-NZ" sz="800" b="0" i="0" u="none" strike="noStrike" kern="1200" cap="none" spc="0" normalizeH="0" baseline="0" noProof="0" dirty="0">
                          <a:ln>
                            <a:noFill/>
                          </a:ln>
                          <a:solidFill>
                            <a:srgbClr val="000000"/>
                          </a:solidFill>
                          <a:effectLst/>
                          <a:uLnTx/>
                          <a:uFillTx/>
                          <a:latin typeface="+mn-lt"/>
                          <a:ea typeface="+mn-ea"/>
                          <a:cs typeface="+mn-cs"/>
                          <a:sym typeface="Wingdings 3"/>
                        </a:rPr>
                        <a:t></a:t>
                      </a:r>
                      <a:endParaRPr lang="en-IN" sz="1000" b="0" i="0" u="none" strike="noStrike" dirty="0">
                        <a:solidFill>
                          <a:schemeClr val="tx1">
                            <a:lumMod val="65000"/>
                            <a:lumOff val="35000"/>
                          </a:schemeClr>
                        </a:solidFill>
                        <a:effectLst/>
                        <a:latin typeface="Barlow"/>
                      </a:endParaRP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19%</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19%</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28%</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6850">
                <a:tc>
                  <a:txBody>
                    <a:bodyPr/>
                    <a:lstStyle/>
                    <a:p>
                      <a:pPr algn="l" fontAlgn="b"/>
                      <a:r>
                        <a:rPr lang="en-IN" sz="1000" b="0" i="0" u="none" strike="noStrike" kern="1200" dirty="0">
                          <a:solidFill>
                            <a:srgbClr val="000000"/>
                          </a:solidFill>
                          <a:effectLst/>
                          <a:latin typeface="Barlow"/>
                          <a:ea typeface="+mn-ea"/>
                          <a:cs typeface="+mn-cs"/>
                        </a:rPr>
                        <a:t>Number of coaches or instructors</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12%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10%</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25%</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12%</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14%</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14%</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6850">
                <a:tc>
                  <a:txBody>
                    <a:bodyPr/>
                    <a:lstStyle/>
                    <a:p>
                      <a:pPr algn="l" fontAlgn="b"/>
                      <a:r>
                        <a:rPr lang="en-IN" sz="1000" b="0" i="0" u="none" strike="noStrike" kern="1200" dirty="0">
                          <a:solidFill>
                            <a:srgbClr val="000000"/>
                          </a:solidFill>
                          <a:effectLst/>
                          <a:latin typeface="Barlow"/>
                          <a:ea typeface="+mn-ea"/>
                          <a:cs typeface="+mn-cs"/>
                        </a:rPr>
                        <a:t>Access to equipment</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10%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9%</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25%</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15%</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10%</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8%</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8%</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6850">
                <a:tc>
                  <a:txBody>
                    <a:bodyPr/>
                    <a:lstStyle/>
                    <a:p>
                      <a:pPr algn="l" fontAlgn="b"/>
                      <a:r>
                        <a:rPr lang="en-IN" sz="1000" b="0" i="0" u="none" strike="noStrike" kern="1200" dirty="0">
                          <a:solidFill>
                            <a:srgbClr val="000000"/>
                          </a:solidFill>
                          <a:effectLst/>
                          <a:latin typeface="Barlow"/>
                          <a:ea typeface="+mn-ea"/>
                          <a:cs typeface="+mn-cs"/>
                        </a:rPr>
                        <a:t>Quality of coaching or instructors</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6%</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10%</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9%</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9%</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10%</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6850">
                <a:tc>
                  <a:txBody>
                    <a:bodyPr/>
                    <a:lstStyle/>
                    <a:p>
                      <a:pPr algn="l" fontAlgn="b"/>
                      <a:r>
                        <a:rPr lang="en-IN" sz="1000" b="0" i="0" u="none" strike="noStrike" kern="1200" dirty="0">
                          <a:solidFill>
                            <a:srgbClr val="000000"/>
                          </a:solidFill>
                          <a:effectLst/>
                          <a:latin typeface="Barlow"/>
                          <a:ea typeface="+mn-ea"/>
                          <a:cs typeface="+mn-cs"/>
                        </a:rPr>
                        <a:t>Management of the club</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5%</a:t>
                      </a:r>
                      <a:r>
                        <a:rPr kumimoji="0" lang="en-NZ" sz="800" b="0" i="0" u="none" strike="noStrike" kern="1200" cap="none" spc="0" normalizeH="0" baseline="0" noProof="0" dirty="0">
                          <a:ln>
                            <a:noFill/>
                          </a:ln>
                          <a:solidFill>
                            <a:srgbClr val="000000"/>
                          </a:solidFill>
                          <a:effectLst/>
                          <a:uLnTx/>
                          <a:uFillTx/>
                          <a:latin typeface="+mn-lt"/>
                          <a:ea typeface="+mn-ea"/>
                          <a:cs typeface="+mn-cs"/>
                          <a:sym typeface="Wingdings 3"/>
                        </a:rPr>
                        <a:t></a:t>
                      </a:r>
                      <a:endParaRPr lang="en-IN" sz="1000" b="0" i="0" u="none" strike="noStrike" dirty="0">
                        <a:solidFill>
                          <a:schemeClr val="tx1">
                            <a:lumMod val="65000"/>
                            <a:lumOff val="35000"/>
                          </a:schemeClr>
                        </a:solidFill>
                        <a:effectLst/>
                        <a:latin typeface="Barlow"/>
                      </a:endParaRP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10%</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 </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11%</a:t>
                      </a:r>
                      <a:r>
                        <a:rPr kumimoji="0" lang="en-NZ" sz="800" b="0" i="0" u="none" strike="noStrike" kern="1200" cap="none" spc="0" normalizeH="0" baseline="0" noProof="0" dirty="0">
                          <a:ln>
                            <a:noFill/>
                          </a:ln>
                          <a:solidFill>
                            <a:srgbClr val="000000"/>
                          </a:solidFill>
                          <a:effectLst/>
                          <a:uLnTx/>
                          <a:uFillTx/>
                          <a:latin typeface="+mn-lt"/>
                          <a:ea typeface="+mn-ea"/>
                          <a:cs typeface="+mn-cs"/>
                          <a:sym typeface="Wingdings 3"/>
                        </a:rPr>
                        <a:t></a:t>
                      </a:r>
                      <a:endParaRPr lang="en-IN" sz="1000" b="0" i="0" u="none" strike="noStrike" dirty="0">
                        <a:solidFill>
                          <a:schemeClr val="tx1">
                            <a:lumMod val="65000"/>
                            <a:lumOff val="35000"/>
                          </a:schemeClr>
                        </a:solidFill>
                        <a:effectLst/>
                        <a:latin typeface="Barlow"/>
                      </a:endParaRP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6850">
                <a:tc>
                  <a:txBody>
                    <a:bodyPr/>
                    <a:lstStyle/>
                    <a:p>
                      <a:pPr algn="l" fontAlgn="b"/>
                      <a:r>
                        <a:rPr lang="en-IN" sz="1000" b="0" i="0" u="none" strike="noStrike" kern="1200" dirty="0">
                          <a:solidFill>
                            <a:srgbClr val="000000"/>
                          </a:solidFill>
                          <a:effectLst/>
                          <a:latin typeface="Barlow"/>
                          <a:ea typeface="+mn-ea"/>
                          <a:cs typeface="+mn-cs"/>
                        </a:rPr>
                        <a:t>Communications</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4%</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 </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6850">
                <a:tc>
                  <a:txBody>
                    <a:bodyPr/>
                    <a:lstStyle/>
                    <a:p>
                      <a:pPr algn="l" fontAlgn="b"/>
                      <a:r>
                        <a:rPr lang="en-IN" sz="1000" b="0" i="0" u="none" strike="noStrike" kern="1200" dirty="0">
                          <a:solidFill>
                            <a:srgbClr val="000000"/>
                          </a:solidFill>
                          <a:effectLst/>
                          <a:latin typeface="Barlow"/>
                          <a:ea typeface="+mn-ea"/>
                          <a:cs typeface="+mn-cs"/>
                        </a:rPr>
                        <a:t>Social activities</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4%</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 </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0715551"/>
                  </a:ext>
                </a:extLst>
              </a:tr>
              <a:tr h="356850">
                <a:tc>
                  <a:txBody>
                    <a:bodyPr/>
                    <a:lstStyle/>
                    <a:p>
                      <a:pPr algn="l" fontAlgn="b"/>
                      <a:r>
                        <a:rPr lang="en-IN" sz="1000" b="0" i="0" u="none" strike="noStrike" kern="1200" dirty="0">
                          <a:solidFill>
                            <a:srgbClr val="000000"/>
                          </a:solidFill>
                          <a:effectLst/>
                          <a:latin typeface="Barlow"/>
                          <a:ea typeface="+mn-ea"/>
                          <a:cs typeface="+mn-cs"/>
                        </a:rPr>
                        <a:t>Paddling/ training venues/ fields/ courts</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3%</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 </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 </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 </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 </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6311232"/>
                  </a:ext>
                </a:extLst>
              </a:tr>
              <a:tr h="356850">
                <a:tc>
                  <a:txBody>
                    <a:bodyPr/>
                    <a:lstStyle/>
                    <a:p>
                      <a:pPr algn="l" fontAlgn="b"/>
                      <a:r>
                        <a:rPr lang="en-IN" sz="1000" b="0" i="0" u="none" strike="noStrike" kern="1200" dirty="0">
                          <a:solidFill>
                            <a:srgbClr val="000000"/>
                          </a:solidFill>
                          <a:effectLst/>
                          <a:latin typeface="Barlow"/>
                          <a:ea typeface="+mn-ea"/>
                          <a:cs typeface="+mn-cs"/>
                        </a:rPr>
                        <a:t>Quality of officiating</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&lt;1%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algn="ctr" fontAlgn="b"/>
                      <a:r>
                        <a:rPr lang="en-IN" sz="1000" b="0" i="0" u="none" strike="noStrike" dirty="0">
                          <a:solidFill>
                            <a:schemeClr val="tx1">
                              <a:lumMod val="65000"/>
                              <a:lumOff val="35000"/>
                            </a:schemeClr>
                          </a:solidFill>
                          <a:effectLst/>
                          <a:latin typeface="Barlow"/>
                        </a:rPr>
                        <a:t>-</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9197382"/>
                  </a:ext>
                </a:extLst>
              </a:tr>
              <a:tr h="356850">
                <a:tc>
                  <a:txBody>
                    <a:bodyPr/>
                    <a:lstStyle/>
                    <a:p>
                      <a:pPr algn="l" fontAlgn="b"/>
                      <a:r>
                        <a:rPr lang="en-IN" sz="1000" b="0" i="0" u="none" strike="noStrike" kern="1200" dirty="0">
                          <a:solidFill>
                            <a:srgbClr val="000000"/>
                          </a:solidFill>
                          <a:effectLst/>
                          <a:latin typeface="Barlow"/>
                          <a:ea typeface="+mn-ea"/>
                          <a:cs typeface="+mn-cs"/>
                        </a:rPr>
                        <a:t>Other</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10%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IN" sz="1000" b="0" i="0" u="none" strike="noStrike" dirty="0">
                          <a:solidFill>
                            <a:schemeClr val="tx1">
                              <a:lumMod val="65000"/>
                              <a:lumOff val="35000"/>
                            </a:schemeClr>
                          </a:solidFill>
                          <a:effectLst/>
                          <a:latin typeface="Barlow"/>
                        </a:rPr>
                        <a:t>9%</a:t>
                      </a:r>
                    </a:p>
                  </a:txBody>
                  <a:tcPr marL="9525" marR="9525" marT="9525"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18%</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11%</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10%</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a:t>
                      </a:r>
                    </a:p>
                  </a:txBody>
                  <a:tcPr marL="9525" marR="9525" marT="9525"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1665785"/>
                  </a:ext>
                </a:extLst>
              </a:tr>
            </a:tbl>
          </a:graphicData>
        </a:graphic>
      </p:graphicFrame>
      <p:sp>
        <p:nvSpPr>
          <p:cNvPr id="6" name="Title 5"/>
          <p:cNvSpPr>
            <a:spLocks noGrp="1"/>
          </p:cNvSpPr>
          <p:nvPr>
            <p:ph type="ctrTitle"/>
          </p:nvPr>
        </p:nvSpPr>
        <p:spPr>
          <a:xfrm>
            <a:off x="590341" y="260214"/>
            <a:ext cx="10974642" cy="529311"/>
          </a:xfrm>
        </p:spPr>
        <p:txBody>
          <a:bodyPr>
            <a:normAutofit/>
          </a:bodyPr>
          <a:lstStyle/>
          <a:p>
            <a:pPr algn="l"/>
            <a:r>
              <a:rPr lang="en-NZ" sz="2800" dirty="0">
                <a:solidFill>
                  <a:schemeClr val="tx2"/>
                </a:solidFill>
              </a:rPr>
              <a:t>Focus for improvement (if fees increased)</a:t>
            </a:r>
          </a:p>
        </p:txBody>
      </p:sp>
      <p:sp>
        <p:nvSpPr>
          <p:cNvPr id="8" name="Footer Placeholder 5"/>
          <p:cNvSpPr txBox="1">
            <a:spLocks/>
          </p:cNvSpPr>
          <p:nvPr/>
        </p:nvSpPr>
        <p:spPr>
          <a:xfrm>
            <a:off x="375872" y="6311932"/>
            <a:ext cx="11422428" cy="534704"/>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solidFill>
                  <a:srgbClr val="000000"/>
                </a:solidFill>
                <a:latin typeface="Barlow"/>
              </a:rPr>
              <a:t>Base: </a:t>
            </a:r>
            <a:r>
              <a:rPr lang="en-US" sz="800" dirty="0">
                <a:solidFill>
                  <a:srgbClr val="000000"/>
                </a:solidFill>
                <a:latin typeface="Barlow"/>
              </a:rPr>
              <a:t>All respondents (Excluding Don't know/not applicable) (n=401)</a:t>
            </a:r>
          </a:p>
          <a:p>
            <a:r>
              <a:rPr lang="en-NZ" sz="800" dirty="0">
                <a:solidFill>
                  <a:srgbClr val="000000"/>
                </a:solidFill>
                <a:latin typeface="Barlow"/>
              </a:rPr>
              <a:t>Q14. </a:t>
            </a:r>
            <a:r>
              <a:rPr lang="en-US" sz="800" dirty="0">
                <a:solidFill>
                  <a:srgbClr val="000000"/>
                </a:solidFill>
                <a:latin typeface="Barlow"/>
              </a:rPr>
              <a:t>If your/ your child's Waka Ama</a:t>
            </a:r>
            <a:r>
              <a:rPr lang="en-NZ" sz="800" dirty="0">
                <a:solidFill>
                  <a:srgbClr val="000000"/>
                </a:solidFill>
                <a:latin typeface="Barlow"/>
              </a:rPr>
              <a:t> club </a:t>
            </a:r>
            <a:r>
              <a:rPr lang="en-US" sz="800" dirty="0">
                <a:solidFill>
                  <a:srgbClr val="000000"/>
                </a:solidFill>
                <a:latin typeface="Barlow"/>
              </a:rPr>
              <a:t>was going to focus on improving one of the following aspects, and the membership fees increased to reflect this investment, which would be the one thing you/ your child would like them to improve?</a:t>
            </a:r>
          </a:p>
          <a:p>
            <a:r>
              <a:rPr lang="en-US" sz="800" dirty="0">
                <a:solidFill>
                  <a:srgbClr val="000000"/>
                </a:solidFill>
                <a:latin typeface="Barlow"/>
              </a:rPr>
              <a:t>*Small sample size</a:t>
            </a:r>
          </a:p>
          <a:p>
            <a:r>
              <a:rPr lang="en-US" sz="800" dirty="0">
                <a:solidFill>
                  <a:srgbClr val="000000"/>
                </a:solidFill>
                <a:latin typeface="Barlow"/>
              </a:rPr>
              <a:t>Note: Associations are based on the club selected at Q2a in the questionnaire</a:t>
            </a:r>
          </a:p>
        </p:txBody>
      </p:sp>
      <p:grpSp>
        <p:nvGrpSpPr>
          <p:cNvPr id="7" name="Group 6"/>
          <p:cNvGrpSpPr/>
          <p:nvPr/>
        </p:nvGrpSpPr>
        <p:grpSpPr>
          <a:xfrm>
            <a:off x="8694058" y="5812738"/>
            <a:ext cx="2794462" cy="430887"/>
            <a:chOff x="8675656" y="6319693"/>
            <a:chExt cx="2794462" cy="430887"/>
          </a:xfrm>
        </p:grpSpPr>
        <p:sp>
          <p:nvSpPr>
            <p:cNvPr id="9" name="TextBox 8"/>
            <p:cNvSpPr txBox="1"/>
            <p:nvPr/>
          </p:nvSpPr>
          <p:spPr>
            <a:xfrm>
              <a:off x="8675656" y="6319693"/>
              <a:ext cx="279446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sym typeface="Wingdings 3"/>
                </a:rPr>
                <a:t>  Significantly higher/lower than Total Waka Ama 2018</a:t>
              </a:r>
            </a:p>
            <a:p>
              <a:r>
                <a:rPr lang="en-NZ" sz="1400" b="1" dirty="0">
                  <a:solidFill>
                    <a:srgbClr val="218535"/>
                  </a:solidFill>
                  <a:cs typeface="Arial"/>
                  <a:sym typeface="Wingdings 3"/>
                </a:rPr>
                <a:t>  </a:t>
              </a:r>
              <a:r>
                <a:rPr lang="en-NZ" sz="1400" b="1" dirty="0">
                  <a:solidFill>
                    <a:srgbClr val="DC0015"/>
                  </a:solidFill>
                  <a:cs typeface="Arial"/>
                  <a:sym typeface="Wingdings 3"/>
                </a:rPr>
                <a:t>   </a:t>
              </a:r>
              <a:r>
                <a:rPr lang="en-NZ" sz="800" dirty="0">
                  <a:solidFill>
                    <a:srgbClr val="000000"/>
                  </a:solidFill>
                  <a:sym typeface="Wingdings 3"/>
                </a:rPr>
                <a:t>Significantly higher/lower than Total Waka Ama 2020</a:t>
              </a:r>
              <a:endParaRPr lang="en-NZ" sz="800" dirty="0">
                <a:solidFill>
                  <a:srgbClr val="000000"/>
                </a:solidFill>
              </a:endParaRPr>
            </a:p>
          </p:txBody>
        </p:sp>
        <p:sp>
          <p:nvSpPr>
            <p:cNvPr id="12" name="Rectangle 11"/>
            <p:cNvSpPr/>
            <p:nvPr/>
          </p:nvSpPr>
          <p:spPr>
            <a:xfrm flipH="1">
              <a:off x="8694058" y="6565153"/>
              <a:ext cx="96869" cy="93004"/>
            </a:xfrm>
            <a:prstGeom prst="rect">
              <a:avLst/>
            </a:prstGeom>
            <a:solidFill>
              <a:srgbClr val="C4DF9B"/>
            </a:solidFill>
            <a:ln>
              <a:solidFill>
                <a:srgbClr val="C4D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 name="Rectangle 12"/>
            <p:cNvSpPr/>
            <p:nvPr/>
          </p:nvSpPr>
          <p:spPr>
            <a:xfrm flipH="1">
              <a:off x="8828055" y="6565152"/>
              <a:ext cx="96869" cy="8649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extLst>
      <p:ext uri="{BB962C8B-B14F-4D97-AF65-F5344CB8AC3E}">
        <p14:creationId xmlns:p14="http://schemas.microsoft.com/office/powerpoint/2010/main" val="3242220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9913954"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sz="7200" b="1" dirty="0">
                <a:solidFill>
                  <a:srgbClr val="FFFFFF"/>
                </a:solidFill>
                <a:latin typeface="Barlow"/>
                <a:ea typeface="Barlow Black" charset="0"/>
                <a:cs typeface="Arial" panose="020B0604020202020204" pitchFamily="34" charset="0"/>
              </a:rPr>
              <a:t>Sample profile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834588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8148927" y="1826643"/>
          <a:ext cx="670560" cy="3867150"/>
        </p:xfrm>
        <a:graphic>
          <a:graphicData uri="http://schemas.openxmlformats.org/drawingml/2006/table">
            <a:tbl>
              <a:tblPr firstRow="1" bandRow="1">
                <a:tableStyleId>{5C22544A-7EE6-4342-B048-85BDC9FD1C3A}</a:tableStyleId>
              </a:tblPr>
              <a:tblGrid>
                <a:gridCol w="670560">
                  <a:extLst>
                    <a:ext uri="{9D8B030D-6E8A-4147-A177-3AD203B41FA5}">
                      <a16:colId xmlns:a16="http://schemas.microsoft.com/office/drawing/2014/main" val="20000"/>
                    </a:ext>
                  </a:extLst>
                </a:gridCol>
              </a:tblGrid>
              <a:tr h="386715">
                <a:tc>
                  <a:txBody>
                    <a:bodyPr/>
                    <a:lstStyle/>
                    <a:p>
                      <a:pPr algn="ctr" fontAlgn="b"/>
                      <a:r>
                        <a:rPr lang="en-NZ" sz="900" b="0" i="0" u="none" strike="noStrike" dirty="0">
                          <a:solidFill>
                            <a:srgbClr val="000000"/>
                          </a:solidFill>
                          <a:effectLst/>
                          <a:latin typeface="+mn-lt"/>
                        </a:rPr>
                        <a:t>65+</a:t>
                      </a:r>
                    </a:p>
                  </a:txBody>
                  <a:tcPr marL="9525" marR="9525" marT="9525" marB="0" anchor="ctr">
                    <a:noFill/>
                  </a:tcPr>
                </a:tc>
                <a:extLst>
                  <a:ext uri="{0D108BD9-81ED-4DB2-BD59-A6C34878D82A}">
                    <a16:rowId xmlns:a16="http://schemas.microsoft.com/office/drawing/2014/main" val="10000"/>
                  </a:ext>
                </a:extLst>
              </a:tr>
              <a:tr h="386715">
                <a:tc>
                  <a:txBody>
                    <a:bodyPr/>
                    <a:lstStyle/>
                    <a:p>
                      <a:pPr algn="ctr" fontAlgn="b"/>
                      <a:r>
                        <a:rPr lang="en-NZ" sz="900" b="0" i="0" u="none" strike="noStrike" dirty="0">
                          <a:solidFill>
                            <a:srgbClr val="000000"/>
                          </a:solidFill>
                          <a:effectLst/>
                          <a:latin typeface="+mn-lt"/>
                        </a:rPr>
                        <a:t>55-64</a:t>
                      </a:r>
                    </a:p>
                  </a:txBody>
                  <a:tcPr marL="9525" marR="9525" marT="9525" marB="0" anchor="ctr">
                    <a:noFill/>
                  </a:tcPr>
                </a:tc>
                <a:extLst>
                  <a:ext uri="{0D108BD9-81ED-4DB2-BD59-A6C34878D82A}">
                    <a16:rowId xmlns:a16="http://schemas.microsoft.com/office/drawing/2014/main" val="10001"/>
                  </a:ext>
                </a:extLst>
              </a:tr>
              <a:tr h="386715">
                <a:tc>
                  <a:txBody>
                    <a:bodyPr/>
                    <a:lstStyle/>
                    <a:p>
                      <a:pPr algn="ctr" fontAlgn="b"/>
                      <a:r>
                        <a:rPr lang="en-NZ" sz="900" b="0" i="0" u="none" strike="noStrike" dirty="0">
                          <a:solidFill>
                            <a:srgbClr val="000000"/>
                          </a:solidFill>
                          <a:effectLst/>
                          <a:latin typeface="+mn-lt"/>
                        </a:rPr>
                        <a:t>45-54</a:t>
                      </a:r>
                    </a:p>
                  </a:txBody>
                  <a:tcPr marL="9525" marR="9525" marT="9525" marB="0" anchor="ctr">
                    <a:noFill/>
                  </a:tcPr>
                </a:tc>
                <a:extLst>
                  <a:ext uri="{0D108BD9-81ED-4DB2-BD59-A6C34878D82A}">
                    <a16:rowId xmlns:a16="http://schemas.microsoft.com/office/drawing/2014/main" val="10002"/>
                  </a:ext>
                </a:extLst>
              </a:tr>
              <a:tr h="386715">
                <a:tc>
                  <a:txBody>
                    <a:bodyPr/>
                    <a:lstStyle/>
                    <a:p>
                      <a:pPr algn="ctr" fontAlgn="b"/>
                      <a:r>
                        <a:rPr lang="en-NZ" sz="900" b="0" i="0" u="none" strike="noStrike" dirty="0">
                          <a:solidFill>
                            <a:srgbClr val="000000"/>
                          </a:solidFill>
                          <a:effectLst/>
                          <a:latin typeface="+mn-lt"/>
                        </a:rPr>
                        <a:t>35-44</a:t>
                      </a:r>
                    </a:p>
                  </a:txBody>
                  <a:tcPr marL="9525" marR="9525" marT="9525" marB="0" anchor="ctr">
                    <a:noFill/>
                  </a:tcPr>
                </a:tc>
                <a:extLst>
                  <a:ext uri="{0D108BD9-81ED-4DB2-BD59-A6C34878D82A}">
                    <a16:rowId xmlns:a16="http://schemas.microsoft.com/office/drawing/2014/main" val="10003"/>
                  </a:ext>
                </a:extLst>
              </a:tr>
              <a:tr h="386715">
                <a:tc>
                  <a:txBody>
                    <a:bodyPr/>
                    <a:lstStyle/>
                    <a:p>
                      <a:pPr algn="ctr" fontAlgn="b"/>
                      <a:r>
                        <a:rPr lang="en-NZ" sz="900" b="0" i="0" u="none" strike="noStrike" dirty="0">
                          <a:solidFill>
                            <a:srgbClr val="000000"/>
                          </a:solidFill>
                          <a:effectLst/>
                          <a:latin typeface="+mn-lt"/>
                        </a:rPr>
                        <a:t>25-34</a:t>
                      </a:r>
                    </a:p>
                  </a:txBody>
                  <a:tcPr marL="9525" marR="9525" marT="9525" marB="0" anchor="ctr">
                    <a:noFill/>
                  </a:tcPr>
                </a:tc>
                <a:extLst>
                  <a:ext uri="{0D108BD9-81ED-4DB2-BD59-A6C34878D82A}">
                    <a16:rowId xmlns:a16="http://schemas.microsoft.com/office/drawing/2014/main" val="10004"/>
                  </a:ext>
                </a:extLst>
              </a:tr>
              <a:tr h="386715">
                <a:tc>
                  <a:txBody>
                    <a:bodyPr/>
                    <a:lstStyle/>
                    <a:p>
                      <a:pPr algn="ctr" fontAlgn="b"/>
                      <a:r>
                        <a:rPr lang="en-NZ" sz="900" b="0" i="0" u="none" strike="noStrike" dirty="0">
                          <a:solidFill>
                            <a:srgbClr val="000000"/>
                          </a:solidFill>
                          <a:effectLst/>
                          <a:latin typeface="+mn-lt"/>
                        </a:rPr>
                        <a:t>19-24</a:t>
                      </a:r>
                    </a:p>
                  </a:txBody>
                  <a:tcPr marL="9525" marR="9525" marT="9525" marB="0" anchor="ctr">
                    <a:noFill/>
                  </a:tcPr>
                </a:tc>
                <a:extLst>
                  <a:ext uri="{0D108BD9-81ED-4DB2-BD59-A6C34878D82A}">
                    <a16:rowId xmlns:a16="http://schemas.microsoft.com/office/drawing/2014/main" val="10005"/>
                  </a:ext>
                </a:extLst>
              </a:tr>
              <a:tr h="386715">
                <a:tc>
                  <a:txBody>
                    <a:bodyPr/>
                    <a:lstStyle/>
                    <a:p>
                      <a:pPr algn="ctr" fontAlgn="b"/>
                      <a:r>
                        <a:rPr lang="en-NZ" sz="900" b="0" i="0" u="none" strike="noStrike" dirty="0">
                          <a:solidFill>
                            <a:srgbClr val="000000"/>
                          </a:solidFill>
                          <a:effectLst/>
                          <a:latin typeface="+mn-lt"/>
                        </a:rPr>
                        <a:t>16-18</a:t>
                      </a:r>
                    </a:p>
                  </a:txBody>
                  <a:tcPr marL="9525" marR="9525" marT="9525" marB="0" anchor="ctr">
                    <a:noFill/>
                  </a:tcPr>
                </a:tc>
                <a:extLst>
                  <a:ext uri="{0D108BD9-81ED-4DB2-BD59-A6C34878D82A}">
                    <a16:rowId xmlns:a16="http://schemas.microsoft.com/office/drawing/2014/main" val="10006"/>
                  </a:ext>
                </a:extLst>
              </a:tr>
              <a:tr h="386715">
                <a:tc>
                  <a:txBody>
                    <a:bodyPr/>
                    <a:lstStyle/>
                    <a:p>
                      <a:pPr algn="ctr" fontAlgn="b"/>
                      <a:r>
                        <a:rPr lang="en-NZ" sz="900" b="0" i="0" u="none" strike="noStrike" dirty="0">
                          <a:solidFill>
                            <a:srgbClr val="000000"/>
                          </a:solidFill>
                          <a:effectLst/>
                          <a:latin typeface="+mn-lt"/>
                        </a:rPr>
                        <a:t>13-15</a:t>
                      </a:r>
                    </a:p>
                  </a:txBody>
                  <a:tcPr marL="9525" marR="9525" marT="9525" marB="0" anchor="ctr">
                    <a:noFill/>
                  </a:tcPr>
                </a:tc>
                <a:extLst>
                  <a:ext uri="{0D108BD9-81ED-4DB2-BD59-A6C34878D82A}">
                    <a16:rowId xmlns:a16="http://schemas.microsoft.com/office/drawing/2014/main" val="10007"/>
                  </a:ext>
                </a:extLst>
              </a:tr>
              <a:tr h="386715">
                <a:tc>
                  <a:txBody>
                    <a:bodyPr/>
                    <a:lstStyle/>
                    <a:p>
                      <a:pPr algn="ctr" fontAlgn="b"/>
                      <a:r>
                        <a:rPr lang="en-NZ" sz="900" b="0" i="0" u="none" strike="noStrike" dirty="0">
                          <a:solidFill>
                            <a:srgbClr val="000000"/>
                          </a:solidFill>
                          <a:effectLst/>
                          <a:latin typeface="+mn-lt"/>
                        </a:rPr>
                        <a:t>5-12</a:t>
                      </a:r>
                    </a:p>
                  </a:txBody>
                  <a:tcPr marL="9525" marR="9525" marT="9525" marB="0" anchor="ctr">
                    <a:noFill/>
                  </a:tcPr>
                </a:tc>
                <a:extLst>
                  <a:ext uri="{0D108BD9-81ED-4DB2-BD59-A6C34878D82A}">
                    <a16:rowId xmlns:a16="http://schemas.microsoft.com/office/drawing/2014/main" val="10008"/>
                  </a:ext>
                </a:extLst>
              </a:tr>
              <a:tr h="3867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NZ" sz="900" b="0" i="0" u="none" strike="noStrike" dirty="0">
                          <a:solidFill>
                            <a:srgbClr val="000000"/>
                          </a:solidFill>
                          <a:effectLst/>
                          <a:latin typeface="+mn-lt"/>
                        </a:rPr>
                        <a:t>&lt; 5</a:t>
                      </a:r>
                    </a:p>
                  </a:txBody>
                  <a:tcPr marL="9525" marR="9525" marT="9525" marB="0" anchor="ctr">
                    <a:noFill/>
                  </a:tcPr>
                </a:tc>
                <a:extLst>
                  <a:ext uri="{0D108BD9-81ED-4DB2-BD59-A6C34878D82A}">
                    <a16:rowId xmlns:a16="http://schemas.microsoft.com/office/drawing/2014/main" val="10009"/>
                  </a:ext>
                </a:extLst>
              </a:tr>
            </a:tbl>
          </a:graphicData>
        </a:graphic>
      </p:graphicFrame>
      <p:sp>
        <p:nvSpPr>
          <p:cNvPr id="2" name="Title 1"/>
          <p:cNvSpPr>
            <a:spLocks noGrp="1"/>
          </p:cNvSpPr>
          <p:nvPr>
            <p:ph type="ctrTitle"/>
          </p:nvPr>
        </p:nvSpPr>
        <p:spPr>
          <a:xfrm>
            <a:off x="452973" y="236376"/>
            <a:ext cx="9144000" cy="661727"/>
          </a:xfrm>
        </p:spPr>
        <p:txBody>
          <a:bodyPr>
            <a:noAutofit/>
          </a:bodyPr>
          <a:lstStyle/>
          <a:p>
            <a:pPr algn="l"/>
            <a:r>
              <a:rPr lang="en-NZ" sz="2800" dirty="0">
                <a:solidFill>
                  <a:schemeClr val="tx2"/>
                </a:solidFill>
              </a:rPr>
              <a:t>Age - gender distribution</a:t>
            </a:r>
          </a:p>
        </p:txBody>
      </p:sp>
      <p:graphicFrame>
        <p:nvGraphicFramePr>
          <p:cNvPr id="8" name="Chart Placeholder 10"/>
          <p:cNvGraphicFramePr>
            <a:graphicFrameLocks/>
          </p:cNvGraphicFramePr>
          <p:nvPr>
            <p:extLst>
              <p:ext uri="{D42A27DB-BD31-4B8C-83A1-F6EECF244321}">
                <p14:modId xmlns:p14="http://schemas.microsoft.com/office/powerpoint/2010/main" val="4294094429"/>
              </p:ext>
            </p:extLst>
          </p:nvPr>
        </p:nvGraphicFramePr>
        <p:xfrm>
          <a:off x="8728262" y="1775164"/>
          <a:ext cx="1587500" cy="41588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Placeholder 10"/>
          <p:cNvGraphicFramePr>
            <a:graphicFrameLocks/>
          </p:cNvGraphicFramePr>
          <p:nvPr>
            <p:extLst>
              <p:ext uri="{D42A27DB-BD31-4B8C-83A1-F6EECF244321}">
                <p14:modId xmlns:p14="http://schemas.microsoft.com/office/powerpoint/2010/main" val="2708286770"/>
              </p:ext>
            </p:extLst>
          </p:nvPr>
        </p:nvGraphicFramePr>
        <p:xfrm>
          <a:off x="6669988" y="1809190"/>
          <a:ext cx="1587500" cy="4123442"/>
        </p:xfrm>
        <a:graphic>
          <a:graphicData uri="http://schemas.openxmlformats.org/drawingml/2006/chart">
            <c:chart xmlns:c="http://schemas.openxmlformats.org/drawingml/2006/chart" xmlns:r="http://schemas.openxmlformats.org/officeDocument/2006/relationships" r:id="rId3"/>
          </a:graphicData>
        </a:graphic>
      </p:graphicFrame>
      <p:sp>
        <p:nvSpPr>
          <p:cNvPr id="63" name="TextBox 62"/>
          <p:cNvSpPr txBox="1"/>
          <p:nvPr/>
        </p:nvSpPr>
        <p:spPr>
          <a:xfrm>
            <a:off x="6627042" y="6025046"/>
            <a:ext cx="3699975" cy="246221"/>
          </a:xfrm>
          <a:prstGeom prst="rect">
            <a:avLst/>
          </a:prstGeom>
          <a:noFill/>
        </p:spPr>
        <p:txBody>
          <a:bodyPr wrap="square" rtlCol="0">
            <a:spAutoFit/>
          </a:bodyPr>
          <a:lstStyle/>
          <a:p>
            <a:pPr algn="ctr"/>
            <a:r>
              <a:rPr lang="en-NZ" sz="1000" dirty="0">
                <a:solidFill>
                  <a:srgbClr val="000000"/>
                </a:solidFill>
                <a:latin typeface="Arial"/>
              </a:rPr>
              <a:t>PERCENTAGE IN EACH AGE GROUP</a:t>
            </a:r>
          </a:p>
        </p:txBody>
      </p:sp>
      <p:graphicFrame>
        <p:nvGraphicFramePr>
          <p:cNvPr id="68" name="Content Placeholder 5"/>
          <p:cNvGraphicFramePr>
            <a:graphicFrameLocks/>
          </p:cNvGraphicFramePr>
          <p:nvPr>
            <p:extLst>
              <p:ext uri="{D42A27DB-BD31-4B8C-83A1-F6EECF244321}">
                <p14:modId xmlns:p14="http://schemas.microsoft.com/office/powerpoint/2010/main" val="3698715770"/>
              </p:ext>
            </p:extLst>
          </p:nvPr>
        </p:nvGraphicFramePr>
        <p:xfrm>
          <a:off x="1282808" y="4391425"/>
          <a:ext cx="3889376" cy="1271043"/>
        </p:xfrm>
        <a:graphic>
          <a:graphicData uri="http://schemas.openxmlformats.org/drawingml/2006/table">
            <a:tbl>
              <a:tblPr firstRow="1" firstCol="1" bandRow="1">
                <a:tableStyleId>{5C22544A-7EE6-4342-B048-85BDC9FD1C3A}</a:tableStyleId>
              </a:tblPr>
              <a:tblGrid>
                <a:gridCol w="1199879">
                  <a:extLst>
                    <a:ext uri="{9D8B030D-6E8A-4147-A177-3AD203B41FA5}">
                      <a16:colId xmlns:a16="http://schemas.microsoft.com/office/drawing/2014/main" val="20000"/>
                    </a:ext>
                  </a:extLst>
                </a:gridCol>
                <a:gridCol w="896499">
                  <a:extLst>
                    <a:ext uri="{9D8B030D-6E8A-4147-A177-3AD203B41FA5}">
                      <a16:colId xmlns:a16="http://schemas.microsoft.com/office/drawing/2014/main" val="20001"/>
                    </a:ext>
                  </a:extLst>
                </a:gridCol>
                <a:gridCol w="896499">
                  <a:extLst>
                    <a:ext uri="{9D8B030D-6E8A-4147-A177-3AD203B41FA5}">
                      <a16:colId xmlns:a16="http://schemas.microsoft.com/office/drawing/2014/main" val="20002"/>
                    </a:ext>
                  </a:extLst>
                </a:gridCol>
                <a:gridCol w="896499">
                  <a:extLst>
                    <a:ext uri="{9D8B030D-6E8A-4147-A177-3AD203B41FA5}">
                      <a16:colId xmlns:a16="http://schemas.microsoft.com/office/drawing/2014/main" val="20003"/>
                    </a:ext>
                  </a:extLst>
                </a:gridCol>
              </a:tblGrid>
              <a:tr h="306817">
                <a:tc>
                  <a:txBody>
                    <a:bodyPr/>
                    <a:lstStyle/>
                    <a:p>
                      <a:pPr algn="l"/>
                      <a:r>
                        <a:rPr lang="en-US" sz="1000" b="1" cap="none" baseline="0" dirty="0">
                          <a:solidFill>
                            <a:srgbClr val="FFFFFF"/>
                          </a:solidFill>
                          <a:latin typeface="Barlow"/>
                        </a:rPr>
                        <a:t>GENDER (Q25)</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cap="none" baseline="0" dirty="0">
                          <a:solidFill>
                            <a:srgbClr val="FFFFFF"/>
                          </a:solidFill>
                          <a:latin typeface="Barlow"/>
                        </a:rPr>
                        <a:t>TOTAL</a:t>
                      </a:r>
                    </a:p>
                    <a:p>
                      <a:pPr algn="ctr"/>
                      <a:r>
                        <a:rPr lang="en-US" sz="800" b="0" cap="none" baseline="0" dirty="0">
                          <a:solidFill>
                            <a:srgbClr val="FFFFFF"/>
                          </a:solidFill>
                          <a:latin typeface="Barlow"/>
                        </a:rPr>
                        <a:t>(n=474)</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cap="none" baseline="0" dirty="0">
                          <a:solidFill>
                            <a:srgbClr val="FFFFFF"/>
                          </a:solidFill>
                          <a:latin typeface="Barlow"/>
                        </a:rPr>
                        <a:t>PADDLER</a:t>
                      </a:r>
                    </a:p>
                    <a:p>
                      <a:pPr algn="ctr"/>
                      <a:r>
                        <a:rPr lang="en-US" sz="800" b="0" cap="none" baseline="0" dirty="0">
                          <a:solidFill>
                            <a:srgbClr val="FFFFFF"/>
                          </a:solidFill>
                          <a:latin typeface="Barlow"/>
                        </a:rPr>
                        <a:t>(n=413)</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cap="none" baseline="0" dirty="0">
                          <a:solidFill>
                            <a:srgbClr val="FFFFFF"/>
                          </a:solidFill>
                          <a:latin typeface="Barlow"/>
                        </a:rPr>
                        <a:t>PARENT</a:t>
                      </a:r>
                    </a:p>
                    <a:p>
                      <a:pPr algn="ctr"/>
                      <a:r>
                        <a:rPr lang="en-US" sz="800" b="0" cap="none" baseline="0" dirty="0">
                          <a:solidFill>
                            <a:srgbClr val="FFFFFF"/>
                          </a:solidFill>
                          <a:latin typeface="Barlow"/>
                        </a:rPr>
                        <a:t>(n=61)</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068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cap="none" baseline="0" dirty="0">
                          <a:solidFill>
                            <a:schemeClr val="tx2"/>
                          </a:solidFill>
                          <a:latin typeface="Barlow"/>
                        </a:rPr>
                        <a:t>Male</a:t>
                      </a:r>
                    </a:p>
                  </a:txBody>
                  <a:tcPr marL="84940" marR="84940" marT="45714" marB="45714"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IN" sz="1000" b="1" kern="1200" dirty="0">
                          <a:solidFill>
                            <a:schemeClr val="tx1"/>
                          </a:solidFill>
                          <a:latin typeface="Barlow"/>
                          <a:ea typeface="+mn-ea"/>
                          <a:cs typeface="+mn-cs"/>
                        </a:rPr>
                        <a:t>32%</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456839" rtl="0" eaLnBrk="1" fontAlgn="b" latinLnBrk="0" hangingPunct="1"/>
                      <a:r>
                        <a:rPr lang="en-IN" sz="1000" b="0" kern="1200" dirty="0">
                          <a:solidFill>
                            <a:schemeClr val="tx1"/>
                          </a:solidFill>
                          <a:latin typeface="Barlow"/>
                          <a:ea typeface="+mn-ea"/>
                          <a:cs typeface="+mn-cs"/>
                        </a:rPr>
                        <a:t>31%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IN" sz="1000" b="0" kern="1200" dirty="0">
                          <a:solidFill>
                            <a:schemeClr val="tx1"/>
                          </a:solidFill>
                          <a:latin typeface="Barlow"/>
                          <a:ea typeface="+mn-ea"/>
                          <a:cs typeface="+mn-cs"/>
                        </a:rPr>
                        <a:t>36%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68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cap="none" baseline="0" dirty="0">
                          <a:solidFill>
                            <a:schemeClr val="tx2"/>
                          </a:solidFill>
                          <a:latin typeface="Barlow"/>
                        </a:rPr>
                        <a:t>Female</a:t>
                      </a: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IN" sz="1000" b="1" kern="1200" dirty="0">
                          <a:solidFill>
                            <a:schemeClr val="tx1"/>
                          </a:solidFill>
                          <a:latin typeface="Barlow"/>
                          <a:ea typeface="+mn-ea"/>
                          <a:cs typeface="+mn-cs"/>
                        </a:rPr>
                        <a:t>68%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456839" rtl="0" eaLnBrk="1" fontAlgn="b" latinLnBrk="0" hangingPunct="1"/>
                      <a:r>
                        <a:rPr lang="en-IN" sz="1000" b="0" kern="1200" dirty="0">
                          <a:solidFill>
                            <a:schemeClr val="tx1"/>
                          </a:solidFill>
                          <a:latin typeface="Barlow"/>
                          <a:ea typeface="+mn-ea"/>
                          <a:cs typeface="+mn-cs"/>
                        </a:rPr>
                        <a:t>69%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IN" sz="1000" b="0" kern="1200" dirty="0">
                          <a:solidFill>
                            <a:schemeClr val="tx1"/>
                          </a:solidFill>
                          <a:latin typeface="Barlow"/>
                          <a:ea typeface="+mn-ea"/>
                          <a:cs typeface="+mn-cs"/>
                        </a:rPr>
                        <a:t>64%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68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cap="none" baseline="0" dirty="0">
                          <a:solidFill>
                            <a:schemeClr val="tx2"/>
                          </a:solidFill>
                          <a:latin typeface="Barlow"/>
                        </a:rPr>
                        <a:t>Gender diverse</a:t>
                      </a: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1" kern="1200" dirty="0">
                          <a:solidFill>
                            <a:schemeClr val="tx1"/>
                          </a:solidFill>
                          <a:latin typeface="Barlow"/>
                          <a:ea typeface="+mn-ea"/>
                          <a:cs typeface="+mn-cs"/>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456839" rtl="0" eaLnBrk="1" fontAlgn="b" latinLnBrk="0" hangingPunct="1"/>
                      <a:r>
                        <a:rPr lang="en-US" sz="1000" b="0" kern="1200" dirty="0">
                          <a:solidFill>
                            <a:schemeClr val="tx1"/>
                          </a:solidFill>
                          <a:latin typeface="Barlow"/>
                          <a:ea typeface="+mn-ea"/>
                          <a:cs typeface="+mn-cs"/>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kern="1200" dirty="0">
                          <a:solidFill>
                            <a:schemeClr val="tx1"/>
                          </a:solidFill>
                          <a:latin typeface="Barlow"/>
                          <a:ea typeface="+mn-ea"/>
                          <a:cs typeface="+mn-cs"/>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22" name="Group 21"/>
          <p:cNvGrpSpPr/>
          <p:nvPr/>
        </p:nvGrpSpPr>
        <p:grpSpPr>
          <a:xfrm>
            <a:off x="3064218" y="1302771"/>
            <a:ext cx="2850077" cy="2675160"/>
            <a:chOff x="6298868" y="1640570"/>
            <a:chExt cx="2850077" cy="2675160"/>
          </a:xfrm>
        </p:grpSpPr>
        <p:grpSp>
          <p:nvGrpSpPr>
            <p:cNvPr id="72" name="Group 71"/>
            <p:cNvGrpSpPr/>
            <p:nvPr/>
          </p:nvGrpSpPr>
          <p:grpSpPr>
            <a:xfrm>
              <a:off x="6298868" y="1640570"/>
              <a:ext cx="2850077" cy="2675160"/>
              <a:chOff x="4454022" y="1640570"/>
              <a:chExt cx="2850077" cy="2675160"/>
            </a:xfrm>
          </p:grpSpPr>
          <p:graphicFrame>
            <p:nvGraphicFramePr>
              <p:cNvPr id="73" name="Chart Placeholder 8"/>
              <p:cNvGraphicFramePr>
                <a:graphicFrameLocks/>
              </p:cNvGraphicFramePr>
              <p:nvPr>
                <p:extLst>
                  <p:ext uri="{D42A27DB-BD31-4B8C-83A1-F6EECF244321}">
                    <p14:modId xmlns:p14="http://schemas.microsoft.com/office/powerpoint/2010/main" val="3092110004"/>
                  </p:ext>
                </p:extLst>
              </p:nvPr>
            </p:nvGraphicFramePr>
            <p:xfrm>
              <a:off x="4454022" y="1640570"/>
              <a:ext cx="2850077" cy="2675160"/>
            </p:xfrm>
            <a:graphic>
              <a:graphicData uri="http://schemas.openxmlformats.org/drawingml/2006/chart">
                <c:chart xmlns:c="http://schemas.openxmlformats.org/drawingml/2006/chart" xmlns:r="http://schemas.openxmlformats.org/officeDocument/2006/relationships" r:id="rId4"/>
              </a:graphicData>
            </a:graphic>
          </p:graphicFrame>
          <p:grpSp>
            <p:nvGrpSpPr>
              <p:cNvPr id="74" name="Group 73"/>
              <p:cNvGrpSpPr/>
              <p:nvPr/>
            </p:nvGrpSpPr>
            <p:grpSpPr>
              <a:xfrm>
                <a:off x="5744619" y="3682098"/>
                <a:ext cx="589249" cy="576000"/>
                <a:chOff x="5744619" y="3682098"/>
                <a:chExt cx="589249" cy="576000"/>
              </a:xfrm>
            </p:grpSpPr>
            <p:cxnSp>
              <p:nvCxnSpPr>
                <p:cNvPr id="75" name="Straight Connector 74"/>
                <p:cNvCxnSpPr/>
                <p:nvPr/>
              </p:nvCxnSpPr>
              <p:spPr>
                <a:xfrm>
                  <a:off x="6037072" y="3682098"/>
                  <a:ext cx="6541" cy="576000"/>
                </a:xfrm>
                <a:prstGeom prst="line">
                  <a:avLst/>
                </a:prstGeom>
                <a:ln w="2254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5744619" y="3966896"/>
                  <a:ext cx="589249" cy="0"/>
                </a:xfrm>
                <a:prstGeom prst="line">
                  <a:avLst/>
                </a:prstGeom>
                <a:ln w="2254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grpSp>
          <p:nvGrpSpPr>
            <p:cNvPr id="81" name="Grp_Female"/>
            <p:cNvGrpSpPr>
              <a:grpSpLocks noChangeAspect="1"/>
            </p:cNvGrpSpPr>
            <p:nvPr/>
          </p:nvGrpSpPr>
          <p:grpSpPr>
            <a:xfrm>
              <a:off x="7594465" y="2651486"/>
              <a:ext cx="640080" cy="640080"/>
              <a:chOff x="3604672" y="2640464"/>
              <a:chExt cx="822960" cy="822960"/>
            </a:xfrm>
            <a:solidFill>
              <a:srgbClr val="B523AE"/>
            </a:solidFill>
          </p:grpSpPr>
          <p:sp>
            <p:nvSpPr>
              <p:cNvPr id="82" name="Oval 81"/>
              <p:cNvSpPr>
                <a:spLocks noChangeAspect="1"/>
              </p:cNvSpPr>
              <p:nvPr/>
            </p:nvSpPr>
            <p:spPr>
              <a:xfrm>
                <a:off x="3604672" y="2640464"/>
                <a:ext cx="822960" cy="82296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FFFFFF"/>
                  </a:solidFill>
                </a:endParaRPr>
              </a:p>
            </p:txBody>
          </p:sp>
          <p:pic>
            <p:nvPicPr>
              <p:cNvPr id="83" name="Picture 82"/>
              <p:cNvPicPr>
                <a:picLocks noChangeAspect="1"/>
              </p:cNvPicPr>
              <p:nvPr/>
            </p:nvPicPr>
            <p:blipFill>
              <a:blip r:embed="rId5" cstate="print"/>
              <a:stretch>
                <a:fillRect/>
              </a:stretch>
            </p:blipFill>
            <p:spPr>
              <a:xfrm>
                <a:off x="3855156" y="2731904"/>
                <a:ext cx="321998" cy="640080"/>
              </a:xfrm>
              <a:prstGeom prst="rect">
                <a:avLst/>
              </a:prstGeom>
              <a:solidFill>
                <a:schemeClr val="accent6"/>
              </a:solidFill>
            </p:spPr>
          </p:pic>
        </p:grpSp>
      </p:grpSp>
      <p:cxnSp>
        <p:nvCxnSpPr>
          <p:cNvPr id="77" name="Straight Connector 76"/>
          <p:cNvCxnSpPr/>
          <p:nvPr/>
        </p:nvCxnSpPr>
        <p:spPr>
          <a:xfrm flipH="1">
            <a:off x="2574724" y="1863138"/>
            <a:ext cx="457200" cy="424817"/>
          </a:xfrm>
          <a:prstGeom prst="line">
            <a:avLst/>
          </a:prstGeom>
          <a:ln w="241300">
            <a:solidFill>
              <a:schemeClr val="accent1"/>
            </a:solidFill>
          </a:ln>
        </p:spPr>
        <p:style>
          <a:lnRef idx="2">
            <a:schemeClr val="accent1"/>
          </a:lnRef>
          <a:fillRef idx="0">
            <a:schemeClr val="accent1"/>
          </a:fillRef>
          <a:effectRef idx="1">
            <a:schemeClr val="accent1"/>
          </a:effectRef>
          <a:fontRef idx="minor">
            <a:schemeClr val="tx1"/>
          </a:fontRef>
        </p:style>
      </p:cxnSp>
      <p:grpSp>
        <p:nvGrpSpPr>
          <p:cNvPr id="78" name="Grp_Male"/>
          <p:cNvGrpSpPr>
            <a:grpSpLocks noChangeAspect="1"/>
          </p:cNvGrpSpPr>
          <p:nvPr/>
        </p:nvGrpSpPr>
        <p:grpSpPr>
          <a:xfrm>
            <a:off x="1736070" y="2398457"/>
            <a:ext cx="640080" cy="640080"/>
            <a:chOff x="2595825" y="2640464"/>
            <a:chExt cx="822960" cy="822960"/>
          </a:xfrm>
          <a:solidFill>
            <a:schemeClr val="accent1"/>
          </a:solidFill>
        </p:grpSpPr>
        <p:sp>
          <p:nvSpPr>
            <p:cNvPr id="79" name="Oval 78"/>
            <p:cNvSpPr>
              <a:spLocks noChangeAspect="1"/>
            </p:cNvSpPr>
            <p:nvPr/>
          </p:nvSpPr>
          <p:spPr>
            <a:xfrm>
              <a:off x="2595825" y="2640464"/>
              <a:ext cx="822960" cy="82296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FFFFFF"/>
                </a:solidFill>
              </a:endParaRPr>
            </a:p>
          </p:txBody>
        </p:sp>
        <p:pic>
          <p:nvPicPr>
            <p:cNvPr id="80" name="Picture 79"/>
            <p:cNvPicPr>
              <a:picLocks noChangeAspect="1"/>
            </p:cNvPicPr>
            <p:nvPr/>
          </p:nvPicPr>
          <p:blipFill>
            <a:blip r:embed="rId6" cstate="print"/>
            <a:stretch>
              <a:fillRect/>
            </a:stretch>
          </p:blipFill>
          <p:spPr>
            <a:xfrm>
              <a:off x="2871485" y="2731904"/>
              <a:ext cx="271640" cy="640080"/>
            </a:xfrm>
            <a:prstGeom prst="rect">
              <a:avLst/>
            </a:prstGeom>
            <a:grpFill/>
          </p:spPr>
        </p:pic>
      </p:grpSp>
      <p:sp>
        <p:nvSpPr>
          <p:cNvPr id="84" name="Rectangle 83"/>
          <p:cNvSpPr/>
          <p:nvPr/>
        </p:nvSpPr>
        <p:spPr>
          <a:xfrm rot="20880000">
            <a:off x="2420280" y="1731599"/>
            <a:ext cx="193367" cy="274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solidFill>
                <a:srgbClr val="FFFFFF"/>
              </a:solidFill>
            </a:endParaRPr>
          </a:p>
        </p:txBody>
      </p:sp>
      <p:sp>
        <p:nvSpPr>
          <p:cNvPr id="85" name="Rectangle 84"/>
          <p:cNvSpPr/>
          <p:nvPr/>
        </p:nvSpPr>
        <p:spPr>
          <a:xfrm rot="6341683">
            <a:off x="2864396" y="2261242"/>
            <a:ext cx="193367" cy="274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solidFill>
                <a:srgbClr val="FFFFFF"/>
              </a:solidFill>
            </a:endParaRPr>
          </a:p>
        </p:txBody>
      </p:sp>
      <p:grpSp>
        <p:nvGrpSpPr>
          <p:cNvPr id="86" name="Group 85"/>
          <p:cNvGrpSpPr/>
          <p:nvPr/>
        </p:nvGrpSpPr>
        <p:grpSpPr>
          <a:xfrm>
            <a:off x="452973" y="1411134"/>
            <a:ext cx="2895075" cy="2675160"/>
            <a:chOff x="-11736" y="2886756"/>
            <a:chExt cx="2895075" cy="2675160"/>
          </a:xfrm>
        </p:grpSpPr>
        <p:graphicFrame>
          <p:nvGraphicFramePr>
            <p:cNvPr id="87" name="Chart Placeholder 8"/>
            <p:cNvGraphicFramePr>
              <a:graphicFrameLocks/>
            </p:cNvGraphicFramePr>
            <p:nvPr>
              <p:extLst>
                <p:ext uri="{D42A27DB-BD31-4B8C-83A1-F6EECF244321}">
                  <p14:modId xmlns:p14="http://schemas.microsoft.com/office/powerpoint/2010/main" val="1321346955"/>
                </p:ext>
              </p:extLst>
            </p:nvPr>
          </p:nvGraphicFramePr>
          <p:xfrm>
            <a:off x="-11736" y="2886756"/>
            <a:ext cx="2850077" cy="2675160"/>
          </p:xfrm>
          <a:graphic>
            <a:graphicData uri="http://schemas.openxmlformats.org/drawingml/2006/chart">
              <c:chart xmlns:c="http://schemas.openxmlformats.org/drawingml/2006/chart" xmlns:r="http://schemas.openxmlformats.org/officeDocument/2006/relationships" r:id="rId7"/>
            </a:graphicData>
          </a:graphic>
        </p:graphicFrame>
        <p:grpSp>
          <p:nvGrpSpPr>
            <p:cNvPr id="88" name="Group 87"/>
            <p:cNvGrpSpPr/>
            <p:nvPr/>
          </p:nvGrpSpPr>
          <p:grpSpPr>
            <a:xfrm rot="2554437">
              <a:off x="2165358" y="3186498"/>
              <a:ext cx="717981" cy="457200"/>
              <a:chOff x="3326738" y="3618036"/>
              <a:chExt cx="717981" cy="457200"/>
            </a:xfrm>
          </p:grpSpPr>
          <p:cxnSp>
            <p:nvCxnSpPr>
              <p:cNvPr id="89" name="Straight Connector 88"/>
              <p:cNvCxnSpPr/>
              <p:nvPr/>
            </p:nvCxnSpPr>
            <p:spPr>
              <a:xfrm flipH="1">
                <a:off x="3326738" y="3622845"/>
                <a:ext cx="457200" cy="424817"/>
              </a:xfrm>
              <a:prstGeom prst="line">
                <a:avLst/>
              </a:prstGeom>
              <a:ln w="2413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16200000" flipH="1">
                <a:off x="3603711" y="3634227"/>
                <a:ext cx="457200" cy="424817"/>
              </a:xfrm>
              <a:prstGeom prst="line">
                <a:avLst/>
              </a:prstGeom>
              <a:ln w="241300">
                <a:solidFill>
                  <a:schemeClr val="accent1"/>
                </a:solidFill>
              </a:ln>
            </p:spPr>
            <p:style>
              <a:lnRef idx="2">
                <a:schemeClr val="accent1"/>
              </a:lnRef>
              <a:fillRef idx="0">
                <a:schemeClr val="accent1"/>
              </a:fillRef>
              <a:effectRef idx="1">
                <a:schemeClr val="accent1"/>
              </a:effectRef>
              <a:fontRef idx="minor">
                <a:schemeClr val="tx1"/>
              </a:fontRef>
            </p:style>
          </p:cxnSp>
        </p:grpSp>
      </p:grpSp>
      <p:sp>
        <p:nvSpPr>
          <p:cNvPr id="71" name="TextBox 70"/>
          <p:cNvSpPr txBox="1"/>
          <p:nvPr/>
        </p:nvSpPr>
        <p:spPr>
          <a:xfrm>
            <a:off x="7255268" y="1304100"/>
            <a:ext cx="829929" cy="384721"/>
          </a:xfrm>
          <a:prstGeom prst="rect">
            <a:avLst/>
          </a:prstGeom>
          <a:noFill/>
        </p:spPr>
        <p:txBody>
          <a:bodyPr wrap="square" rtlCol="0">
            <a:spAutoFit/>
          </a:bodyPr>
          <a:lstStyle/>
          <a:p>
            <a:pPr algn="ctr"/>
            <a:r>
              <a:rPr lang="en-NZ" sz="1100" b="1" dirty="0">
                <a:solidFill>
                  <a:srgbClr val="000000"/>
                </a:solidFill>
                <a:latin typeface="Arial"/>
              </a:rPr>
              <a:t>MALE</a:t>
            </a:r>
          </a:p>
          <a:p>
            <a:pPr algn="ctr"/>
            <a:r>
              <a:rPr lang="en-NZ" sz="800" dirty="0">
                <a:solidFill>
                  <a:srgbClr val="000000"/>
                </a:solidFill>
                <a:latin typeface="Arial"/>
              </a:rPr>
              <a:t>(n=152)</a:t>
            </a:r>
          </a:p>
        </p:txBody>
      </p:sp>
      <p:sp>
        <p:nvSpPr>
          <p:cNvPr id="91" name="TextBox 90"/>
          <p:cNvSpPr txBox="1"/>
          <p:nvPr/>
        </p:nvSpPr>
        <p:spPr>
          <a:xfrm>
            <a:off x="8808352" y="1304100"/>
            <a:ext cx="829929" cy="384721"/>
          </a:xfrm>
          <a:prstGeom prst="rect">
            <a:avLst/>
          </a:prstGeom>
          <a:noFill/>
        </p:spPr>
        <p:txBody>
          <a:bodyPr wrap="square" rtlCol="0">
            <a:spAutoFit/>
          </a:bodyPr>
          <a:lstStyle/>
          <a:p>
            <a:pPr algn="ctr"/>
            <a:r>
              <a:rPr lang="en-NZ" sz="1100" b="1" dirty="0">
                <a:solidFill>
                  <a:srgbClr val="000000"/>
                </a:solidFill>
                <a:latin typeface="Arial"/>
              </a:rPr>
              <a:t>FEMALE</a:t>
            </a:r>
          </a:p>
          <a:p>
            <a:pPr algn="ctr"/>
            <a:r>
              <a:rPr lang="en-NZ" sz="800" dirty="0">
                <a:solidFill>
                  <a:srgbClr val="000000"/>
                </a:solidFill>
                <a:latin typeface="Arial"/>
              </a:rPr>
              <a:t>(n=322)</a:t>
            </a:r>
          </a:p>
        </p:txBody>
      </p:sp>
    </p:spTree>
    <p:extLst>
      <p:ext uri="{BB962C8B-B14F-4D97-AF65-F5344CB8AC3E}">
        <p14:creationId xmlns:p14="http://schemas.microsoft.com/office/powerpoint/2010/main" val="41538038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p:cNvGraphicFramePr>
          <p:nvPr>
            <p:extLst>
              <p:ext uri="{D42A27DB-BD31-4B8C-83A1-F6EECF244321}">
                <p14:modId xmlns:p14="http://schemas.microsoft.com/office/powerpoint/2010/main" val="3600185795"/>
              </p:ext>
            </p:extLst>
          </p:nvPr>
        </p:nvGraphicFramePr>
        <p:xfrm>
          <a:off x="1185252" y="1682192"/>
          <a:ext cx="9348536" cy="3922795"/>
        </p:xfrm>
        <a:graphic>
          <a:graphicData uri="http://schemas.openxmlformats.org/drawingml/2006/table">
            <a:tbl>
              <a:tblPr firstRow="1" firstCol="1" bandRow="1">
                <a:tableStyleId>{5C22544A-7EE6-4342-B048-85BDC9FD1C3A}</a:tableStyleId>
              </a:tblPr>
              <a:tblGrid>
                <a:gridCol w="2307760">
                  <a:extLst>
                    <a:ext uri="{9D8B030D-6E8A-4147-A177-3AD203B41FA5}">
                      <a16:colId xmlns:a16="http://schemas.microsoft.com/office/drawing/2014/main" val="20000"/>
                    </a:ext>
                  </a:extLst>
                </a:gridCol>
                <a:gridCol w="1746151">
                  <a:extLst>
                    <a:ext uri="{9D8B030D-6E8A-4147-A177-3AD203B41FA5}">
                      <a16:colId xmlns:a16="http://schemas.microsoft.com/office/drawing/2014/main" val="20001"/>
                    </a:ext>
                  </a:extLst>
                </a:gridCol>
                <a:gridCol w="1777334">
                  <a:extLst>
                    <a:ext uri="{9D8B030D-6E8A-4147-A177-3AD203B41FA5}">
                      <a16:colId xmlns:a16="http://schemas.microsoft.com/office/drawing/2014/main" val="20002"/>
                    </a:ext>
                  </a:extLst>
                </a:gridCol>
                <a:gridCol w="1777334">
                  <a:extLst>
                    <a:ext uri="{9D8B030D-6E8A-4147-A177-3AD203B41FA5}">
                      <a16:colId xmlns:a16="http://schemas.microsoft.com/office/drawing/2014/main" val="533769486"/>
                    </a:ext>
                  </a:extLst>
                </a:gridCol>
                <a:gridCol w="1739957">
                  <a:extLst>
                    <a:ext uri="{9D8B030D-6E8A-4147-A177-3AD203B41FA5}">
                      <a16:colId xmlns:a16="http://schemas.microsoft.com/office/drawing/2014/main" val="20003"/>
                    </a:ext>
                  </a:extLst>
                </a:gridCol>
              </a:tblGrid>
              <a:tr h="608709">
                <a:tc>
                  <a:txBody>
                    <a:bodyPr/>
                    <a:lstStyle/>
                    <a:p>
                      <a:pPr algn="l"/>
                      <a:r>
                        <a:rPr lang="en-US" sz="1000" b="1" cap="none" baseline="0" dirty="0">
                          <a:solidFill>
                            <a:schemeClr val="tx2"/>
                          </a:solidFill>
                          <a:latin typeface="Barlow"/>
                        </a:rPr>
                        <a:t>AGE (Q22)</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cap="none" baseline="0" dirty="0">
                          <a:solidFill>
                            <a:srgbClr val="FFFFFF"/>
                          </a:solidFill>
                          <a:latin typeface="Barlow"/>
                        </a:rPr>
                        <a:t>TOTAL</a:t>
                      </a:r>
                    </a:p>
                    <a:p>
                      <a:pPr algn="ctr"/>
                      <a:r>
                        <a:rPr lang="en-US" sz="1000" cap="none" baseline="0" dirty="0">
                          <a:solidFill>
                            <a:srgbClr val="FFFFFF"/>
                          </a:solidFill>
                          <a:latin typeface="Barlow"/>
                        </a:rPr>
                        <a:t>2020</a:t>
                      </a:r>
                    </a:p>
                    <a:p>
                      <a:pPr algn="ctr"/>
                      <a:r>
                        <a:rPr lang="en-US" sz="800" b="0" cap="none" baseline="0" dirty="0">
                          <a:solidFill>
                            <a:srgbClr val="FFFFFF"/>
                          </a:solidFill>
                          <a:latin typeface="Barlow"/>
                        </a:rPr>
                        <a:t>(n=474)</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cap="none" baseline="0" dirty="0">
                          <a:solidFill>
                            <a:srgbClr val="FFFFFF"/>
                          </a:solidFill>
                          <a:latin typeface="Barlow"/>
                        </a:rPr>
                        <a:t>TOTAL</a:t>
                      </a:r>
                    </a:p>
                    <a:p>
                      <a:pPr algn="ctr"/>
                      <a:r>
                        <a:rPr lang="en-US" sz="1000" cap="none" baseline="0" dirty="0">
                          <a:solidFill>
                            <a:srgbClr val="FFFFFF"/>
                          </a:solidFill>
                          <a:latin typeface="Barlow"/>
                        </a:rPr>
                        <a:t>2018</a:t>
                      </a:r>
                    </a:p>
                    <a:p>
                      <a:pPr algn="ctr"/>
                      <a:r>
                        <a:rPr lang="en-US" sz="800" b="0" cap="none" baseline="0" dirty="0">
                          <a:solidFill>
                            <a:srgbClr val="FFFFFF"/>
                          </a:solidFill>
                          <a:latin typeface="Barlow"/>
                        </a:rPr>
                        <a:t>(n=543)</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cap="none" baseline="0" dirty="0">
                          <a:solidFill>
                            <a:srgbClr val="FFFFFF"/>
                          </a:solidFill>
                          <a:latin typeface="Barlow"/>
                        </a:rPr>
                        <a:t>TOTAL</a:t>
                      </a:r>
                    </a:p>
                    <a:p>
                      <a:pPr algn="ctr"/>
                      <a:r>
                        <a:rPr lang="en-US" sz="1000" cap="none" baseline="0" dirty="0">
                          <a:solidFill>
                            <a:srgbClr val="FFFFFF"/>
                          </a:solidFill>
                          <a:latin typeface="Barlow"/>
                        </a:rPr>
                        <a:t>2017</a:t>
                      </a:r>
                    </a:p>
                    <a:p>
                      <a:pPr algn="ctr"/>
                      <a:r>
                        <a:rPr lang="en-US" sz="800" b="0" cap="none" baseline="0" dirty="0">
                          <a:solidFill>
                            <a:srgbClr val="FFFFFF"/>
                          </a:solidFill>
                          <a:latin typeface="Barlow"/>
                        </a:rPr>
                        <a:t>(n=317)</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cap="none" baseline="0" dirty="0">
                          <a:solidFill>
                            <a:srgbClr val="FFFFFF"/>
                          </a:solidFill>
                          <a:latin typeface="Barlow"/>
                        </a:rPr>
                        <a:t>ALL SPORTS</a:t>
                      </a:r>
                    </a:p>
                    <a:p>
                      <a:pPr algn="ctr"/>
                      <a:r>
                        <a:rPr lang="en-US" sz="1000" cap="none" baseline="0" dirty="0">
                          <a:solidFill>
                            <a:srgbClr val="FFFFFF"/>
                          </a:solidFill>
                          <a:latin typeface="Barlow"/>
                        </a:rPr>
                        <a:t>2019/20</a:t>
                      </a:r>
                    </a:p>
                    <a:p>
                      <a:pPr algn="ctr"/>
                      <a:r>
                        <a:rPr lang="en-US" sz="800" b="0" cap="none" baseline="0" dirty="0">
                          <a:solidFill>
                            <a:srgbClr val="FFFFFF"/>
                          </a:solidFill>
                          <a:latin typeface="Barlow"/>
                        </a:rPr>
                        <a:t>(n=37,926)</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83404">
                <a:tc>
                  <a:txBody>
                    <a:bodyPr/>
                    <a:lstStyle/>
                    <a:p>
                      <a:pPr algn="l">
                        <a:lnSpc>
                          <a:spcPct val="115000"/>
                        </a:lnSpc>
                        <a:spcAft>
                          <a:spcPts val="0"/>
                        </a:spcAft>
                        <a:tabLst>
                          <a:tab pos="5397500" algn="r"/>
                        </a:tabLst>
                      </a:pPr>
                      <a:r>
                        <a:rPr lang="x-none" sz="1000" b="0" dirty="0">
                          <a:solidFill>
                            <a:srgbClr val="000000"/>
                          </a:solidFill>
                          <a:effectLst/>
                          <a:latin typeface="Barlow"/>
                          <a:ea typeface="Times New Roman"/>
                        </a:rPr>
                        <a:t>Less than </a:t>
                      </a:r>
                      <a:r>
                        <a:rPr lang="x-none" sz="1000" b="0">
                          <a:solidFill>
                            <a:srgbClr val="000000"/>
                          </a:solidFill>
                          <a:effectLst/>
                          <a:latin typeface="Barlow"/>
                          <a:ea typeface="Times New Roman"/>
                        </a:rPr>
                        <a:t>5 years</a:t>
                      </a:r>
                      <a:r>
                        <a:rPr lang="x-none" sz="1200" b="0" dirty="0">
                          <a:effectLst/>
                          <a:latin typeface="Barlow"/>
                          <a:ea typeface="Times New Roman"/>
                        </a:rPr>
                        <a:t>	</a:t>
                      </a:r>
                      <a:endParaRPr lang="en-NZ" sz="1000" b="0" dirty="0">
                        <a:effectLst/>
                        <a:latin typeface="Barlow"/>
                        <a:ea typeface="Times New Roman"/>
                      </a:endParaRPr>
                    </a:p>
                  </a:txBody>
                  <a:tcPr marL="9525" marR="9525" marT="9525" marB="9525"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dirty="0">
                          <a:solidFill>
                            <a:srgbClr val="000000"/>
                          </a:solidFill>
                          <a:effectLst/>
                          <a:latin typeface="Barlow"/>
                        </a:rPr>
                        <a:t>&lt;1%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1">
                              <a:lumMod val="65000"/>
                              <a:lumOff val="35000"/>
                            </a:schemeClr>
                          </a:solidFill>
                          <a:effectLst/>
                          <a:latin typeface="Barlow"/>
                          <a:ea typeface="+mn-ea"/>
                          <a:cs typeface="+mn-cs"/>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3404">
                <a:tc>
                  <a:txBody>
                    <a:bodyPr/>
                    <a:lstStyle/>
                    <a:p>
                      <a:pPr algn="l">
                        <a:lnSpc>
                          <a:spcPct val="115000"/>
                        </a:lnSpc>
                        <a:spcAft>
                          <a:spcPts val="0"/>
                        </a:spcAft>
                        <a:tabLst>
                          <a:tab pos="5397500" algn="r"/>
                        </a:tabLst>
                      </a:pPr>
                      <a:r>
                        <a:rPr lang="en-NZ" sz="1000" b="0" dirty="0">
                          <a:solidFill>
                            <a:srgbClr val="000000"/>
                          </a:solidFill>
                          <a:effectLst/>
                          <a:latin typeface="Barlow"/>
                          <a:ea typeface="Times New Roman"/>
                        </a:rPr>
                        <a:t>NET </a:t>
                      </a:r>
                      <a:r>
                        <a:rPr lang="x-none" sz="1000" b="0" dirty="0">
                          <a:solidFill>
                            <a:srgbClr val="000000"/>
                          </a:solidFill>
                          <a:effectLst/>
                          <a:latin typeface="Barlow"/>
                          <a:ea typeface="Times New Roman"/>
                        </a:rPr>
                        <a:t>5-</a:t>
                      </a:r>
                      <a:r>
                        <a:rPr lang="en-NZ" sz="1000" b="0" dirty="0">
                          <a:solidFill>
                            <a:srgbClr val="000000"/>
                          </a:solidFill>
                          <a:effectLst/>
                          <a:latin typeface="Barlow"/>
                          <a:ea typeface="Times New Roman"/>
                        </a:rPr>
                        <a:t>12</a:t>
                      </a:r>
                      <a:r>
                        <a:rPr lang="x-none" sz="1000" b="0" dirty="0">
                          <a:solidFill>
                            <a:srgbClr val="000000"/>
                          </a:solidFill>
                          <a:effectLst/>
                          <a:latin typeface="Barlow"/>
                          <a:ea typeface="Times New Roman"/>
                        </a:rPr>
                        <a:t> years</a:t>
                      </a:r>
                      <a:r>
                        <a:rPr lang="x-none" sz="1200" b="0" dirty="0">
                          <a:effectLst/>
                          <a:latin typeface="Barlow"/>
                          <a:ea typeface="Times New Roman"/>
                        </a:rPr>
                        <a:t>	</a:t>
                      </a:r>
                      <a:endParaRPr lang="en-NZ" sz="1000" b="0" dirty="0">
                        <a:effectLst/>
                        <a:latin typeface="Barlow"/>
                        <a:ea typeface="Times New Roman"/>
                      </a:endParaRPr>
                    </a:p>
                  </a:txBody>
                  <a:tcPr marL="9525" marR="9525" marT="9525" marB="9525"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dirty="0">
                          <a:solidFill>
                            <a:srgbClr val="000000"/>
                          </a:solidFill>
                          <a:effectLst/>
                          <a:latin typeface="Barlow"/>
                        </a:rPr>
                        <a:t>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1">
                              <a:lumMod val="65000"/>
                              <a:lumOff val="35000"/>
                            </a:schemeClr>
                          </a:solidFill>
                          <a:effectLst/>
                          <a:latin typeface="Barlow"/>
                          <a:ea typeface="+mn-ea"/>
                          <a:cs typeface="+mn-cs"/>
                        </a:rPr>
                        <a:t>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3404">
                <a:tc>
                  <a:txBody>
                    <a:bodyPr/>
                    <a:lstStyle/>
                    <a:p>
                      <a:pPr algn="l">
                        <a:lnSpc>
                          <a:spcPct val="115000"/>
                        </a:lnSpc>
                        <a:spcAft>
                          <a:spcPts val="0"/>
                        </a:spcAft>
                        <a:tabLst>
                          <a:tab pos="5397500" algn="r"/>
                        </a:tabLst>
                      </a:pPr>
                      <a:r>
                        <a:rPr lang="en-NZ" sz="1000" b="0" dirty="0">
                          <a:solidFill>
                            <a:srgbClr val="000000"/>
                          </a:solidFill>
                          <a:effectLst/>
                          <a:latin typeface="Barlow"/>
                          <a:ea typeface="Times New Roman"/>
                        </a:rPr>
                        <a:t>NET 13-18</a:t>
                      </a:r>
                      <a:r>
                        <a:rPr lang="x-none" sz="1000" b="0" dirty="0">
                          <a:solidFill>
                            <a:srgbClr val="000000"/>
                          </a:solidFill>
                          <a:effectLst/>
                          <a:latin typeface="Barlow"/>
                          <a:ea typeface="Times New Roman"/>
                        </a:rPr>
                        <a:t> years</a:t>
                      </a:r>
                      <a:r>
                        <a:rPr lang="x-none" sz="1200" b="0" dirty="0">
                          <a:effectLst/>
                          <a:latin typeface="Barlow"/>
                          <a:ea typeface="Times New Roman"/>
                        </a:rPr>
                        <a:t>	</a:t>
                      </a:r>
                      <a:endParaRPr lang="en-NZ" sz="1000" b="0" dirty="0">
                        <a:effectLst/>
                        <a:latin typeface="Barlow"/>
                        <a:ea typeface="Times New Roman"/>
                      </a:endParaRPr>
                    </a:p>
                  </a:txBody>
                  <a:tcPr marL="9525" marR="9525" marT="9525" marB="9525"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dirty="0">
                          <a:solidFill>
                            <a:srgbClr val="000000"/>
                          </a:solidFill>
                          <a:effectLst/>
                          <a:latin typeface="Barlow"/>
                        </a:rPr>
                        <a:t>10%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1">
                              <a:lumMod val="65000"/>
                              <a:lumOff val="35000"/>
                            </a:schemeClr>
                          </a:solidFill>
                          <a:effectLst/>
                          <a:latin typeface="Barlow"/>
                          <a:ea typeface="+mn-ea"/>
                          <a:cs typeface="+mn-cs"/>
                        </a:rPr>
                        <a:t>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3404">
                <a:tc>
                  <a:txBody>
                    <a:bodyPr/>
                    <a:lstStyle/>
                    <a:p>
                      <a:pPr algn="l">
                        <a:lnSpc>
                          <a:spcPct val="115000"/>
                        </a:lnSpc>
                        <a:spcAft>
                          <a:spcPts val="0"/>
                        </a:spcAft>
                        <a:tabLst>
                          <a:tab pos="5397500" algn="r"/>
                        </a:tabLst>
                      </a:pPr>
                      <a:r>
                        <a:rPr lang="en-NZ" sz="1000" b="0" dirty="0">
                          <a:solidFill>
                            <a:srgbClr val="000000"/>
                          </a:solidFill>
                          <a:effectLst/>
                          <a:latin typeface="Barlow"/>
                          <a:ea typeface="Times New Roman"/>
                        </a:rPr>
                        <a:t>19-24 years</a:t>
                      </a:r>
                      <a:r>
                        <a:rPr lang="x-none" sz="1200" b="0" dirty="0">
                          <a:effectLst/>
                          <a:latin typeface="Barlow"/>
                          <a:ea typeface="Times New Roman"/>
                        </a:rPr>
                        <a:t>	</a:t>
                      </a:r>
                      <a:endParaRPr lang="en-NZ" sz="1000" b="0" dirty="0">
                        <a:effectLst/>
                        <a:latin typeface="Barlow"/>
                        <a:ea typeface="Times New Roman"/>
                      </a:endParaRPr>
                    </a:p>
                  </a:txBody>
                  <a:tcPr marL="9525" marR="9525" marT="9525" marB="9525"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dirty="0">
                          <a:solidFill>
                            <a:srgbClr val="000000"/>
                          </a:solidFill>
                          <a:effectLst/>
                          <a:latin typeface="Barlow"/>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1">
                              <a:lumMod val="65000"/>
                              <a:lumOff val="35000"/>
                            </a:schemeClr>
                          </a:solidFill>
                          <a:effectLst/>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6094">
                <a:tc>
                  <a:txBody>
                    <a:bodyPr/>
                    <a:lstStyle/>
                    <a:p>
                      <a:pPr algn="l">
                        <a:lnSpc>
                          <a:spcPct val="115000"/>
                        </a:lnSpc>
                        <a:spcAft>
                          <a:spcPts val="0"/>
                        </a:spcAft>
                        <a:tabLst>
                          <a:tab pos="5397500" algn="r"/>
                        </a:tabLst>
                      </a:pPr>
                      <a:r>
                        <a:rPr lang="en-NZ" sz="1000" b="0" dirty="0">
                          <a:solidFill>
                            <a:srgbClr val="000000"/>
                          </a:solidFill>
                          <a:effectLst/>
                          <a:latin typeface="Barlow"/>
                          <a:ea typeface="Times New Roman"/>
                        </a:rPr>
                        <a:t>25-34 years</a:t>
                      </a:r>
                      <a:endParaRPr lang="en-NZ" sz="1000" b="0" dirty="0">
                        <a:effectLst/>
                        <a:latin typeface="Barlow"/>
                        <a:ea typeface="Times New Roman"/>
                      </a:endParaRPr>
                    </a:p>
                  </a:txBody>
                  <a:tcPr marL="9525" marR="9525" marT="9525" marB="9525"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dirty="0">
                          <a:solidFill>
                            <a:srgbClr val="000000"/>
                          </a:solidFill>
                          <a:effectLst/>
                          <a:latin typeface="Barlow"/>
                        </a:rPr>
                        <a:t>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1">
                              <a:lumMod val="65000"/>
                              <a:lumOff val="35000"/>
                            </a:schemeClr>
                          </a:solidFill>
                          <a:effectLst/>
                          <a:latin typeface="Barlow"/>
                          <a:ea typeface="+mn-ea"/>
                          <a:cs typeface="+mn-cs"/>
                        </a:rPr>
                        <a:t>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6094">
                <a:tc>
                  <a:txBody>
                    <a:bodyPr/>
                    <a:lstStyle/>
                    <a:p>
                      <a:pPr algn="l">
                        <a:lnSpc>
                          <a:spcPct val="115000"/>
                        </a:lnSpc>
                        <a:spcAft>
                          <a:spcPts val="0"/>
                        </a:spcAft>
                        <a:tabLst>
                          <a:tab pos="5397500" algn="r"/>
                        </a:tabLst>
                      </a:pPr>
                      <a:r>
                        <a:rPr lang="en-NZ" sz="1000" b="0" dirty="0">
                          <a:solidFill>
                            <a:srgbClr val="000000"/>
                          </a:solidFill>
                          <a:effectLst/>
                          <a:latin typeface="Barlow"/>
                          <a:ea typeface="Times New Roman"/>
                        </a:rPr>
                        <a:t>35-44 years</a:t>
                      </a:r>
                      <a:endParaRPr lang="en-NZ" sz="1000" b="0" dirty="0">
                        <a:effectLst/>
                        <a:latin typeface="Barlow"/>
                        <a:ea typeface="Times New Roman"/>
                      </a:endParaRPr>
                    </a:p>
                  </a:txBody>
                  <a:tcPr marL="9525" marR="9525" marT="9525" marB="9525"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dirty="0">
                          <a:solidFill>
                            <a:srgbClr val="000000"/>
                          </a:solidFill>
                          <a:effectLst/>
                          <a:latin typeface="Barlow"/>
                        </a:rPr>
                        <a:t>17%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1">
                              <a:lumMod val="65000"/>
                              <a:lumOff val="35000"/>
                            </a:schemeClr>
                          </a:solidFill>
                          <a:effectLst/>
                          <a:latin typeface="Barlow"/>
                          <a:ea typeface="+mn-ea"/>
                          <a:cs typeface="+mn-cs"/>
                        </a:rPr>
                        <a:t>19%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6094">
                <a:tc>
                  <a:txBody>
                    <a:bodyPr/>
                    <a:lstStyle/>
                    <a:p>
                      <a:pPr algn="l">
                        <a:lnSpc>
                          <a:spcPct val="115000"/>
                        </a:lnSpc>
                        <a:spcAft>
                          <a:spcPts val="0"/>
                        </a:spcAft>
                        <a:tabLst>
                          <a:tab pos="5397500" algn="r"/>
                        </a:tabLst>
                      </a:pPr>
                      <a:r>
                        <a:rPr lang="en-NZ" sz="1000" b="0" dirty="0">
                          <a:solidFill>
                            <a:srgbClr val="000000"/>
                          </a:solidFill>
                          <a:effectLst/>
                          <a:latin typeface="Barlow"/>
                          <a:ea typeface="Times New Roman"/>
                        </a:rPr>
                        <a:t>45-54 years</a:t>
                      </a:r>
                      <a:endParaRPr lang="en-NZ" sz="1000" b="0" dirty="0">
                        <a:effectLst/>
                        <a:latin typeface="Barlow"/>
                        <a:ea typeface="Times New Roman"/>
                      </a:endParaRPr>
                    </a:p>
                  </a:txBody>
                  <a:tcPr marL="9525" marR="9525" marT="9525" marB="9525"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dirty="0">
                          <a:solidFill>
                            <a:srgbClr val="000000"/>
                          </a:solidFill>
                          <a:effectLst/>
                          <a:latin typeface="Barlow"/>
                        </a:rPr>
                        <a:t>28%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1">
                              <a:lumMod val="65000"/>
                              <a:lumOff val="35000"/>
                            </a:schemeClr>
                          </a:solidFill>
                          <a:effectLst/>
                          <a:latin typeface="Barlow"/>
                          <a:ea typeface="+mn-ea"/>
                          <a:cs typeface="+mn-cs"/>
                        </a:rPr>
                        <a:t>30%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6094">
                <a:tc>
                  <a:txBody>
                    <a:bodyPr/>
                    <a:lstStyle/>
                    <a:p>
                      <a:pPr algn="l">
                        <a:lnSpc>
                          <a:spcPct val="115000"/>
                        </a:lnSpc>
                        <a:spcAft>
                          <a:spcPts val="0"/>
                        </a:spcAft>
                        <a:tabLst>
                          <a:tab pos="5397500" algn="r"/>
                        </a:tabLst>
                      </a:pPr>
                      <a:r>
                        <a:rPr lang="en-NZ" sz="1000" b="0" dirty="0">
                          <a:solidFill>
                            <a:schemeClr val="tx1"/>
                          </a:solidFill>
                          <a:effectLst/>
                          <a:latin typeface="Barlow"/>
                          <a:ea typeface="Times New Roman"/>
                        </a:rPr>
                        <a:t>55-64</a:t>
                      </a:r>
                      <a:r>
                        <a:rPr lang="en-NZ" sz="1000" b="0" baseline="0" dirty="0">
                          <a:solidFill>
                            <a:schemeClr val="tx1"/>
                          </a:solidFill>
                          <a:effectLst/>
                          <a:latin typeface="Barlow"/>
                          <a:ea typeface="Times New Roman"/>
                        </a:rPr>
                        <a:t> years</a:t>
                      </a:r>
                      <a:endParaRPr lang="en-NZ" sz="1000" b="0" dirty="0">
                        <a:solidFill>
                          <a:schemeClr val="tx1"/>
                        </a:solidFill>
                        <a:effectLst/>
                        <a:latin typeface="Barlow"/>
                        <a:ea typeface="Times New Roman"/>
                      </a:endParaRPr>
                    </a:p>
                  </a:txBody>
                  <a:tcPr marL="9525" marR="9525" marT="9525" marB="9525"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dirty="0">
                          <a:solidFill>
                            <a:srgbClr val="000000"/>
                          </a:solidFill>
                          <a:effectLst/>
                          <a:latin typeface="Barlow"/>
                        </a:rPr>
                        <a:t>20%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1">
                              <a:lumMod val="65000"/>
                              <a:lumOff val="35000"/>
                            </a:schemeClr>
                          </a:solidFill>
                          <a:effectLst/>
                          <a:latin typeface="Barlow"/>
                          <a:ea typeface="+mn-ea"/>
                          <a:cs typeface="+mn-cs"/>
                        </a:rPr>
                        <a:t>21%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5068421"/>
                  </a:ext>
                </a:extLst>
              </a:tr>
              <a:tr h="356094">
                <a:tc>
                  <a:txBody>
                    <a:bodyPr/>
                    <a:lstStyle/>
                    <a:p>
                      <a:pPr algn="l">
                        <a:lnSpc>
                          <a:spcPct val="115000"/>
                        </a:lnSpc>
                        <a:spcAft>
                          <a:spcPts val="0"/>
                        </a:spcAft>
                        <a:tabLst>
                          <a:tab pos="5397500" algn="r"/>
                        </a:tabLst>
                      </a:pPr>
                      <a:r>
                        <a:rPr lang="en-NZ" sz="1000" b="0" dirty="0">
                          <a:solidFill>
                            <a:schemeClr val="tx1"/>
                          </a:solidFill>
                          <a:effectLst/>
                          <a:latin typeface="Barlow"/>
                          <a:ea typeface="Times New Roman"/>
                        </a:rPr>
                        <a:t>65+ years</a:t>
                      </a:r>
                    </a:p>
                  </a:txBody>
                  <a:tcPr marL="9525" marR="9525" marT="9525" marB="9525"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dirty="0">
                          <a:solidFill>
                            <a:srgbClr val="000000"/>
                          </a:solidFill>
                          <a:effectLst/>
                          <a:latin typeface="Barlow"/>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kern="1200" dirty="0">
                          <a:solidFill>
                            <a:schemeClr val="tx1">
                              <a:lumMod val="65000"/>
                              <a:lumOff val="35000"/>
                            </a:schemeClr>
                          </a:solidFill>
                          <a:effectLst/>
                          <a:latin typeface="Barlow"/>
                          <a:ea typeface="+mn-ea"/>
                          <a:cs typeface="+mn-cs"/>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2235439"/>
                  </a:ext>
                </a:extLst>
              </a:tr>
            </a:tbl>
          </a:graphicData>
        </a:graphic>
      </p:graphicFrame>
      <p:sp>
        <p:nvSpPr>
          <p:cNvPr id="6" name="Title 2"/>
          <p:cNvSpPr txBox="1">
            <a:spLocks/>
          </p:cNvSpPr>
          <p:nvPr/>
        </p:nvSpPr>
        <p:spPr>
          <a:xfrm>
            <a:off x="708904" y="287116"/>
            <a:ext cx="8166672" cy="571500"/>
          </a:xfrm>
          <a:prstGeom prst="rect">
            <a:avLst/>
          </a:prstGeom>
        </p:spPr>
        <p:txBody>
          <a:bodyPr vert="horz" wrap="square" lIns="91440" tIns="0" rIns="91440" bIns="0" rtlCol="0" anchor="b" anchorCtr="0">
            <a:noAutofit/>
          </a:bodyPr>
          <a:lstStyle>
            <a:lvl1pPr algn="l" defTabSz="457200" rtl="0" eaLnBrk="1" fontAlgn="base" hangingPunct="1">
              <a:spcBef>
                <a:spcPct val="0"/>
              </a:spcBef>
              <a:spcAft>
                <a:spcPct val="0"/>
              </a:spcAft>
              <a:defRPr sz="2600" b="1" kern="1200" cap="all" baseline="0">
                <a:solidFill>
                  <a:schemeClr val="tx2"/>
                </a:solidFill>
                <a:latin typeface="+mj-lt"/>
                <a:ea typeface="ＭＳ Ｐゴシック" charset="0"/>
                <a:cs typeface="ＭＳ Ｐゴシック" charset="0"/>
              </a:defRPr>
            </a:lvl1pPr>
            <a:lvl2pPr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9pPr>
          </a:lstStyle>
          <a:p>
            <a:r>
              <a:rPr lang="en-NZ" sz="3200" cap="none" dirty="0">
                <a:solidFill>
                  <a:srgbClr val="9C132A"/>
                </a:solidFill>
                <a:latin typeface="Barlow"/>
              </a:rPr>
              <a:t>Age</a:t>
            </a:r>
          </a:p>
        </p:txBody>
      </p:sp>
    </p:spTree>
    <p:extLst>
      <p:ext uri="{BB962C8B-B14F-4D97-AF65-F5344CB8AC3E}">
        <p14:creationId xmlns:p14="http://schemas.microsoft.com/office/powerpoint/2010/main" val="864878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p:cNvGraphicFramePr>
          <p:nvPr>
            <p:extLst>
              <p:ext uri="{D42A27DB-BD31-4B8C-83A1-F6EECF244321}">
                <p14:modId xmlns:p14="http://schemas.microsoft.com/office/powerpoint/2010/main" val="2906279553"/>
              </p:ext>
            </p:extLst>
          </p:nvPr>
        </p:nvGraphicFramePr>
        <p:xfrm>
          <a:off x="1479883" y="1668065"/>
          <a:ext cx="8985622" cy="3349475"/>
        </p:xfrm>
        <a:graphic>
          <a:graphicData uri="http://schemas.openxmlformats.org/drawingml/2006/table">
            <a:tbl>
              <a:tblPr firstRow="1" firstCol="1" bandRow="1">
                <a:tableStyleId>{5C22544A-7EE6-4342-B048-85BDC9FD1C3A}</a:tableStyleId>
              </a:tblPr>
              <a:tblGrid>
                <a:gridCol w="2225595">
                  <a:extLst>
                    <a:ext uri="{9D8B030D-6E8A-4147-A177-3AD203B41FA5}">
                      <a16:colId xmlns:a16="http://schemas.microsoft.com/office/drawing/2014/main" val="20000"/>
                    </a:ext>
                  </a:extLst>
                </a:gridCol>
                <a:gridCol w="1683982">
                  <a:extLst>
                    <a:ext uri="{9D8B030D-6E8A-4147-A177-3AD203B41FA5}">
                      <a16:colId xmlns:a16="http://schemas.microsoft.com/office/drawing/2014/main" val="2832799555"/>
                    </a:ext>
                  </a:extLst>
                </a:gridCol>
                <a:gridCol w="1683982">
                  <a:extLst>
                    <a:ext uri="{9D8B030D-6E8A-4147-A177-3AD203B41FA5}">
                      <a16:colId xmlns:a16="http://schemas.microsoft.com/office/drawing/2014/main" val="20001"/>
                    </a:ext>
                  </a:extLst>
                </a:gridCol>
                <a:gridCol w="1714054">
                  <a:extLst>
                    <a:ext uri="{9D8B030D-6E8A-4147-A177-3AD203B41FA5}">
                      <a16:colId xmlns:a16="http://schemas.microsoft.com/office/drawing/2014/main" val="20002"/>
                    </a:ext>
                  </a:extLst>
                </a:gridCol>
                <a:gridCol w="1678009">
                  <a:extLst>
                    <a:ext uri="{9D8B030D-6E8A-4147-A177-3AD203B41FA5}">
                      <a16:colId xmlns:a16="http://schemas.microsoft.com/office/drawing/2014/main" val="20003"/>
                    </a:ext>
                  </a:extLst>
                </a:gridCol>
              </a:tblGrid>
              <a:tr h="389334">
                <a:tc>
                  <a:txBody>
                    <a:bodyPr/>
                    <a:lstStyle/>
                    <a:p>
                      <a:pPr algn="l"/>
                      <a:r>
                        <a:rPr lang="en-US" sz="1050" b="1" cap="none" baseline="0" dirty="0">
                          <a:solidFill>
                            <a:schemeClr val="tx2"/>
                          </a:solidFill>
                          <a:latin typeface="Barlow"/>
                        </a:rPr>
                        <a:t>Ethnicity (Q34)</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cap="none" baseline="0" dirty="0">
                          <a:solidFill>
                            <a:srgbClr val="FFFFFF"/>
                          </a:solidFill>
                          <a:latin typeface="Barlow"/>
                        </a:rPr>
                        <a:t>TOTAL</a:t>
                      </a:r>
                    </a:p>
                    <a:p>
                      <a:pPr algn="ctr"/>
                      <a:r>
                        <a:rPr lang="en-US" sz="1050" cap="none" baseline="0" dirty="0">
                          <a:solidFill>
                            <a:srgbClr val="FFFFFF"/>
                          </a:solidFill>
                          <a:latin typeface="Barlow"/>
                        </a:rPr>
                        <a:t>2020</a:t>
                      </a:r>
                    </a:p>
                    <a:p>
                      <a:pPr algn="ctr"/>
                      <a:r>
                        <a:rPr lang="en-US" sz="900" b="0" cap="none" baseline="0" dirty="0">
                          <a:solidFill>
                            <a:srgbClr val="FFFFFF"/>
                          </a:solidFill>
                          <a:latin typeface="Barlow"/>
                        </a:rPr>
                        <a:t>(n=474)</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cap="none" baseline="0" dirty="0">
                          <a:solidFill>
                            <a:srgbClr val="FFFFFF"/>
                          </a:solidFill>
                          <a:latin typeface="Barlow"/>
                        </a:rPr>
                        <a:t>TOTAL</a:t>
                      </a:r>
                    </a:p>
                    <a:p>
                      <a:pPr algn="ctr"/>
                      <a:r>
                        <a:rPr lang="en-US" sz="1050" cap="none" baseline="0" dirty="0">
                          <a:solidFill>
                            <a:srgbClr val="FFFFFF"/>
                          </a:solidFill>
                          <a:latin typeface="Barlow"/>
                        </a:rPr>
                        <a:t>2018</a:t>
                      </a:r>
                    </a:p>
                    <a:p>
                      <a:pPr algn="ctr"/>
                      <a:r>
                        <a:rPr lang="en-US" sz="900" b="0" cap="none" baseline="0" dirty="0">
                          <a:solidFill>
                            <a:srgbClr val="FFFFFF"/>
                          </a:solidFill>
                          <a:latin typeface="Barlow"/>
                        </a:rPr>
                        <a:t>(n=543)</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cap="none" baseline="0" dirty="0">
                          <a:solidFill>
                            <a:srgbClr val="FFFFFF"/>
                          </a:solidFill>
                          <a:latin typeface="Barlow"/>
                        </a:rPr>
                        <a:t>TOTAL</a:t>
                      </a:r>
                    </a:p>
                    <a:p>
                      <a:pPr algn="ctr"/>
                      <a:r>
                        <a:rPr lang="en-US" sz="1050" cap="none" baseline="0" dirty="0">
                          <a:solidFill>
                            <a:srgbClr val="FFFFFF"/>
                          </a:solidFill>
                          <a:latin typeface="Barlow"/>
                        </a:rPr>
                        <a:t>2017</a:t>
                      </a:r>
                    </a:p>
                    <a:p>
                      <a:pPr algn="ctr"/>
                      <a:r>
                        <a:rPr lang="en-US" sz="900" b="0" cap="none" baseline="0" dirty="0">
                          <a:solidFill>
                            <a:srgbClr val="FFFFFF"/>
                          </a:solidFill>
                          <a:latin typeface="Barlow"/>
                        </a:rPr>
                        <a:t>(n=317)</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cap="none" baseline="0" dirty="0">
                          <a:solidFill>
                            <a:srgbClr val="FFFFFF"/>
                          </a:solidFill>
                          <a:latin typeface="Barlow"/>
                        </a:rPr>
                        <a:t>ALL SPORTS</a:t>
                      </a:r>
                    </a:p>
                    <a:p>
                      <a:pPr algn="ctr"/>
                      <a:r>
                        <a:rPr lang="en-US" sz="1050" cap="none" baseline="0" dirty="0">
                          <a:solidFill>
                            <a:srgbClr val="FFFFFF"/>
                          </a:solidFill>
                          <a:latin typeface="Barlow"/>
                        </a:rPr>
                        <a:t>2019/20</a:t>
                      </a:r>
                    </a:p>
                    <a:p>
                      <a:pPr algn="ctr"/>
                      <a:r>
                        <a:rPr lang="en-US" sz="900" b="0" cap="none" baseline="0" dirty="0">
                          <a:solidFill>
                            <a:srgbClr val="FFFFFF"/>
                          </a:solidFill>
                          <a:latin typeface="Barlow"/>
                        </a:rPr>
                        <a:t>(n=37,926)</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00121">
                <a:tc>
                  <a:txBody>
                    <a:bodyPr/>
                    <a:lstStyle/>
                    <a:p>
                      <a:pPr algn="l" fontAlgn="b"/>
                      <a:r>
                        <a:rPr lang="en-US" sz="1050" b="1" i="0" u="none" strike="noStrike" dirty="0">
                          <a:solidFill>
                            <a:srgbClr val="000000"/>
                          </a:solidFill>
                          <a:effectLst/>
                          <a:latin typeface="Barlow"/>
                        </a:rPr>
                        <a:t>NET European/P</a:t>
                      </a:r>
                      <a:r>
                        <a:rPr lang="en-US" sz="1050" b="1" i="0" u="none" strike="noStrike" dirty="0">
                          <a:solidFill>
                            <a:srgbClr val="000000"/>
                          </a:solidFill>
                          <a:effectLst/>
                          <a:latin typeface="Arial" panose="020B0604020202020204" pitchFamily="34" charset="0"/>
                          <a:cs typeface="Arial" panose="020B0604020202020204" pitchFamily="34" charset="0"/>
                        </a:rPr>
                        <a:t>ā</a:t>
                      </a:r>
                      <a:r>
                        <a:rPr lang="en-US" sz="1050" b="1" i="0" u="none" strike="noStrike" dirty="0">
                          <a:solidFill>
                            <a:srgbClr val="000000"/>
                          </a:solidFill>
                          <a:effectLst/>
                          <a:latin typeface="Barlow"/>
                        </a:rPr>
                        <a:t>keh</a:t>
                      </a:r>
                      <a:r>
                        <a:rPr lang="en-US" sz="1050" b="1" i="0" u="none" strike="noStrike" dirty="0">
                          <a:solidFill>
                            <a:srgbClr val="000000"/>
                          </a:solidFill>
                          <a:effectLst/>
                          <a:latin typeface="Arial" panose="020B0604020202020204" pitchFamily="34" charset="0"/>
                          <a:cs typeface="Arial" panose="020B0604020202020204" pitchFamily="34" charset="0"/>
                        </a:rPr>
                        <a:t>ā</a:t>
                      </a:r>
                      <a:endParaRPr lang="en-US" sz="1050" b="1" i="0" u="none" strike="noStrike" dirty="0">
                        <a:solidFill>
                          <a:srgbClr val="000000"/>
                        </a:solidFill>
                        <a:effectLst/>
                        <a:latin typeface="Barlow"/>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1" i="0" u="none" strike="noStrike" kern="1200" dirty="0">
                          <a:solidFill>
                            <a:srgbClr val="000000"/>
                          </a:solidFill>
                          <a:effectLst/>
                          <a:latin typeface="Barlow"/>
                          <a:ea typeface="+mn-ea"/>
                          <a:cs typeface="+mn-cs"/>
                        </a:rPr>
                        <a:t>48%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44%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0121">
                <a:tc>
                  <a:txBody>
                    <a:bodyPr/>
                    <a:lstStyle/>
                    <a:p>
                      <a:pPr algn="l" fontAlgn="b"/>
                      <a:r>
                        <a:rPr lang="en-US" sz="1050" b="1" i="0" u="none" strike="noStrike" dirty="0">
                          <a:solidFill>
                            <a:srgbClr val="000000"/>
                          </a:solidFill>
                          <a:effectLst/>
                          <a:latin typeface="Barlow"/>
                        </a:rPr>
                        <a:t>Māori</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i="0" u="none" strike="noStrike" kern="1200" dirty="0">
                          <a:solidFill>
                            <a:srgbClr val="000000"/>
                          </a:solidFill>
                          <a:effectLst/>
                          <a:latin typeface="Barlow"/>
                          <a:ea typeface="+mn-ea"/>
                          <a:cs typeface="+mn-cs"/>
                        </a:rPr>
                        <a:t>57%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121">
                <a:tc>
                  <a:txBody>
                    <a:bodyPr/>
                    <a:lstStyle/>
                    <a:p>
                      <a:pPr algn="l" fontAlgn="b"/>
                      <a:r>
                        <a:rPr lang="en-US" sz="1050" b="1" i="0" u="none" strike="noStrike" dirty="0">
                          <a:solidFill>
                            <a:srgbClr val="000000"/>
                          </a:solidFill>
                          <a:effectLst/>
                          <a:latin typeface="Barlow"/>
                        </a:rPr>
                        <a:t>NET Pasifika</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i="0" u="none" strike="noStrike" kern="1200" dirty="0">
                          <a:solidFill>
                            <a:srgbClr val="000000"/>
                          </a:solidFill>
                          <a:effectLst/>
                          <a:latin typeface="Barlow"/>
                          <a:ea typeface="+mn-ea"/>
                          <a:cs typeface="+mn-cs"/>
                        </a:rPr>
                        <a:t>17%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0121">
                <a:tc>
                  <a:txBody>
                    <a:bodyPr/>
                    <a:lstStyle/>
                    <a:p>
                      <a:pPr marL="457200" lvl="1" algn="l" defTabSz="457200" rtl="0" eaLnBrk="1" fontAlgn="b" latinLnBrk="0" hangingPunct="1"/>
                      <a:r>
                        <a:rPr lang="en-US" sz="1050" b="0" i="0" u="none" strike="noStrike" kern="1200" dirty="0">
                          <a:solidFill>
                            <a:srgbClr val="000000"/>
                          </a:solidFill>
                          <a:effectLst/>
                          <a:latin typeface="Barlow"/>
                          <a:ea typeface="+mn-ea"/>
                          <a:cs typeface="+mn-cs"/>
                        </a:rPr>
                        <a:t>Samoan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i="0" u="none" strike="noStrike" kern="1200" dirty="0">
                          <a:solidFill>
                            <a:srgbClr val="000000"/>
                          </a:solidFill>
                          <a:effectLst/>
                          <a:latin typeface="Barlow"/>
                          <a:ea typeface="+mn-ea"/>
                          <a:cs typeface="+mn-cs"/>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00121">
                <a:tc>
                  <a:txBody>
                    <a:bodyPr/>
                    <a:lstStyle/>
                    <a:p>
                      <a:pPr algn="l" fontAlgn="b"/>
                      <a:r>
                        <a:rPr lang="en-US" sz="1050" b="1" i="0" u="none" strike="noStrike" dirty="0">
                          <a:solidFill>
                            <a:srgbClr val="000000"/>
                          </a:solidFill>
                          <a:effectLst/>
                          <a:latin typeface="Barlow"/>
                        </a:rPr>
                        <a:t>NET Asian &amp; Indian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i="0" u="none" strike="noStrike" kern="1200" dirty="0">
                          <a:solidFill>
                            <a:srgbClr val="000000"/>
                          </a:solidFill>
                          <a:effectLst/>
                          <a:latin typeface="Barlow"/>
                          <a:ea typeface="+mn-ea"/>
                          <a:cs typeface="+mn-cs"/>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0121">
                <a:tc>
                  <a:txBody>
                    <a:bodyPr/>
                    <a:lstStyle/>
                    <a:p>
                      <a:pPr lvl="1" algn="l" fontAlgn="b"/>
                      <a:r>
                        <a:rPr lang="en-US" sz="1050" b="0" i="0" u="none" strike="noStrike" dirty="0">
                          <a:solidFill>
                            <a:srgbClr val="000000"/>
                          </a:solidFill>
                          <a:effectLst/>
                          <a:latin typeface="Barlow"/>
                        </a:rPr>
                        <a:t>Chinese</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i="0" u="none" strike="noStrike" kern="1200" dirty="0">
                          <a:solidFill>
                            <a:srgbClr val="000000"/>
                          </a:solidFill>
                          <a:effectLst/>
                          <a:latin typeface="Barlow"/>
                          <a:ea typeface="+mn-ea"/>
                          <a:cs typeface="+mn-cs"/>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0121">
                <a:tc>
                  <a:txBody>
                    <a:bodyPr/>
                    <a:lstStyle/>
                    <a:p>
                      <a:pPr algn="l" fontAlgn="b"/>
                      <a:r>
                        <a:rPr lang="en-US" sz="1050" b="1" i="0" u="none" strike="noStrike" dirty="0">
                          <a:solidFill>
                            <a:srgbClr val="000000"/>
                          </a:solidFill>
                          <a:effectLst/>
                          <a:latin typeface="Barlow"/>
                        </a:rPr>
                        <a:t>Other</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i="0" u="none" strike="noStrike" kern="1200" dirty="0">
                          <a:solidFill>
                            <a:srgbClr val="000000"/>
                          </a:solidFill>
                          <a:effectLst/>
                          <a:latin typeface="Barlow"/>
                          <a:ea typeface="+mn-ea"/>
                          <a:cs typeface="+mn-cs"/>
                        </a:rPr>
                        <a:t>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6" name="Title 2"/>
          <p:cNvSpPr txBox="1">
            <a:spLocks/>
          </p:cNvSpPr>
          <p:nvPr/>
        </p:nvSpPr>
        <p:spPr>
          <a:xfrm>
            <a:off x="641913" y="305681"/>
            <a:ext cx="8166672" cy="571500"/>
          </a:xfrm>
          <a:prstGeom prst="rect">
            <a:avLst/>
          </a:prstGeom>
        </p:spPr>
        <p:txBody>
          <a:bodyPr vert="horz" wrap="square" lIns="91440" tIns="0" rIns="91440" bIns="0" rtlCol="0" anchor="b" anchorCtr="0">
            <a:noAutofit/>
          </a:bodyPr>
          <a:lstStyle>
            <a:lvl1pPr algn="l" defTabSz="457200" rtl="0" eaLnBrk="1" fontAlgn="base" hangingPunct="1">
              <a:spcBef>
                <a:spcPct val="0"/>
              </a:spcBef>
              <a:spcAft>
                <a:spcPct val="0"/>
              </a:spcAft>
              <a:defRPr sz="2600" b="1" kern="1200" cap="all" baseline="0">
                <a:solidFill>
                  <a:schemeClr val="tx2"/>
                </a:solidFill>
                <a:latin typeface="+mj-lt"/>
                <a:ea typeface="ＭＳ Ｐゴシック" charset="0"/>
                <a:cs typeface="ＭＳ Ｐゴシック" charset="0"/>
              </a:defRPr>
            </a:lvl1pPr>
            <a:lvl2pPr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9pPr>
          </a:lstStyle>
          <a:p>
            <a:r>
              <a:rPr lang="en-NZ" sz="2800" cap="none" dirty="0">
                <a:solidFill>
                  <a:srgbClr val="9C132A"/>
                </a:solidFill>
                <a:latin typeface="Barlow"/>
              </a:rPr>
              <a:t>Ethnicity</a:t>
            </a:r>
          </a:p>
        </p:txBody>
      </p:sp>
      <p:sp>
        <p:nvSpPr>
          <p:cNvPr id="8" name="Footer Placeholder 5"/>
          <p:cNvSpPr txBox="1">
            <a:spLocks/>
          </p:cNvSpPr>
          <p:nvPr/>
        </p:nvSpPr>
        <p:spPr>
          <a:xfrm>
            <a:off x="501651" y="6027808"/>
            <a:ext cx="5847520" cy="221810"/>
          </a:xfrm>
          <a:prstGeom prst="rect">
            <a:avLst/>
          </a:prstGeom>
        </p:spPr>
        <p:txBody>
          <a:bodyPr anchor="ctr"/>
          <a:lstStyle>
            <a:defPPr>
              <a:defRPr lang="en-US"/>
            </a:defPPr>
            <a:lvl1pPr marL="0" marR="0" indent="0" algn="l" defTabSz="914400" rtl="0" eaLnBrk="1" fontAlgn="base" latinLnBrk="0" hangingPunct="1">
              <a:lnSpc>
                <a:spcPct val="100000"/>
              </a:lnSpc>
              <a:spcBef>
                <a:spcPts val="60"/>
              </a:spcBef>
              <a:spcAft>
                <a:spcPct val="0"/>
              </a:spcAft>
              <a:buClrTx/>
              <a:buSzTx/>
              <a:buFontTx/>
              <a:buNone/>
              <a:tabLst/>
              <a:defRPr sz="800"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spcBef>
                <a:spcPts val="0"/>
              </a:spcBef>
            </a:pPr>
            <a:r>
              <a:rPr lang="en-NZ" dirty="0">
                <a:solidFill>
                  <a:srgbClr val="000000"/>
                </a:solidFill>
                <a:latin typeface="Calibri" panose="020F0502020204030204"/>
              </a:rPr>
              <a:t>Note: Respondents can identify with more than one ethnicity. Only ethnicities greater than 1% are shown.</a:t>
            </a:r>
            <a:endParaRPr lang="en-US" dirty="0">
              <a:solidFill>
                <a:srgbClr val="000000"/>
              </a:solidFill>
              <a:latin typeface="Calibri" panose="020F0502020204030204"/>
            </a:endParaRPr>
          </a:p>
        </p:txBody>
      </p:sp>
    </p:spTree>
    <p:extLst>
      <p:ext uri="{BB962C8B-B14F-4D97-AF65-F5344CB8AC3E}">
        <p14:creationId xmlns:p14="http://schemas.microsoft.com/office/powerpoint/2010/main" val="7196129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4137" y="120878"/>
            <a:ext cx="9144000" cy="689019"/>
          </a:xfrm>
        </p:spPr>
        <p:txBody>
          <a:bodyPr>
            <a:normAutofit/>
          </a:bodyPr>
          <a:lstStyle/>
          <a:p>
            <a:pPr algn="l"/>
            <a:r>
              <a:rPr lang="en-NZ" sz="2800" dirty="0">
                <a:solidFill>
                  <a:schemeClr val="tx2"/>
                </a:solidFill>
              </a:rPr>
              <a:t>Region of residence</a:t>
            </a:r>
          </a:p>
        </p:txBody>
      </p:sp>
      <p:graphicFrame>
        <p:nvGraphicFramePr>
          <p:cNvPr id="5" name="Content Placeholder 5"/>
          <p:cNvGraphicFramePr>
            <a:graphicFrameLocks/>
          </p:cNvGraphicFramePr>
          <p:nvPr>
            <p:extLst>
              <p:ext uri="{D42A27DB-BD31-4B8C-83A1-F6EECF244321}">
                <p14:modId xmlns:p14="http://schemas.microsoft.com/office/powerpoint/2010/main" val="3204624008"/>
              </p:ext>
            </p:extLst>
          </p:nvPr>
        </p:nvGraphicFramePr>
        <p:xfrm>
          <a:off x="1792705" y="1157614"/>
          <a:ext cx="8359359" cy="4967658"/>
        </p:xfrm>
        <a:graphic>
          <a:graphicData uri="http://schemas.openxmlformats.org/drawingml/2006/table">
            <a:tbl>
              <a:tblPr firstRow="1" firstCol="1" bandRow="1">
                <a:tableStyleId>{5C22544A-7EE6-4342-B048-85BDC9FD1C3A}</a:tableStyleId>
              </a:tblPr>
              <a:tblGrid>
                <a:gridCol w="2068087">
                  <a:extLst>
                    <a:ext uri="{9D8B030D-6E8A-4147-A177-3AD203B41FA5}">
                      <a16:colId xmlns:a16="http://schemas.microsoft.com/office/drawing/2014/main" val="20000"/>
                    </a:ext>
                  </a:extLst>
                </a:gridCol>
                <a:gridCol w="1572818">
                  <a:extLst>
                    <a:ext uri="{9D8B030D-6E8A-4147-A177-3AD203B41FA5}">
                      <a16:colId xmlns:a16="http://schemas.microsoft.com/office/drawing/2014/main" val="2094391912"/>
                    </a:ext>
                  </a:extLst>
                </a:gridCol>
                <a:gridCol w="1572818">
                  <a:extLst>
                    <a:ext uri="{9D8B030D-6E8A-4147-A177-3AD203B41FA5}">
                      <a16:colId xmlns:a16="http://schemas.microsoft.com/office/drawing/2014/main" val="20001"/>
                    </a:ext>
                  </a:extLst>
                </a:gridCol>
                <a:gridCol w="1572818">
                  <a:extLst>
                    <a:ext uri="{9D8B030D-6E8A-4147-A177-3AD203B41FA5}">
                      <a16:colId xmlns:a16="http://schemas.microsoft.com/office/drawing/2014/main" val="20002"/>
                    </a:ext>
                  </a:extLst>
                </a:gridCol>
                <a:gridCol w="1572818">
                  <a:extLst>
                    <a:ext uri="{9D8B030D-6E8A-4147-A177-3AD203B41FA5}">
                      <a16:colId xmlns:a16="http://schemas.microsoft.com/office/drawing/2014/main" val="20003"/>
                    </a:ext>
                  </a:extLst>
                </a:gridCol>
              </a:tblGrid>
              <a:tr h="465732">
                <a:tc>
                  <a:txBody>
                    <a:bodyPr/>
                    <a:lstStyle/>
                    <a:p>
                      <a:pPr algn="l"/>
                      <a:r>
                        <a:rPr lang="en-US" sz="1000" b="1" cap="none" baseline="0" dirty="0">
                          <a:solidFill>
                            <a:schemeClr val="tx2"/>
                          </a:solidFill>
                          <a:latin typeface="Barlow"/>
                        </a:rPr>
                        <a:t>Region (Q23)</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cap="none" baseline="0" dirty="0">
                          <a:solidFill>
                            <a:srgbClr val="FFFFFF"/>
                          </a:solidFill>
                          <a:latin typeface="Barlow"/>
                        </a:rPr>
                        <a:t>TOTAL</a:t>
                      </a:r>
                    </a:p>
                    <a:p>
                      <a:pPr algn="ctr"/>
                      <a:r>
                        <a:rPr lang="en-US" sz="1000" cap="none" baseline="0" dirty="0">
                          <a:solidFill>
                            <a:srgbClr val="FFFFFF"/>
                          </a:solidFill>
                          <a:latin typeface="Barlow"/>
                        </a:rPr>
                        <a:t>2020</a:t>
                      </a:r>
                    </a:p>
                    <a:p>
                      <a:pPr algn="ctr"/>
                      <a:r>
                        <a:rPr lang="en-US" sz="800" b="0" cap="none" baseline="0" dirty="0">
                          <a:solidFill>
                            <a:srgbClr val="FFFFFF"/>
                          </a:solidFill>
                          <a:latin typeface="Barlow"/>
                        </a:rPr>
                        <a:t>(n=474)</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cap="none" baseline="0" dirty="0">
                          <a:solidFill>
                            <a:srgbClr val="FFFFFF"/>
                          </a:solidFill>
                          <a:latin typeface="Barlow"/>
                        </a:rPr>
                        <a:t>TOTAL</a:t>
                      </a:r>
                    </a:p>
                    <a:p>
                      <a:pPr algn="ctr"/>
                      <a:r>
                        <a:rPr lang="en-US" sz="1000" cap="none" baseline="0" dirty="0">
                          <a:solidFill>
                            <a:srgbClr val="FFFFFF"/>
                          </a:solidFill>
                          <a:latin typeface="Barlow"/>
                        </a:rPr>
                        <a:t>2018</a:t>
                      </a:r>
                    </a:p>
                    <a:p>
                      <a:pPr algn="ctr"/>
                      <a:r>
                        <a:rPr lang="en-US" sz="800" b="0" cap="none" baseline="0" dirty="0">
                          <a:solidFill>
                            <a:srgbClr val="FFFFFF"/>
                          </a:solidFill>
                          <a:latin typeface="Barlow"/>
                        </a:rPr>
                        <a:t>(n=543)</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cap="none" baseline="0" dirty="0">
                          <a:solidFill>
                            <a:srgbClr val="FFFFFF"/>
                          </a:solidFill>
                          <a:latin typeface="Barlow"/>
                        </a:rPr>
                        <a:t>TOTAL</a:t>
                      </a:r>
                    </a:p>
                    <a:p>
                      <a:pPr algn="ctr"/>
                      <a:r>
                        <a:rPr lang="en-US" sz="1000" cap="none" baseline="0" dirty="0">
                          <a:solidFill>
                            <a:srgbClr val="FFFFFF"/>
                          </a:solidFill>
                          <a:latin typeface="Barlow"/>
                        </a:rPr>
                        <a:t>2017</a:t>
                      </a:r>
                    </a:p>
                    <a:p>
                      <a:pPr algn="ctr"/>
                      <a:r>
                        <a:rPr lang="en-US" sz="800" b="0" cap="none" baseline="0" dirty="0">
                          <a:solidFill>
                            <a:srgbClr val="FFFFFF"/>
                          </a:solidFill>
                          <a:latin typeface="Barlow"/>
                        </a:rPr>
                        <a:t>(n=317)</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cap="none" baseline="0" dirty="0">
                          <a:solidFill>
                            <a:srgbClr val="FFFFFF"/>
                          </a:solidFill>
                          <a:latin typeface="Barlow"/>
                        </a:rPr>
                        <a:t>ALL SPORTS</a:t>
                      </a:r>
                    </a:p>
                    <a:p>
                      <a:pPr algn="ctr"/>
                      <a:r>
                        <a:rPr lang="en-US" sz="1000" cap="none" baseline="0" dirty="0">
                          <a:solidFill>
                            <a:srgbClr val="FFFFFF"/>
                          </a:solidFill>
                          <a:latin typeface="Barlow"/>
                        </a:rPr>
                        <a:t>2019/20</a:t>
                      </a:r>
                    </a:p>
                    <a:p>
                      <a:pPr algn="ctr"/>
                      <a:r>
                        <a:rPr lang="en-US" sz="800" b="0" cap="none" baseline="0" dirty="0">
                          <a:solidFill>
                            <a:srgbClr val="FFFFFF"/>
                          </a:solidFill>
                          <a:latin typeface="Barlow"/>
                        </a:rPr>
                        <a:t>(n=37,926)</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47195">
                <a:tc>
                  <a:txBody>
                    <a:bodyPr/>
                    <a:lstStyle/>
                    <a:p>
                      <a:pPr algn="l" fontAlgn="b"/>
                      <a:r>
                        <a:rPr lang="en-US" sz="1000" b="0" i="0" u="none" strike="noStrike" dirty="0">
                          <a:solidFill>
                            <a:srgbClr val="000000"/>
                          </a:solidFill>
                          <a:effectLst/>
                          <a:latin typeface="Barlow"/>
                        </a:rPr>
                        <a:t>Northland</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1" i="0" u="none" strike="noStrike" kern="1200" dirty="0">
                          <a:solidFill>
                            <a:srgbClr val="000000"/>
                          </a:solidFill>
                          <a:effectLst/>
                          <a:latin typeface="Barlow"/>
                          <a:ea typeface="+mn-ea"/>
                          <a:cs typeface="+mn-cs"/>
                        </a:rPr>
                        <a:t>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7195">
                <a:tc>
                  <a:txBody>
                    <a:bodyPr/>
                    <a:lstStyle/>
                    <a:p>
                      <a:pPr algn="l" fontAlgn="b"/>
                      <a:r>
                        <a:rPr lang="en-US" sz="1000" b="0" i="0" u="none" strike="noStrike" dirty="0">
                          <a:solidFill>
                            <a:srgbClr val="000000"/>
                          </a:solidFill>
                          <a:effectLst/>
                          <a:latin typeface="Barlow"/>
                        </a:rPr>
                        <a:t>Auckland</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30%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7195">
                <a:tc>
                  <a:txBody>
                    <a:bodyPr/>
                    <a:lstStyle/>
                    <a:p>
                      <a:pPr algn="l" fontAlgn="b"/>
                      <a:r>
                        <a:rPr lang="en-US" sz="1000" b="0" i="0" u="none" strike="noStrike" dirty="0">
                          <a:solidFill>
                            <a:srgbClr val="000000"/>
                          </a:solidFill>
                          <a:effectLst/>
                          <a:latin typeface="Barlow"/>
                        </a:rPr>
                        <a:t>Waikato</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13%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7195">
                <a:tc>
                  <a:txBody>
                    <a:bodyPr/>
                    <a:lstStyle/>
                    <a:p>
                      <a:pPr algn="l" fontAlgn="b"/>
                      <a:r>
                        <a:rPr lang="en-US" sz="1000" b="0" i="0" u="none" strike="noStrike" dirty="0">
                          <a:solidFill>
                            <a:srgbClr val="000000"/>
                          </a:solidFill>
                          <a:effectLst/>
                          <a:latin typeface="Barlow"/>
                        </a:rPr>
                        <a:t>Bay of Plenty</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11%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7195">
                <a:tc>
                  <a:txBody>
                    <a:bodyPr/>
                    <a:lstStyle/>
                    <a:p>
                      <a:pPr algn="l" fontAlgn="b"/>
                      <a:r>
                        <a:rPr lang="en-US" sz="1000" b="0" i="0" u="none" strike="noStrike" dirty="0">
                          <a:solidFill>
                            <a:srgbClr val="000000"/>
                          </a:solidFill>
                          <a:effectLst/>
                          <a:latin typeface="Barlow"/>
                        </a:rPr>
                        <a:t>Gisborne</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7195">
                <a:tc>
                  <a:txBody>
                    <a:bodyPr/>
                    <a:lstStyle/>
                    <a:p>
                      <a:pPr algn="l" fontAlgn="b"/>
                      <a:r>
                        <a:rPr lang="en-US" sz="1000" b="0" i="0" u="none" strike="noStrike" dirty="0">
                          <a:solidFill>
                            <a:srgbClr val="000000"/>
                          </a:solidFill>
                          <a:effectLst/>
                          <a:latin typeface="Barlow"/>
                        </a:rPr>
                        <a:t>Hawkes Bay</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7195">
                <a:tc>
                  <a:txBody>
                    <a:bodyPr/>
                    <a:lstStyle/>
                    <a:p>
                      <a:pPr algn="l" fontAlgn="b"/>
                      <a:r>
                        <a:rPr lang="en-US" sz="1000" b="0" i="0" u="none" strike="noStrike" dirty="0">
                          <a:solidFill>
                            <a:srgbClr val="000000"/>
                          </a:solidFill>
                          <a:effectLst/>
                          <a:latin typeface="Barlow"/>
                        </a:rPr>
                        <a:t>Taranaki</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47195">
                <a:tc>
                  <a:txBody>
                    <a:bodyPr/>
                    <a:lstStyle/>
                    <a:p>
                      <a:pPr algn="l" fontAlgn="b"/>
                      <a:r>
                        <a:rPr lang="en-NZ" sz="1000" b="0" kern="1200" dirty="0">
                          <a:solidFill>
                            <a:schemeClr val="tx1"/>
                          </a:solidFill>
                          <a:latin typeface="Barlow"/>
                          <a:ea typeface="+mn-ea"/>
                          <a:cs typeface="+mn-cs"/>
                        </a:rPr>
                        <a:t>Manawatu</a:t>
                      </a:r>
                      <a:endParaRPr lang="en-US" sz="1000" b="0" i="0" u="none" strike="noStrike" dirty="0">
                        <a:solidFill>
                          <a:srgbClr val="000000"/>
                        </a:solidFill>
                        <a:effectLst/>
                        <a:latin typeface="Barlow"/>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7195">
                <a:tc>
                  <a:txBody>
                    <a:bodyPr/>
                    <a:lstStyle/>
                    <a:p>
                      <a:pPr algn="l" fontAlgn="b"/>
                      <a:r>
                        <a:rPr lang="en-US" sz="1000" b="0" i="0" u="none" strike="noStrike" dirty="0">
                          <a:solidFill>
                            <a:srgbClr val="000000"/>
                          </a:solidFill>
                          <a:effectLst/>
                          <a:latin typeface="Barlow"/>
                        </a:rPr>
                        <a:t>Whanganui</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7195">
                <a:tc>
                  <a:txBody>
                    <a:bodyPr/>
                    <a:lstStyle/>
                    <a:p>
                      <a:pPr algn="l" fontAlgn="b"/>
                      <a:r>
                        <a:rPr lang="en-US" sz="1000" b="0" i="0" u="none" strike="noStrike" dirty="0">
                          <a:solidFill>
                            <a:srgbClr val="000000"/>
                          </a:solidFill>
                          <a:effectLst/>
                          <a:latin typeface="Barlow"/>
                        </a:rPr>
                        <a:t>Wellington-Wairarapa</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7195">
                <a:tc>
                  <a:txBody>
                    <a:bodyPr/>
                    <a:lstStyle/>
                    <a:p>
                      <a:pPr algn="l" fontAlgn="b"/>
                      <a:r>
                        <a:rPr lang="en-US" sz="1000" b="0" i="0" u="none" strike="noStrike" dirty="0">
                          <a:solidFill>
                            <a:srgbClr val="000000"/>
                          </a:solidFill>
                          <a:effectLst/>
                          <a:latin typeface="Barlow"/>
                        </a:rPr>
                        <a:t>Tasman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47195">
                <a:tc>
                  <a:txBody>
                    <a:bodyPr/>
                    <a:lstStyle/>
                    <a:p>
                      <a:pPr algn="l" fontAlgn="b"/>
                      <a:r>
                        <a:rPr lang="en-US" sz="1000" b="0" i="0" u="none" strike="noStrike" dirty="0">
                          <a:solidFill>
                            <a:srgbClr val="000000"/>
                          </a:solidFill>
                          <a:effectLst/>
                          <a:latin typeface="Barlow"/>
                        </a:rPr>
                        <a:t>Nelson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7195">
                <a:tc>
                  <a:txBody>
                    <a:bodyPr/>
                    <a:lstStyle/>
                    <a:p>
                      <a:pPr algn="l" fontAlgn="b"/>
                      <a:r>
                        <a:rPr lang="en-US" sz="1000" b="0" i="0" u="none" strike="noStrike" dirty="0">
                          <a:solidFill>
                            <a:srgbClr val="000000"/>
                          </a:solidFill>
                          <a:effectLst/>
                          <a:latin typeface="Barlow"/>
                        </a:rPr>
                        <a:t>Marlborough</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47195">
                <a:tc>
                  <a:txBody>
                    <a:bodyPr/>
                    <a:lstStyle/>
                    <a:p>
                      <a:pPr algn="l" fontAlgn="b"/>
                      <a:r>
                        <a:rPr lang="en-US" sz="1000" b="0" i="0" u="none" strike="noStrike" dirty="0">
                          <a:solidFill>
                            <a:srgbClr val="000000"/>
                          </a:solidFill>
                          <a:effectLst/>
                          <a:latin typeface="Barlow"/>
                        </a:rPr>
                        <a:t>West Coast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&lt;1%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47195">
                <a:tc>
                  <a:txBody>
                    <a:bodyPr/>
                    <a:lstStyle/>
                    <a:p>
                      <a:pPr algn="l" fontAlgn="b"/>
                      <a:r>
                        <a:rPr lang="en-US" sz="1000" b="0" i="0" u="none" strike="noStrike" dirty="0">
                          <a:solidFill>
                            <a:srgbClr val="000000"/>
                          </a:solidFill>
                          <a:effectLst/>
                          <a:latin typeface="Barlow"/>
                        </a:rPr>
                        <a:t>Canterbury</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47195">
                <a:tc>
                  <a:txBody>
                    <a:bodyPr/>
                    <a:lstStyle/>
                    <a:p>
                      <a:pPr algn="l" fontAlgn="b"/>
                      <a:r>
                        <a:rPr lang="en-US" sz="1000" b="0" i="0" u="none" strike="noStrike" dirty="0">
                          <a:solidFill>
                            <a:srgbClr val="000000"/>
                          </a:solidFill>
                          <a:effectLst/>
                          <a:latin typeface="Barlow"/>
                        </a:rPr>
                        <a:t>Otago</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47195">
                <a:tc>
                  <a:txBody>
                    <a:bodyPr/>
                    <a:lstStyle/>
                    <a:p>
                      <a:pPr algn="l" fontAlgn="b"/>
                      <a:r>
                        <a:rPr lang="en-US" sz="1000" b="0" i="0" u="none" strike="noStrike" dirty="0">
                          <a:solidFill>
                            <a:srgbClr val="000000"/>
                          </a:solidFill>
                          <a:effectLst/>
                          <a:latin typeface="Barlow"/>
                        </a:rPr>
                        <a:t>Southland</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&lt;1%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&lt;1%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&lt;1%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47195">
                <a:tc>
                  <a:txBody>
                    <a:bodyPr/>
                    <a:lstStyle/>
                    <a:p>
                      <a:pPr algn="l" fontAlgn="b"/>
                      <a:r>
                        <a:rPr lang="en-US" sz="1000" b="0" i="0" u="none" strike="noStrike" dirty="0">
                          <a:solidFill>
                            <a:srgbClr val="000000"/>
                          </a:solidFill>
                          <a:effectLst/>
                          <a:latin typeface="Barlow"/>
                        </a:rPr>
                        <a:t>Outside of New Zealand</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1" i="0" u="none" strike="noStrike" kern="1200" dirty="0">
                          <a:solidFill>
                            <a:srgbClr val="000000"/>
                          </a:solidFill>
                          <a:effectLst/>
                          <a:latin typeface="Barlow"/>
                          <a:ea typeface="+mn-ea"/>
                          <a:cs typeface="+mn-cs"/>
                        </a:rPr>
                        <a:t>&lt;1%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&lt;1%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&lt;1%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7272947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2674666210"/>
              </p:ext>
            </p:extLst>
          </p:nvPr>
        </p:nvGraphicFramePr>
        <p:xfrm>
          <a:off x="2103851" y="1381494"/>
          <a:ext cx="8219242" cy="4535077"/>
        </p:xfrm>
        <a:graphic>
          <a:graphicData uri="http://schemas.openxmlformats.org/drawingml/2006/table">
            <a:tbl>
              <a:tblPr firstRow="1" firstCol="1" bandRow="1">
                <a:tableStyleId>{5C22544A-7EE6-4342-B048-85BDC9FD1C3A}</a:tableStyleId>
              </a:tblPr>
              <a:tblGrid>
                <a:gridCol w="2699490">
                  <a:extLst>
                    <a:ext uri="{9D8B030D-6E8A-4147-A177-3AD203B41FA5}">
                      <a16:colId xmlns:a16="http://schemas.microsoft.com/office/drawing/2014/main" val="20000"/>
                    </a:ext>
                  </a:extLst>
                </a:gridCol>
                <a:gridCol w="1379938">
                  <a:extLst>
                    <a:ext uri="{9D8B030D-6E8A-4147-A177-3AD203B41FA5}">
                      <a16:colId xmlns:a16="http://schemas.microsoft.com/office/drawing/2014/main" val="1200476444"/>
                    </a:ext>
                  </a:extLst>
                </a:gridCol>
                <a:gridCol w="1379938">
                  <a:extLst>
                    <a:ext uri="{9D8B030D-6E8A-4147-A177-3AD203B41FA5}">
                      <a16:colId xmlns:a16="http://schemas.microsoft.com/office/drawing/2014/main" val="20001"/>
                    </a:ext>
                  </a:extLst>
                </a:gridCol>
                <a:gridCol w="1379938">
                  <a:extLst>
                    <a:ext uri="{9D8B030D-6E8A-4147-A177-3AD203B41FA5}">
                      <a16:colId xmlns:a16="http://schemas.microsoft.com/office/drawing/2014/main" val="20002"/>
                    </a:ext>
                  </a:extLst>
                </a:gridCol>
                <a:gridCol w="1379938">
                  <a:extLst>
                    <a:ext uri="{9D8B030D-6E8A-4147-A177-3AD203B41FA5}">
                      <a16:colId xmlns:a16="http://schemas.microsoft.com/office/drawing/2014/main" val="20003"/>
                    </a:ext>
                  </a:extLst>
                </a:gridCol>
              </a:tblGrid>
              <a:tr h="463908">
                <a:tc>
                  <a:txBody>
                    <a:bodyPr/>
                    <a:lstStyle/>
                    <a:p>
                      <a:pPr algn="l"/>
                      <a:r>
                        <a:rPr lang="en-US" sz="1050" b="1" cap="none" baseline="0" dirty="0">
                          <a:solidFill>
                            <a:schemeClr val="tx2"/>
                          </a:solidFill>
                          <a:latin typeface="Barlow"/>
                        </a:rPr>
                        <a:t>Role (Q67)</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cap="none" baseline="0" dirty="0">
                          <a:solidFill>
                            <a:srgbClr val="FFFFFF"/>
                          </a:solidFill>
                          <a:latin typeface="Barlow"/>
                        </a:rPr>
                        <a:t>TOTAL</a:t>
                      </a:r>
                    </a:p>
                    <a:p>
                      <a:pPr algn="ctr"/>
                      <a:r>
                        <a:rPr lang="en-US" sz="1050" cap="none" baseline="0" dirty="0">
                          <a:solidFill>
                            <a:srgbClr val="FFFFFF"/>
                          </a:solidFill>
                          <a:latin typeface="Barlow"/>
                        </a:rPr>
                        <a:t>2020</a:t>
                      </a:r>
                    </a:p>
                    <a:p>
                      <a:pPr algn="ctr"/>
                      <a:r>
                        <a:rPr lang="en-US" sz="900" b="0" cap="none" baseline="0" dirty="0">
                          <a:solidFill>
                            <a:srgbClr val="FFFFFF"/>
                          </a:solidFill>
                          <a:latin typeface="Barlow"/>
                        </a:rPr>
                        <a:t>(n=474)</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cap="none" baseline="0" dirty="0">
                          <a:solidFill>
                            <a:srgbClr val="FFFFFF"/>
                          </a:solidFill>
                          <a:latin typeface="Barlow"/>
                        </a:rPr>
                        <a:t>TOTAL</a:t>
                      </a:r>
                    </a:p>
                    <a:p>
                      <a:pPr algn="ctr"/>
                      <a:r>
                        <a:rPr lang="en-US" sz="1050" cap="none" baseline="0" dirty="0">
                          <a:solidFill>
                            <a:srgbClr val="FFFFFF"/>
                          </a:solidFill>
                          <a:latin typeface="Barlow"/>
                        </a:rPr>
                        <a:t>2018</a:t>
                      </a:r>
                    </a:p>
                    <a:p>
                      <a:pPr algn="ctr"/>
                      <a:r>
                        <a:rPr lang="en-US" sz="900" b="0" cap="none" baseline="0" dirty="0">
                          <a:solidFill>
                            <a:srgbClr val="FFFFFF"/>
                          </a:solidFill>
                          <a:latin typeface="Barlow"/>
                        </a:rPr>
                        <a:t>(n=543)</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cap="none" baseline="0" dirty="0">
                          <a:solidFill>
                            <a:srgbClr val="FFFFFF"/>
                          </a:solidFill>
                          <a:latin typeface="Barlow"/>
                        </a:rPr>
                        <a:t>TOTAL</a:t>
                      </a:r>
                    </a:p>
                    <a:p>
                      <a:pPr algn="ctr"/>
                      <a:r>
                        <a:rPr lang="en-US" sz="1050" cap="none" baseline="0" dirty="0">
                          <a:solidFill>
                            <a:srgbClr val="FFFFFF"/>
                          </a:solidFill>
                          <a:latin typeface="Barlow"/>
                        </a:rPr>
                        <a:t>2017</a:t>
                      </a:r>
                    </a:p>
                    <a:p>
                      <a:pPr algn="ctr"/>
                      <a:r>
                        <a:rPr lang="en-US" sz="900" b="0" cap="none" baseline="0" dirty="0">
                          <a:solidFill>
                            <a:srgbClr val="FFFFFF"/>
                          </a:solidFill>
                          <a:latin typeface="Barlow"/>
                        </a:rPr>
                        <a:t>(n=317)</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cap="none" baseline="0" dirty="0">
                          <a:solidFill>
                            <a:srgbClr val="FFFFFF"/>
                          </a:solidFill>
                          <a:latin typeface="Barlow"/>
                        </a:rPr>
                        <a:t>ALL SPORTS</a:t>
                      </a:r>
                    </a:p>
                    <a:p>
                      <a:pPr algn="ctr"/>
                      <a:r>
                        <a:rPr lang="en-US" sz="1050" cap="none" baseline="0" dirty="0">
                          <a:solidFill>
                            <a:srgbClr val="FFFFFF"/>
                          </a:solidFill>
                          <a:latin typeface="Barlow"/>
                        </a:rPr>
                        <a:t>2019/20</a:t>
                      </a:r>
                    </a:p>
                    <a:p>
                      <a:pPr algn="ctr"/>
                      <a:r>
                        <a:rPr lang="en-US" sz="900" b="0" cap="none" baseline="0" dirty="0">
                          <a:solidFill>
                            <a:srgbClr val="FFFFFF"/>
                          </a:solidFill>
                          <a:latin typeface="Barlow"/>
                        </a:rPr>
                        <a:t>(n=37,926)</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22315">
                <a:tc>
                  <a:txBody>
                    <a:bodyPr/>
                    <a:lstStyle/>
                    <a:p>
                      <a:pPr marL="0" algn="l" defTabSz="457200" rtl="0" eaLnBrk="1" fontAlgn="b" latinLnBrk="0" hangingPunct="1"/>
                      <a:r>
                        <a:rPr lang="en-IN" sz="1050" b="0" kern="1200" dirty="0">
                          <a:solidFill>
                            <a:schemeClr val="tx1"/>
                          </a:solidFill>
                          <a:latin typeface="Barlow"/>
                          <a:ea typeface="+mn-ea"/>
                          <a:cs typeface="+mn-cs"/>
                        </a:rPr>
                        <a:t>Paddling member</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1" kern="1200" dirty="0">
                          <a:solidFill>
                            <a:schemeClr val="tx1"/>
                          </a:solidFill>
                          <a:latin typeface="Barlow"/>
                          <a:ea typeface="+mn-ea"/>
                          <a:cs typeface="+mn-cs"/>
                        </a:rPr>
                        <a:t>92%</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85%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90%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89%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2315">
                <a:tc>
                  <a:txBody>
                    <a:bodyPr/>
                    <a:lstStyle/>
                    <a:p>
                      <a:pPr marL="0" algn="l" defTabSz="457200" rtl="0" eaLnBrk="1" fontAlgn="b" latinLnBrk="0" hangingPunct="1"/>
                      <a:r>
                        <a:rPr lang="en-IN" sz="1050" b="0" kern="1200" dirty="0">
                          <a:solidFill>
                            <a:schemeClr val="tx1"/>
                          </a:solidFill>
                          <a:latin typeface="Barlow"/>
                          <a:ea typeface="+mn-ea"/>
                          <a:cs typeface="+mn-cs"/>
                        </a:rPr>
                        <a:t>Non-paddling member</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kern="1200" dirty="0">
                          <a:solidFill>
                            <a:schemeClr val="tx1"/>
                          </a:solidFill>
                          <a:latin typeface="Barlow"/>
                          <a:ea typeface="+mn-ea"/>
                          <a:cs typeface="+mn-cs"/>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2315">
                <a:tc>
                  <a:txBody>
                    <a:bodyPr/>
                    <a:lstStyle/>
                    <a:p>
                      <a:pPr marL="0" algn="l" defTabSz="457200" rtl="0" eaLnBrk="1" fontAlgn="b" latinLnBrk="0" hangingPunct="1"/>
                      <a:r>
                        <a:rPr lang="en-IN" sz="1050" b="0" kern="1200" dirty="0">
                          <a:solidFill>
                            <a:schemeClr val="tx1"/>
                          </a:solidFill>
                          <a:latin typeface="Barlow"/>
                          <a:ea typeface="+mn-ea"/>
                          <a:cs typeface="+mn-cs"/>
                        </a:rPr>
                        <a:t>Casual paddler</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kern="1200" dirty="0">
                          <a:solidFill>
                            <a:schemeClr val="tx1"/>
                          </a:solidFill>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2315">
                <a:tc>
                  <a:txBody>
                    <a:bodyPr/>
                    <a:lstStyle/>
                    <a:p>
                      <a:pPr marL="0" algn="l" defTabSz="457200" rtl="0" eaLnBrk="1" fontAlgn="b" latinLnBrk="0" hangingPunct="1"/>
                      <a:r>
                        <a:rPr lang="en-IN" sz="1050" b="0" kern="1200" dirty="0">
                          <a:solidFill>
                            <a:schemeClr val="tx1"/>
                          </a:solidFill>
                          <a:latin typeface="Barlow"/>
                          <a:ea typeface="+mn-ea"/>
                          <a:cs typeface="+mn-cs"/>
                        </a:rPr>
                        <a:t>Paddle at events only</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kern="1200" dirty="0">
                          <a:solidFill>
                            <a:schemeClr val="tx1"/>
                          </a:solidFill>
                          <a:latin typeface="Barlow"/>
                          <a:ea typeface="+mn-ea"/>
                          <a:cs typeface="+mn-cs"/>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2315">
                <a:tc>
                  <a:txBody>
                    <a:bodyPr/>
                    <a:lstStyle/>
                    <a:p>
                      <a:pPr marL="0" algn="l" defTabSz="457200" rtl="0" eaLnBrk="1" fontAlgn="b" latinLnBrk="0" hangingPunct="1"/>
                      <a:r>
                        <a:rPr lang="en-IN" sz="1050" b="0" kern="1200" dirty="0">
                          <a:solidFill>
                            <a:schemeClr val="tx1"/>
                          </a:solidFill>
                          <a:latin typeface="Barlow"/>
                          <a:ea typeface="+mn-ea"/>
                          <a:cs typeface="+mn-cs"/>
                        </a:rPr>
                        <a:t>Other</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kern="1200" dirty="0">
                          <a:solidFill>
                            <a:schemeClr val="tx1"/>
                          </a:solidFill>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4671">
                <a:tc>
                  <a:txBody>
                    <a:bodyPr/>
                    <a:lstStyle/>
                    <a:p>
                      <a:pPr marL="0" algn="l" defTabSz="457200" rtl="0" eaLnBrk="1" fontAlgn="b" latinLnBrk="0" hangingPunct="1"/>
                      <a:endParaRPr lang="en-NZ" sz="1050" b="0" kern="1200" dirty="0">
                        <a:solidFill>
                          <a:schemeClr val="tx1"/>
                        </a:solidFill>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endParaRPr lang="en-IN" sz="1050" b="1" i="0" u="none" strike="noStrike" kern="1200" dirty="0">
                        <a:solidFill>
                          <a:srgbClr val="000000"/>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endParaRPr lang="en-IN" sz="1050" b="1" i="0" u="none" strike="noStrike" kern="1200" dirty="0">
                        <a:solidFill>
                          <a:srgbClr val="000000"/>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endParaRPr lang="en-IN" sz="1050" b="0" i="0" u="none" strike="noStrike" kern="1200" dirty="0">
                        <a:solidFill>
                          <a:srgbClr val="000000"/>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endParaRPr lang="en-IN" sz="1050" b="0" i="0" u="none" strike="noStrike" kern="1200" dirty="0">
                        <a:solidFill>
                          <a:srgbClr val="000000"/>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63908">
                <a:tc>
                  <a:txBody>
                    <a:bodyPr/>
                    <a:lstStyle/>
                    <a:p>
                      <a:pPr algn="l"/>
                      <a:r>
                        <a:rPr lang="en-US" sz="1050" b="1" cap="none" baseline="0" dirty="0">
                          <a:solidFill>
                            <a:schemeClr val="tx2"/>
                          </a:solidFill>
                          <a:latin typeface="Barlow"/>
                        </a:rPr>
                        <a:t>Membership tenure^ (Q3)</a:t>
                      </a: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cap="none" baseline="0" dirty="0">
                          <a:solidFill>
                            <a:srgbClr val="FFFFFF"/>
                          </a:solidFill>
                          <a:latin typeface="Barlow"/>
                        </a:rPr>
                        <a:t>TOTAL</a:t>
                      </a:r>
                    </a:p>
                    <a:p>
                      <a:pPr algn="ctr"/>
                      <a:r>
                        <a:rPr lang="en-US" sz="1050" b="1" cap="none" baseline="0" dirty="0">
                          <a:solidFill>
                            <a:srgbClr val="FFFFFF"/>
                          </a:solidFill>
                          <a:latin typeface="Barlow"/>
                        </a:rPr>
                        <a:t>2020</a:t>
                      </a:r>
                    </a:p>
                    <a:p>
                      <a:pPr algn="ctr"/>
                      <a:r>
                        <a:rPr lang="en-US" sz="900" b="0" cap="none" baseline="0" dirty="0">
                          <a:solidFill>
                            <a:srgbClr val="FFFFFF"/>
                          </a:solidFill>
                          <a:latin typeface="Barlow"/>
                        </a:rPr>
                        <a:t>(n=391)</a:t>
                      </a: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b="1" cap="none" baseline="0" dirty="0">
                          <a:solidFill>
                            <a:srgbClr val="FFFFFF"/>
                          </a:solidFill>
                          <a:latin typeface="Barlow"/>
                        </a:rPr>
                        <a:t>TOTAL</a:t>
                      </a:r>
                    </a:p>
                    <a:p>
                      <a:pPr algn="ctr"/>
                      <a:r>
                        <a:rPr lang="en-US" sz="1050" b="1" cap="none" baseline="0" dirty="0">
                          <a:solidFill>
                            <a:srgbClr val="FFFFFF"/>
                          </a:solidFill>
                          <a:latin typeface="Barlow"/>
                        </a:rPr>
                        <a:t>2018</a:t>
                      </a:r>
                    </a:p>
                    <a:p>
                      <a:pPr algn="ctr"/>
                      <a:r>
                        <a:rPr lang="en-US" sz="900" b="0" cap="none" baseline="0" dirty="0">
                          <a:solidFill>
                            <a:srgbClr val="FFFFFF"/>
                          </a:solidFill>
                          <a:latin typeface="Barlow"/>
                        </a:rPr>
                        <a:t>(n=509)</a:t>
                      </a: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b="1" cap="none" baseline="0" dirty="0">
                          <a:solidFill>
                            <a:srgbClr val="FFFFFF"/>
                          </a:solidFill>
                          <a:latin typeface="Barlow"/>
                        </a:rPr>
                        <a:t>TOTAL</a:t>
                      </a:r>
                    </a:p>
                    <a:p>
                      <a:pPr algn="ctr"/>
                      <a:r>
                        <a:rPr lang="en-US" sz="1050" b="1" cap="none" baseline="0" dirty="0">
                          <a:solidFill>
                            <a:srgbClr val="FFFFFF"/>
                          </a:solidFill>
                          <a:latin typeface="Barlow"/>
                        </a:rPr>
                        <a:t>2017</a:t>
                      </a:r>
                    </a:p>
                    <a:p>
                      <a:pPr algn="ctr"/>
                      <a:r>
                        <a:rPr lang="en-US" sz="900" b="0" cap="none" baseline="0" dirty="0">
                          <a:solidFill>
                            <a:srgbClr val="FFFFFF"/>
                          </a:solidFill>
                          <a:latin typeface="Barlow"/>
                        </a:rPr>
                        <a:t>(n=305)</a:t>
                      </a: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b="1" cap="none" baseline="0" dirty="0">
                          <a:solidFill>
                            <a:srgbClr val="FFFFFF"/>
                          </a:solidFill>
                          <a:latin typeface="Barlow"/>
                        </a:rPr>
                        <a:t>ALL SPORTS</a:t>
                      </a:r>
                    </a:p>
                    <a:p>
                      <a:pPr algn="ctr"/>
                      <a:r>
                        <a:rPr lang="en-US" sz="1050" b="1" cap="none" baseline="0" dirty="0">
                          <a:solidFill>
                            <a:srgbClr val="FFFFFF"/>
                          </a:solidFill>
                          <a:latin typeface="Barlow"/>
                        </a:rPr>
                        <a:t>2019/20</a:t>
                      </a:r>
                    </a:p>
                    <a:p>
                      <a:pPr algn="ctr"/>
                      <a:r>
                        <a:rPr lang="en-US" sz="900" b="0" cap="none" baseline="0" dirty="0">
                          <a:solidFill>
                            <a:srgbClr val="FFFFFF"/>
                          </a:solidFill>
                          <a:latin typeface="Barlow"/>
                        </a:rPr>
                        <a:t>(n=35,932)</a:t>
                      </a: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7"/>
                  </a:ext>
                </a:extLst>
              </a:tr>
              <a:tr h="322315">
                <a:tc>
                  <a:txBody>
                    <a:bodyPr/>
                    <a:lstStyle/>
                    <a:p>
                      <a:pPr marL="0" algn="l" defTabSz="457200" rtl="0" eaLnBrk="1" fontAlgn="b" latinLnBrk="0" hangingPunct="1"/>
                      <a:r>
                        <a:rPr lang="en-NZ" sz="1050" b="0" kern="1200" dirty="0">
                          <a:solidFill>
                            <a:schemeClr val="tx1"/>
                          </a:solidFill>
                          <a:latin typeface="Barlow"/>
                          <a:ea typeface="+mn-ea"/>
                          <a:cs typeface="+mn-cs"/>
                        </a:rPr>
                        <a:t>Less than 1 year</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200" b="1" i="0" u="none" strike="noStrike" kern="1200" dirty="0">
                          <a:solidFill>
                            <a:srgbClr val="000000"/>
                          </a:solidFill>
                          <a:effectLst/>
                          <a:latin typeface="Barlow"/>
                          <a:ea typeface="+mn-ea"/>
                          <a:cs typeface="+mn-cs"/>
                        </a:rPr>
                        <a:t>15%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2315">
                <a:tc>
                  <a:txBody>
                    <a:bodyPr/>
                    <a:lstStyle/>
                    <a:p>
                      <a:pPr marL="0" algn="l" defTabSz="457200" rtl="0" eaLnBrk="1" fontAlgn="b" latinLnBrk="0" hangingPunct="1"/>
                      <a:r>
                        <a:rPr lang="en-NZ" sz="1050" b="0" kern="1200" dirty="0">
                          <a:solidFill>
                            <a:schemeClr val="tx1"/>
                          </a:solidFill>
                          <a:latin typeface="Barlow"/>
                          <a:ea typeface="+mn-ea"/>
                          <a:cs typeface="+mn-cs"/>
                        </a:rPr>
                        <a:t>1-2 years</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200" b="1" i="0" u="none" strike="noStrike" kern="1200" dirty="0">
                          <a:solidFill>
                            <a:srgbClr val="000000"/>
                          </a:solidFill>
                          <a:effectLst/>
                          <a:latin typeface="Barlow"/>
                          <a:ea typeface="+mn-ea"/>
                          <a:cs typeface="+mn-cs"/>
                        </a:rPr>
                        <a:t>23%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22315">
                <a:tc>
                  <a:txBody>
                    <a:bodyPr/>
                    <a:lstStyle/>
                    <a:p>
                      <a:pPr marL="0" algn="l" defTabSz="457200" rtl="0" eaLnBrk="1" fontAlgn="b" latinLnBrk="0" hangingPunct="1"/>
                      <a:r>
                        <a:rPr lang="en-NZ" sz="1050" b="0" kern="1200" dirty="0">
                          <a:solidFill>
                            <a:schemeClr val="tx1"/>
                          </a:solidFill>
                          <a:latin typeface="Barlow"/>
                          <a:ea typeface="+mn-ea"/>
                          <a:cs typeface="+mn-cs"/>
                        </a:rPr>
                        <a:t>3-5 years</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200" b="1" i="0" u="none" strike="noStrike" kern="1200" dirty="0">
                          <a:solidFill>
                            <a:srgbClr val="000000"/>
                          </a:solidFill>
                          <a:effectLst/>
                          <a:latin typeface="Barlow"/>
                          <a:ea typeface="+mn-ea"/>
                          <a:cs typeface="+mn-cs"/>
                        </a:rPr>
                        <a:t>29%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2315">
                <a:tc>
                  <a:txBody>
                    <a:bodyPr/>
                    <a:lstStyle/>
                    <a:p>
                      <a:pPr marL="0" algn="l" defTabSz="457200" rtl="0" eaLnBrk="1" fontAlgn="b" latinLnBrk="0" hangingPunct="1"/>
                      <a:r>
                        <a:rPr lang="en-NZ" sz="1050" b="0" kern="1200" dirty="0">
                          <a:solidFill>
                            <a:schemeClr val="tx1"/>
                          </a:solidFill>
                          <a:latin typeface="Barlow"/>
                          <a:ea typeface="+mn-ea"/>
                          <a:cs typeface="+mn-cs"/>
                        </a:rPr>
                        <a:t>6-10 years</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200" b="1" i="0" u="none" strike="noStrike" kern="1200" dirty="0">
                          <a:solidFill>
                            <a:srgbClr val="000000"/>
                          </a:solidFill>
                          <a:effectLst/>
                          <a:latin typeface="Barlow"/>
                          <a:ea typeface="+mn-ea"/>
                          <a:cs typeface="+mn-cs"/>
                        </a:rPr>
                        <a:t>15%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22315">
                <a:tc>
                  <a:txBody>
                    <a:bodyPr/>
                    <a:lstStyle/>
                    <a:p>
                      <a:pPr marL="0" algn="l" defTabSz="457200" rtl="0" eaLnBrk="1" fontAlgn="b" latinLnBrk="0" hangingPunct="1"/>
                      <a:r>
                        <a:rPr lang="en-NZ" sz="1050" b="0" kern="1200" dirty="0">
                          <a:solidFill>
                            <a:schemeClr val="tx1"/>
                          </a:solidFill>
                          <a:latin typeface="Barlow"/>
                          <a:ea typeface="+mn-ea"/>
                          <a:cs typeface="+mn-cs"/>
                        </a:rPr>
                        <a:t>More than 10 years</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200" b="1" i="0" u="none" strike="noStrike" kern="1200" dirty="0">
                          <a:solidFill>
                            <a:srgbClr val="000000"/>
                          </a:solidFill>
                          <a:effectLst/>
                          <a:latin typeface="Barlow"/>
                          <a:ea typeface="+mn-ea"/>
                          <a:cs typeface="+mn-cs"/>
                        </a:rPr>
                        <a:t>18%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3" name="Title 2"/>
          <p:cNvSpPr>
            <a:spLocks noGrp="1"/>
          </p:cNvSpPr>
          <p:nvPr>
            <p:ph type="ctrTitle"/>
          </p:nvPr>
        </p:nvSpPr>
        <p:spPr>
          <a:xfrm>
            <a:off x="470263" y="212968"/>
            <a:ext cx="9144000" cy="614347"/>
          </a:xfrm>
        </p:spPr>
        <p:txBody>
          <a:bodyPr>
            <a:noAutofit/>
          </a:bodyPr>
          <a:lstStyle/>
          <a:p>
            <a:pPr algn="l"/>
            <a:r>
              <a:rPr lang="en-NZ" sz="2800" dirty="0">
                <a:solidFill>
                  <a:schemeClr val="tx2"/>
                </a:solidFill>
              </a:rPr>
              <a:t>Role at club &amp; membership tenure</a:t>
            </a:r>
          </a:p>
        </p:txBody>
      </p:sp>
      <p:sp>
        <p:nvSpPr>
          <p:cNvPr id="8" name="Footer Placeholder 5"/>
          <p:cNvSpPr>
            <a:spLocks noGrp="1"/>
          </p:cNvSpPr>
          <p:nvPr>
            <p:ph type="ftr" sz="quarter" idx="4294967295"/>
          </p:nvPr>
        </p:nvSpPr>
        <p:spPr>
          <a:xfrm>
            <a:off x="2103851" y="5915025"/>
            <a:ext cx="2746103" cy="349250"/>
          </a:xfrm>
          <a:prstGeom prst="rect">
            <a:avLst/>
          </a:prstGeom>
        </p:spPr>
        <p:txBody>
          <a:bodyPr anchor="b"/>
          <a:lstStyle/>
          <a:p>
            <a:pPr algn="l"/>
            <a:r>
              <a:rPr lang="en-US" sz="800" b="0" dirty="0">
                <a:solidFill>
                  <a:srgbClr val="000000"/>
                </a:solidFill>
                <a:latin typeface="Barlow"/>
              </a:rPr>
              <a:t>^ Asked only of those who are members</a:t>
            </a:r>
          </a:p>
        </p:txBody>
      </p:sp>
    </p:spTree>
    <p:extLst>
      <p:ext uri="{BB962C8B-B14F-4D97-AF65-F5344CB8AC3E}">
        <p14:creationId xmlns:p14="http://schemas.microsoft.com/office/powerpoint/2010/main" val="25899423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4058354611"/>
              </p:ext>
            </p:extLst>
          </p:nvPr>
        </p:nvGraphicFramePr>
        <p:xfrm>
          <a:off x="1359565" y="1184944"/>
          <a:ext cx="9384633" cy="4959879"/>
        </p:xfrm>
        <a:graphic>
          <a:graphicData uri="http://schemas.openxmlformats.org/drawingml/2006/table">
            <a:tbl>
              <a:tblPr firstRow="1" firstCol="1" bandRow="1">
                <a:tableStyleId>{5C22544A-7EE6-4342-B048-85BDC9FD1C3A}</a:tableStyleId>
              </a:tblPr>
              <a:tblGrid>
                <a:gridCol w="3513224">
                  <a:extLst>
                    <a:ext uri="{9D8B030D-6E8A-4147-A177-3AD203B41FA5}">
                      <a16:colId xmlns:a16="http://schemas.microsoft.com/office/drawing/2014/main" val="20000"/>
                    </a:ext>
                  </a:extLst>
                </a:gridCol>
                <a:gridCol w="1299411">
                  <a:extLst>
                    <a:ext uri="{9D8B030D-6E8A-4147-A177-3AD203B41FA5}">
                      <a16:colId xmlns:a16="http://schemas.microsoft.com/office/drawing/2014/main" val="4102459707"/>
                    </a:ext>
                  </a:extLst>
                </a:gridCol>
                <a:gridCol w="1420804">
                  <a:extLst>
                    <a:ext uri="{9D8B030D-6E8A-4147-A177-3AD203B41FA5}">
                      <a16:colId xmlns:a16="http://schemas.microsoft.com/office/drawing/2014/main" val="20001"/>
                    </a:ext>
                  </a:extLst>
                </a:gridCol>
                <a:gridCol w="1575597">
                  <a:extLst>
                    <a:ext uri="{9D8B030D-6E8A-4147-A177-3AD203B41FA5}">
                      <a16:colId xmlns:a16="http://schemas.microsoft.com/office/drawing/2014/main" val="20002"/>
                    </a:ext>
                  </a:extLst>
                </a:gridCol>
                <a:gridCol w="1575597">
                  <a:extLst>
                    <a:ext uri="{9D8B030D-6E8A-4147-A177-3AD203B41FA5}">
                      <a16:colId xmlns:a16="http://schemas.microsoft.com/office/drawing/2014/main" val="20003"/>
                    </a:ext>
                  </a:extLst>
                </a:gridCol>
              </a:tblGrid>
              <a:tr h="476552">
                <a:tc>
                  <a:txBody>
                    <a:bodyPr/>
                    <a:lstStyle/>
                    <a:p>
                      <a:pPr algn="l"/>
                      <a:r>
                        <a:rPr lang="en-US" sz="1050" b="1" cap="none" baseline="0" dirty="0">
                          <a:solidFill>
                            <a:schemeClr val="tx2"/>
                          </a:solidFill>
                          <a:latin typeface="Barlow"/>
                        </a:rPr>
                        <a:t>Competitive level (Q28)</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cap="none" baseline="0" dirty="0">
                          <a:solidFill>
                            <a:srgbClr val="FFFFFF"/>
                          </a:solidFill>
                          <a:latin typeface="Barlow"/>
                        </a:rPr>
                        <a:t>TOTAL</a:t>
                      </a:r>
                    </a:p>
                    <a:p>
                      <a:pPr algn="ctr"/>
                      <a:r>
                        <a:rPr lang="en-US" sz="1050" cap="none" baseline="0" dirty="0">
                          <a:solidFill>
                            <a:srgbClr val="FFFFFF"/>
                          </a:solidFill>
                          <a:latin typeface="Barlow"/>
                        </a:rPr>
                        <a:t>2020</a:t>
                      </a:r>
                    </a:p>
                    <a:p>
                      <a:pPr algn="ctr"/>
                      <a:r>
                        <a:rPr lang="en-US" sz="900" b="0" cap="none" baseline="0" dirty="0">
                          <a:solidFill>
                            <a:srgbClr val="FFFFFF"/>
                          </a:solidFill>
                          <a:latin typeface="Barlow"/>
                        </a:rPr>
                        <a:t>(n=466)</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cap="none" baseline="0" dirty="0">
                          <a:solidFill>
                            <a:srgbClr val="FFFFFF"/>
                          </a:solidFill>
                          <a:latin typeface="Barlow"/>
                        </a:rPr>
                        <a:t>TOTAL</a:t>
                      </a:r>
                    </a:p>
                    <a:p>
                      <a:pPr algn="ctr"/>
                      <a:r>
                        <a:rPr lang="en-US" sz="1050" cap="none" baseline="0" dirty="0">
                          <a:solidFill>
                            <a:srgbClr val="FFFFFF"/>
                          </a:solidFill>
                          <a:latin typeface="Barlow"/>
                        </a:rPr>
                        <a:t>2018</a:t>
                      </a:r>
                    </a:p>
                    <a:p>
                      <a:pPr algn="ctr"/>
                      <a:r>
                        <a:rPr lang="en-US" sz="900" b="0" cap="none" baseline="0" dirty="0">
                          <a:solidFill>
                            <a:srgbClr val="FFFFFF"/>
                          </a:solidFill>
                          <a:latin typeface="Barlow"/>
                        </a:rPr>
                        <a:t>(n=509)</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cap="none" baseline="0" dirty="0">
                          <a:solidFill>
                            <a:srgbClr val="FFFFFF"/>
                          </a:solidFill>
                          <a:latin typeface="Barlow"/>
                        </a:rPr>
                        <a:t>TOTAL</a:t>
                      </a:r>
                    </a:p>
                    <a:p>
                      <a:pPr algn="ctr"/>
                      <a:r>
                        <a:rPr lang="en-US" sz="1050" cap="none" baseline="0" dirty="0">
                          <a:solidFill>
                            <a:srgbClr val="FFFFFF"/>
                          </a:solidFill>
                          <a:latin typeface="Barlow"/>
                        </a:rPr>
                        <a:t>2017</a:t>
                      </a:r>
                    </a:p>
                    <a:p>
                      <a:pPr algn="ctr"/>
                      <a:r>
                        <a:rPr lang="en-US" sz="900" b="0" cap="none" baseline="0" dirty="0">
                          <a:solidFill>
                            <a:srgbClr val="FFFFFF"/>
                          </a:solidFill>
                          <a:latin typeface="Barlow"/>
                        </a:rPr>
                        <a:t>(n=311)</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cap="none" baseline="0" dirty="0">
                          <a:solidFill>
                            <a:srgbClr val="FFFFFF"/>
                          </a:solidFill>
                          <a:latin typeface="Barlow"/>
                        </a:rPr>
                        <a:t>ALL SPORTS</a:t>
                      </a:r>
                    </a:p>
                    <a:p>
                      <a:pPr algn="ctr"/>
                      <a:r>
                        <a:rPr lang="en-US" sz="1050" cap="none" baseline="0" dirty="0">
                          <a:solidFill>
                            <a:srgbClr val="FFFFFF"/>
                          </a:solidFill>
                          <a:latin typeface="Barlow"/>
                        </a:rPr>
                        <a:t>2019/20</a:t>
                      </a:r>
                    </a:p>
                    <a:p>
                      <a:pPr algn="ctr"/>
                      <a:r>
                        <a:rPr lang="en-US" sz="900" b="0" cap="none" baseline="0" dirty="0">
                          <a:solidFill>
                            <a:srgbClr val="FFFFFF"/>
                          </a:solidFill>
                          <a:latin typeface="Barlow"/>
                        </a:rPr>
                        <a:t>(n=36,529)</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31100">
                <a:tc>
                  <a:txBody>
                    <a:bodyPr/>
                    <a:lstStyle/>
                    <a:p>
                      <a:pPr marL="0" algn="l" defTabSz="457200" rtl="0" eaLnBrk="1" fontAlgn="b" latinLnBrk="0" hangingPunct="1"/>
                      <a:r>
                        <a:rPr lang="en-NZ" sz="1050" b="0" kern="1200" dirty="0">
                          <a:solidFill>
                            <a:schemeClr val="tx1"/>
                          </a:solidFill>
                          <a:latin typeface="Barlow"/>
                          <a:ea typeface="+mn-ea"/>
                          <a:cs typeface="+mn-cs"/>
                        </a:rPr>
                        <a:t>Paddled for the top team at my club</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1" i="0" u="none" strike="noStrike" kern="1200" dirty="0">
                          <a:solidFill>
                            <a:srgbClr val="000000"/>
                          </a:solidFill>
                          <a:effectLst/>
                          <a:latin typeface="Barlow"/>
                          <a:ea typeface="+mn-ea"/>
                          <a:cs typeface="+mn-cs"/>
                        </a:rPr>
                        <a:t>35%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42%</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1100">
                <a:tc>
                  <a:txBody>
                    <a:bodyPr/>
                    <a:lstStyle/>
                    <a:p>
                      <a:pPr marL="0" algn="l" defTabSz="457200" rtl="0" eaLnBrk="1" fontAlgn="b" latinLnBrk="0" hangingPunct="1"/>
                      <a:r>
                        <a:rPr lang="en-NZ" sz="1050" b="0" kern="1200" dirty="0">
                          <a:solidFill>
                            <a:schemeClr val="tx1"/>
                          </a:solidFill>
                          <a:latin typeface="Barlow"/>
                          <a:ea typeface="+mn-ea"/>
                          <a:cs typeface="+mn-cs"/>
                        </a:rPr>
                        <a:t>Been selected to represent my club at a regional event/ competition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i="0" u="none" strike="noStrike" kern="1200" dirty="0">
                          <a:solidFill>
                            <a:srgbClr val="000000"/>
                          </a:solidFill>
                          <a:effectLst/>
                          <a:latin typeface="Barlow"/>
                          <a:ea typeface="+mn-ea"/>
                          <a:cs typeface="+mn-cs"/>
                        </a:rPr>
                        <a:t>47%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45%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1100">
                <a:tc>
                  <a:txBody>
                    <a:bodyPr/>
                    <a:lstStyle/>
                    <a:p>
                      <a:pPr marL="0" algn="l" defTabSz="457200" rtl="0" eaLnBrk="1" fontAlgn="b" latinLnBrk="0" hangingPunct="1"/>
                      <a:r>
                        <a:rPr lang="en-NZ" sz="1050" b="0" kern="1200" dirty="0">
                          <a:solidFill>
                            <a:schemeClr val="tx1"/>
                          </a:solidFill>
                          <a:latin typeface="Barlow"/>
                          <a:ea typeface="+mn-ea"/>
                          <a:cs typeface="+mn-cs"/>
                        </a:rPr>
                        <a:t>Been selected to represent my region at a national event/ competition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i="0" u="none" strike="noStrike" kern="1200" dirty="0">
                          <a:solidFill>
                            <a:srgbClr val="000000"/>
                          </a:solidFill>
                          <a:effectLst/>
                          <a:latin typeface="Barlow"/>
                          <a:ea typeface="+mn-ea"/>
                          <a:cs typeface="+mn-cs"/>
                        </a:rPr>
                        <a:t>41%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44%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1100">
                <a:tc>
                  <a:txBody>
                    <a:bodyPr/>
                    <a:lstStyle/>
                    <a:p>
                      <a:pPr marL="0" algn="l" defTabSz="457200" rtl="0" eaLnBrk="1" fontAlgn="b" latinLnBrk="0" hangingPunct="1"/>
                      <a:r>
                        <a:rPr lang="en-NZ" sz="1050" b="0" kern="1200" dirty="0">
                          <a:solidFill>
                            <a:schemeClr val="tx1"/>
                          </a:solidFill>
                          <a:latin typeface="Barlow"/>
                          <a:ea typeface="+mn-ea"/>
                          <a:cs typeface="+mn-cs"/>
                        </a:rPr>
                        <a:t>Been selected to represent New Zealand at an international event/ competition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i="0" u="none" strike="noStrike" kern="1200" dirty="0">
                          <a:solidFill>
                            <a:srgbClr val="000000"/>
                          </a:solidFill>
                          <a:effectLst/>
                          <a:latin typeface="Barlow"/>
                          <a:ea typeface="+mn-ea"/>
                          <a:cs typeface="+mn-cs"/>
                        </a:rPr>
                        <a:t>14%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1100">
                <a:tc>
                  <a:txBody>
                    <a:bodyPr/>
                    <a:lstStyle/>
                    <a:p>
                      <a:pPr marL="0" algn="l" defTabSz="457200" rtl="0" eaLnBrk="1" fontAlgn="b" latinLnBrk="0" hangingPunct="1"/>
                      <a:r>
                        <a:rPr lang="en-NZ" sz="1050" b="0" kern="1200" dirty="0">
                          <a:solidFill>
                            <a:schemeClr val="tx1"/>
                          </a:solidFill>
                          <a:latin typeface="Barlow"/>
                          <a:ea typeface="+mn-ea"/>
                          <a:cs typeface="+mn-cs"/>
                        </a:rPr>
                        <a:t>None of these</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i="0" u="none" strike="noStrike" kern="1200" dirty="0">
                          <a:solidFill>
                            <a:srgbClr val="000000"/>
                          </a:solidFill>
                          <a:effectLst/>
                          <a:latin typeface="Barlow"/>
                          <a:ea typeface="+mn-ea"/>
                          <a:cs typeface="+mn-cs"/>
                        </a:rPr>
                        <a:t>36%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45%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0523">
                <a:tc>
                  <a:txBody>
                    <a:bodyPr/>
                    <a:lstStyle/>
                    <a:p>
                      <a:pPr marL="0" algn="l" defTabSz="457200" rtl="0" eaLnBrk="1" fontAlgn="b" latinLnBrk="0" hangingPunct="1"/>
                      <a:endParaRPr lang="en-NZ" sz="1050" b="0" kern="1200" dirty="0">
                        <a:solidFill>
                          <a:schemeClr val="tx1"/>
                        </a:solidFill>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endParaRPr lang="en-IN" sz="1050" b="1" i="0" u="none" strike="noStrike" kern="1200" dirty="0">
                        <a:solidFill>
                          <a:srgbClr val="000000"/>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endParaRPr lang="en-IN" sz="1050" b="1" i="0" u="none" strike="noStrike" kern="1200" dirty="0">
                        <a:solidFill>
                          <a:srgbClr val="000000"/>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endParaRPr lang="en-IN" sz="1050" b="0" i="0" u="none" strike="noStrike" kern="1200" dirty="0">
                        <a:solidFill>
                          <a:srgbClr val="000000"/>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endParaRPr lang="en-IN" sz="1050" b="0" i="0" u="none" strike="noStrike" kern="1200" dirty="0">
                        <a:solidFill>
                          <a:srgbClr val="000000"/>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76552">
                <a:tc>
                  <a:txBody>
                    <a:bodyPr/>
                    <a:lstStyle/>
                    <a:p>
                      <a:pPr algn="l"/>
                      <a:r>
                        <a:rPr lang="en-US" sz="1050" b="1" cap="none" baseline="0" dirty="0">
                          <a:solidFill>
                            <a:schemeClr val="tx2"/>
                          </a:solidFill>
                          <a:latin typeface="Barlow"/>
                        </a:rPr>
                        <a:t>Frequency of paddling/ </a:t>
                      </a:r>
                    </a:p>
                    <a:p>
                      <a:pPr algn="l"/>
                      <a:r>
                        <a:rPr lang="en-US" sz="1050" b="1" cap="none" baseline="0" dirty="0">
                          <a:solidFill>
                            <a:schemeClr val="tx2"/>
                          </a:solidFill>
                          <a:latin typeface="Barlow"/>
                        </a:rPr>
                        <a:t>training (Q5)</a:t>
                      </a: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cap="none" baseline="0" dirty="0">
                          <a:solidFill>
                            <a:srgbClr val="FFFFFF"/>
                          </a:solidFill>
                          <a:latin typeface="Barlow"/>
                        </a:rPr>
                        <a:t>TOTAL</a:t>
                      </a:r>
                    </a:p>
                    <a:p>
                      <a:pPr algn="ctr"/>
                      <a:r>
                        <a:rPr lang="en-US" sz="1050" b="1" cap="none" baseline="0" dirty="0">
                          <a:solidFill>
                            <a:srgbClr val="FFFFFF"/>
                          </a:solidFill>
                          <a:latin typeface="Barlow"/>
                        </a:rPr>
                        <a:t>2020</a:t>
                      </a:r>
                    </a:p>
                    <a:p>
                      <a:pPr algn="ctr"/>
                      <a:r>
                        <a:rPr lang="en-US" sz="900" b="0" cap="none" baseline="0" dirty="0">
                          <a:solidFill>
                            <a:srgbClr val="FFFFFF"/>
                          </a:solidFill>
                          <a:latin typeface="Barlow"/>
                        </a:rPr>
                        <a:t>(n=474)</a:t>
                      </a: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b="1" cap="none" baseline="0" dirty="0">
                          <a:solidFill>
                            <a:srgbClr val="FFFFFF"/>
                          </a:solidFill>
                          <a:latin typeface="Barlow"/>
                        </a:rPr>
                        <a:t>TOTAL</a:t>
                      </a:r>
                    </a:p>
                    <a:p>
                      <a:pPr algn="ctr"/>
                      <a:r>
                        <a:rPr lang="en-US" sz="1050" b="1" cap="none" baseline="0" dirty="0">
                          <a:solidFill>
                            <a:srgbClr val="FFFFFF"/>
                          </a:solidFill>
                          <a:latin typeface="Barlow"/>
                        </a:rPr>
                        <a:t>2018</a:t>
                      </a:r>
                    </a:p>
                    <a:p>
                      <a:pPr algn="ctr"/>
                      <a:r>
                        <a:rPr lang="en-US" sz="900" b="0" cap="none" baseline="0" dirty="0">
                          <a:solidFill>
                            <a:srgbClr val="FFFFFF"/>
                          </a:solidFill>
                          <a:latin typeface="Barlow"/>
                        </a:rPr>
                        <a:t>(n=526)</a:t>
                      </a: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b="1" cap="none" baseline="0" dirty="0">
                          <a:solidFill>
                            <a:srgbClr val="FFFFFF"/>
                          </a:solidFill>
                          <a:latin typeface="Barlow"/>
                        </a:rPr>
                        <a:t>TOTAL</a:t>
                      </a:r>
                    </a:p>
                    <a:p>
                      <a:pPr algn="ctr"/>
                      <a:r>
                        <a:rPr lang="en-US" sz="1050" b="1" cap="none" baseline="0" dirty="0">
                          <a:solidFill>
                            <a:srgbClr val="FFFFFF"/>
                          </a:solidFill>
                          <a:latin typeface="Barlow"/>
                        </a:rPr>
                        <a:t>2017</a:t>
                      </a:r>
                    </a:p>
                    <a:p>
                      <a:pPr algn="ctr"/>
                      <a:r>
                        <a:rPr lang="en-US" sz="900" b="0" cap="none" baseline="0" dirty="0">
                          <a:solidFill>
                            <a:srgbClr val="FFFFFF"/>
                          </a:solidFill>
                          <a:latin typeface="Barlow"/>
                        </a:rPr>
                        <a:t>(n=311)</a:t>
                      </a: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b="1" cap="none" baseline="0" dirty="0">
                          <a:solidFill>
                            <a:srgbClr val="FFFFFF"/>
                          </a:solidFill>
                          <a:latin typeface="Barlow"/>
                        </a:rPr>
                        <a:t>ALL SPORTS</a:t>
                      </a:r>
                    </a:p>
                    <a:p>
                      <a:pPr algn="ctr"/>
                      <a:r>
                        <a:rPr lang="en-US" sz="1050" b="1" cap="none" baseline="0" dirty="0">
                          <a:solidFill>
                            <a:srgbClr val="FFFFFF"/>
                          </a:solidFill>
                          <a:latin typeface="Barlow"/>
                        </a:rPr>
                        <a:t>2019/20</a:t>
                      </a:r>
                    </a:p>
                    <a:p>
                      <a:pPr algn="ctr"/>
                      <a:r>
                        <a:rPr lang="en-US" sz="900" b="0" cap="none" baseline="0" dirty="0">
                          <a:solidFill>
                            <a:srgbClr val="FFFFFF"/>
                          </a:solidFill>
                          <a:latin typeface="Barlow"/>
                        </a:rPr>
                        <a:t>(n=37,893)</a:t>
                      </a: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7"/>
                  </a:ext>
                </a:extLst>
              </a:tr>
              <a:tr h="33110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50" b="0" kern="1200" dirty="0">
                          <a:solidFill>
                            <a:schemeClr val="tx1"/>
                          </a:solidFill>
                          <a:latin typeface="Barlow"/>
                          <a:ea typeface="+mn-ea"/>
                          <a:cs typeface="+mn-cs"/>
                        </a:rPr>
                        <a:t>Less than once a week </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1" i="0" u="none" strike="noStrike" kern="1200" dirty="0">
                          <a:solidFill>
                            <a:srgbClr val="000000"/>
                          </a:solidFill>
                          <a:effectLst/>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3110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50" b="0" kern="1200" dirty="0">
                          <a:solidFill>
                            <a:schemeClr val="tx1"/>
                          </a:solidFill>
                          <a:latin typeface="Barlow"/>
                          <a:ea typeface="+mn-ea"/>
                          <a:cs typeface="+mn-cs"/>
                        </a:rPr>
                        <a:t>Once a week</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i="0" u="none" strike="noStrike" kern="1200" dirty="0">
                          <a:solidFill>
                            <a:srgbClr val="000000"/>
                          </a:solidFill>
                          <a:effectLst/>
                          <a:latin typeface="Barlow"/>
                          <a:ea typeface="+mn-ea"/>
                          <a:cs typeface="+mn-cs"/>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3110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50" b="0" kern="1200" dirty="0">
                          <a:solidFill>
                            <a:schemeClr val="tx1"/>
                          </a:solidFill>
                          <a:latin typeface="Barlow"/>
                          <a:ea typeface="+mn-ea"/>
                          <a:cs typeface="+mn-cs"/>
                        </a:rPr>
                        <a:t>Two or three times a week</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i="0" u="none" strike="noStrike" kern="1200" dirty="0">
                          <a:solidFill>
                            <a:srgbClr val="000000"/>
                          </a:solidFill>
                          <a:effectLst/>
                          <a:latin typeface="Barlow"/>
                          <a:ea typeface="+mn-ea"/>
                          <a:cs typeface="+mn-cs"/>
                        </a:rPr>
                        <a:t>41%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44%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51%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48%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3110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50" b="0" kern="1200" dirty="0">
                          <a:solidFill>
                            <a:schemeClr val="tx1"/>
                          </a:solidFill>
                          <a:latin typeface="Barlow"/>
                          <a:ea typeface="+mn-ea"/>
                          <a:cs typeface="+mn-cs"/>
                        </a:rPr>
                        <a:t>Four or five times a week</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i="0" u="none" strike="noStrike" kern="1200" dirty="0">
                          <a:solidFill>
                            <a:srgbClr val="000000"/>
                          </a:solidFill>
                          <a:effectLst/>
                          <a:latin typeface="Barlow"/>
                          <a:ea typeface="+mn-ea"/>
                          <a:cs typeface="+mn-cs"/>
                        </a:rPr>
                        <a:t>34%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3110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50" b="0" kern="1200" dirty="0">
                          <a:solidFill>
                            <a:schemeClr val="tx1"/>
                          </a:solidFill>
                          <a:latin typeface="Barlow"/>
                          <a:ea typeface="+mn-ea"/>
                          <a:cs typeface="+mn-cs"/>
                        </a:rPr>
                        <a:t>6 or more times a week</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i="0" u="none" strike="noStrike" kern="1200" dirty="0">
                          <a:solidFill>
                            <a:srgbClr val="000000"/>
                          </a:solidFill>
                          <a:effectLst/>
                          <a:latin typeface="Barlow"/>
                          <a:ea typeface="+mn-ea"/>
                          <a:cs typeface="+mn-cs"/>
                        </a:rPr>
                        <a:t>15%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3110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50" b="0" kern="1200" dirty="0">
                          <a:solidFill>
                            <a:schemeClr val="tx1"/>
                          </a:solidFill>
                          <a:latin typeface="Barlow"/>
                          <a:ea typeface="+mn-ea"/>
                          <a:cs typeface="+mn-cs"/>
                        </a:rPr>
                        <a:t>Other</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i="0" u="none" strike="noStrike" kern="1200" dirty="0">
                          <a:solidFill>
                            <a:srgbClr val="000000"/>
                          </a:solidFill>
                          <a:effectLst/>
                          <a:latin typeface="Barlow"/>
                          <a:ea typeface="+mn-ea"/>
                          <a:cs typeface="+mn-cs"/>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3" name="Title 2"/>
          <p:cNvSpPr>
            <a:spLocks noGrp="1"/>
          </p:cNvSpPr>
          <p:nvPr>
            <p:ph type="ctrTitle"/>
          </p:nvPr>
        </p:nvSpPr>
        <p:spPr>
          <a:xfrm>
            <a:off x="522513" y="147003"/>
            <a:ext cx="11042469" cy="697728"/>
          </a:xfrm>
        </p:spPr>
        <p:txBody>
          <a:bodyPr>
            <a:normAutofit/>
          </a:bodyPr>
          <a:lstStyle/>
          <a:p>
            <a:pPr algn="l"/>
            <a:r>
              <a:rPr lang="en-NZ" sz="2800" dirty="0">
                <a:solidFill>
                  <a:schemeClr val="tx2"/>
                </a:solidFill>
              </a:rPr>
              <a:t>Competitive level &amp; paddling frequency</a:t>
            </a:r>
          </a:p>
        </p:txBody>
      </p:sp>
    </p:spTree>
    <p:extLst>
      <p:ext uri="{BB962C8B-B14F-4D97-AF65-F5344CB8AC3E}">
        <p14:creationId xmlns:p14="http://schemas.microsoft.com/office/powerpoint/2010/main" val="1206290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8ABB708-46A1-5D45-A828-B59B09F0DB8F}"/>
              </a:ext>
            </a:extLst>
          </p:cNvPr>
          <p:cNvSpPr/>
          <p:nvPr/>
        </p:nvSpPr>
        <p:spPr>
          <a:xfrm>
            <a:off x="549385" y="1349223"/>
            <a:ext cx="3340971" cy="2123658"/>
          </a:xfrm>
          <a:prstGeom prst="rect">
            <a:avLst/>
          </a:prstGeom>
        </p:spPr>
        <p:txBody>
          <a:bodyPr wrap="square">
            <a:spAutoFit/>
          </a:bodyPr>
          <a:lstStyle/>
          <a:p>
            <a:r>
              <a:rPr lang="en-US" sz="1200" dirty="0">
                <a:solidFill>
                  <a:schemeClr val="tx1">
                    <a:lumMod val="65000"/>
                    <a:lumOff val="35000"/>
                  </a:schemeClr>
                </a:solidFill>
                <a:latin typeface="Barlow"/>
              </a:rPr>
              <a:t>One in five (18%) of paddlers have been injured in the last 12 months, a similar proportion to 2018 and 2017. This is significantly lower than the All Sports 2019/20 average (27%). </a:t>
            </a:r>
          </a:p>
          <a:p>
            <a:endParaRPr lang="en-US" sz="1200" dirty="0">
              <a:solidFill>
                <a:schemeClr val="tx1">
                  <a:lumMod val="65000"/>
                  <a:lumOff val="35000"/>
                </a:schemeClr>
              </a:solidFill>
              <a:latin typeface="Barlow"/>
            </a:endParaRPr>
          </a:p>
          <a:p>
            <a:r>
              <a:rPr lang="en-US" sz="1200" dirty="0">
                <a:solidFill>
                  <a:schemeClr val="tx1">
                    <a:lumMod val="65000"/>
                    <a:lumOff val="35000"/>
                  </a:schemeClr>
                </a:solidFill>
                <a:latin typeface="Barlow"/>
              </a:rPr>
              <a:t>A quarter (24%) of Waka Ama respondents have experienced inappropriate behaviour by a spectator, coach or official while they paddled at least occasionally. This is significantly less than the All Sports 2019/20 average (32%). </a:t>
            </a:r>
          </a:p>
          <a:p>
            <a:r>
              <a:rPr lang="en-US" sz="1200" b="1" dirty="0">
                <a:solidFill>
                  <a:schemeClr val="tx1">
                    <a:lumMod val="65000"/>
                    <a:lumOff val="35000"/>
                  </a:schemeClr>
                </a:solidFill>
                <a:latin typeface="Barlow"/>
              </a:rPr>
              <a:t> </a:t>
            </a:r>
          </a:p>
        </p:txBody>
      </p:sp>
      <p:sp>
        <p:nvSpPr>
          <p:cNvPr id="22" name="Rectangle 21">
            <a:extLst>
              <a:ext uri="{FF2B5EF4-FFF2-40B4-BE49-F238E27FC236}">
                <a16:creationId xmlns:a16="http://schemas.microsoft.com/office/drawing/2014/main" id="{1D8A2E72-3030-1A4E-9CFE-C48C828593E7}"/>
              </a:ext>
            </a:extLst>
          </p:cNvPr>
          <p:cNvSpPr/>
          <p:nvPr/>
        </p:nvSpPr>
        <p:spPr>
          <a:xfrm>
            <a:off x="4204491" y="1349223"/>
            <a:ext cx="3340971" cy="3626634"/>
          </a:xfrm>
          <a:prstGeom prst="rect">
            <a:avLst/>
          </a:prstGeom>
        </p:spPr>
        <p:txBody>
          <a:bodyPr wrap="square">
            <a:spAutoFit/>
          </a:bodyPr>
          <a:lstStyle/>
          <a:p>
            <a:r>
              <a:rPr lang="en-US" sz="1200" b="1" dirty="0">
                <a:solidFill>
                  <a:schemeClr val="accent5"/>
                </a:solidFill>
                <a:latin typeface="Barlow"/>
              </a:rPr>
              <a:t>Age: </a:t>
            </a:r>
            <a:r>
              <a:rPr lang="en-US" sz="1200" dirty="0">
                <a:solidFill>
                  <a:schemeClr val="tx1">
                    <a:lumMod val="65000"/>
                    <a:lumOff val="35000"/>
                  </a:schemeClr>
                </a:solidFill>
                <a:latin typeface="Barlow"/>
              </a:rPr>
              <a:t>Key metric results across age groups are consistent with the Total Waka Ama result. Compared with 2018, 5-12 year olds have a significantly higher NPS, perceived value for money and likelihood to rejoin next season.</a:t>
            </a:r>
          </a:p>
          <a:p>
            <a:endParaRPr lang="en-US" sz="1200" dirty="0">
              <a:solidFill>
                <a:schemeClr val="tx1">
                  <a:lumMod val="65000"/>
                  <a:lumOff val="35000"/>
                </a:schemeClr>
              </a:solidFill>
              <a:latin typeface="Barlow"/>
            </a:endParaRPr>
          </a:p>
          <a:p>
            <a:r>
              <a:rPr lang="en-US" sz="1200" b="1" dirty="0">
                <a:solidFill>
                  <a:schemeClr val="accent5"/>
                </a:solidFill>
                <a:latin typeface="Barlow"/>
              </a:rPr>
              <a:t>Gender</a:t>
            </a:r>
            <a:r>
              <a:rPr lang="en-US" sz="1200" b="1" dirty="0">
                <a:solidFill>
                  <a:schemeClr val="tx1">
                    <a:lumMod val="65000"/>
                    <a:lumOff val="35000"/>
                  </a:schemeClr>
                </a:solidFill>
                <a:latin typeface="Barlow"/>
              </a:rPr>
              <a:t>: </a:t>
            </a:r>
            <a:r>
              <a:rPr lang="en-US" sz="1200" dirty="0">
                <a:solidFill>
                  <a:schemeClr val="tx1">
                    <a:lumMod val="65000"/>
                    <a:lumOff val="35000"/>
                  </a:schemeClr>
                </a:solidFill>
                <a:latin typeface="Barlow"/>
              </a:rPr>
              <a:t>Results for males and females are consistent with the total and there have been no significant changes from 2018. </a:t>
            </a:r>
          </a:p>
          <a:p>
            <a:endParaRPr lang="en-US" sz="1200" b="1" dirty="0">
              <a:solidFill>
                <a:schemeClr val="tx1">
                  <a:lumMod val="65000"/>
                  <a:lumOff val="35000"/>
                </a:schemeClr>
              </a:solidFill>
              <a:latin typeface="Barlow"/>
            </a:endParaRPr>
          </a:p>
          <a:p>
            <a:r>
              <a:rPr lang="en-US" sz="1200" b="1" dirty="0">
                <a:solidFill>
                  <a:schemeClr val="accent5"/>
                </a:solidFill>
                <a:latin typeface="Barlow"/>
              </a:rPr>
              <a:t>Ethnicity: </a:t>
            </a:r>
            <a:r>
              <a:rPr lang="en-US" sz="1200" dirty="0">
                <a:solidFill>
                  <a:schemeClr val="tx1">
                    <a:lumMod val="65000"/>
                    <a:lumOff val="35000"/>
                  </a:schemeClr>
                </a:solidFill>
                <a:latin typeface="Barlow"/>
              </a:rPr>
              <a:t>Those of European ethnicity are significantly more likely to indicate they will rejoin their club next season. Those of Pasifika ethnicity have significantly higher NPS ratings and are more likely to rejoin compared with 2018. </a:t>
            </a:r>
            <a:endParaRPr lang="en-US" sz="1200" b="1" dirty="0">
              <a:solidFill>
                <a:schemeClr val="tx1">
                  <a:lumMod val="65000"/>
                  <a:lumOff val="35000"/>
                </a:schemeClr>
              </a:solidFill>
              <a:latin typeface="Barlow"/>
            </a:endParaRPr>
          </a:p>
          <a:p>
            <a:endParaRPr lang="en-US" sz="1200" dirty="0">
              <a:solidFill>
                <a:schemeClr val="tx1">
                  <a:lumMod val="65000"/>
                  <a:lumOff val="35000"/>
                </a:schemeClr>
              </a:solidFill>
              <a:latin typeface="Barlow"/>
            </a:endParaRPr>
          </a:p>
          <a:p>
            <a:pPr defTabSz="798513" eaLnBrk="0" hangingPunct="0">
              <a:spcAft>
                <a:spcPts val="200"/>
              </a:spcAft>
              <a:defRPr/>
            </a:pPr>
            <a:endParaRPr lang="en-GB" sz="1200" kern="0" dirty="0">
              <a:solidFill>
                <a:schemeClr val="tx1">
                  <a:lumMod val="65000"/>
                  <a:lumOff val="35000"/>
                </a:schemeClr>
              </a:solidFill>
              <a:latin typeface="Barlow"/>
              <a:ea typeface="Barlow" charset="0"/>
              <a:cs typeface="Arial" panose="020B0604020202020204" pitchFamily="34" charset="0"/>
            </a:endParaRPr>
          </a:p>
          <a:p>
            <a:pPr defTabSz="798513" eaLnBrk="0" hangingPunct="0">
              <a:spcAft>
                <a:spcPts val="200"/>
              </a:spcAft>
              <a:defRPr/>
            </a:pPr>
            <a:endParaRPr lang="en-GB" sz="1200" kern="0" dirty="0">
              <a:solidFill>
                <a:schemeClr val="tx1">
                  <a:lumMod val="65000"/>
                  <a:lumOff val="35000"/>
                </a:schemeClr>
              </a:solidFill>
              <a:latin typeface="Barlow"/>
              <a:ea typeface="Barlow" charset="0"/>
              <a:cs typeface="Arial" panose="020B0604020202020204" pitchFamily="34" charset="0"/>
            </a:endParaRPr>
          </a:p>
        </p:txBody>
      </p:sp>
      <p:sp>
        <p:nvSpPr>
          <p:cNvPr id="32" name="Rectangle 31">
            <a:extLst>
              <a:ext uri="{FF2B5EF4-FFF2-40B4-BE49-F238E27FC236}">
                <a16:creationId xmlns:a16="http://schemas.microsoft.com/office/drawing/2014/main" id="{48ABB708-46A1-5D45-A828-B59B09F0DB8F}"/>
              </a:ext>
            </a:extLst>
          </p:cNvPr>
          <p:cNvSpPr/>
          <p:nvPr/>
        </p:nvSpPr>
        <p:spPr>
          <a:xfrm>
            <a:off x="7864971" y="1349223"/>
            <a:ext cx="3340971" cy="1754326"/>
          </a:xfrm>
          <a:prstGeom prst="rect">
            <a:avLst/>
          </a:prstGeom>
        </p:spPr>
        <p:txBody>
          <a:bodyPr wrap="square">
            <a:spAutoFit/>
          </a:bodyPr>
          <a:lstStyle/>
          <a:p>
            <a:r>
              <a:rPr lang="en-NZ" sz="1200" dirty="0">
                <a:solidFill>
                  <a:schemeClr val="tx1">
                    <a:lumMod val="65000"/>
                    <a:lumOff val="35000"/>
                  </a:schemeClr>
                </a:solidFill>
                <a:latin typeface="Barlow"/>
              </a:rPr>
              <a:t>Results across Waka Ama associations are consistent with the total, with the exception of respondents from Te Puku o Te Ika being less likely to recommend their club (+43 vs. +55). </a:t>
            </a:r>
          </a:p>
          <a:p>
            <a:endParaRPr lang="en-NZ" sz="1200" dirty="0">
              <a:solidFill>
                <a:schemeClr val="tx1">
                  <a:lumMod val="65000"/>
                  <a:lumOff val="35000"/>
                </a:schemeClr>
              </a:solidFill>
              <a:latin typeface="Barlow"/>
            </a:endParaRPr>
          </a:p>
          <a:p>
            <a:r>
              <a:rPr lang="en-US" sz="1200" dirty="0">
                <a:solidFill>
                  <a:schemeClr val="tx1">
                    <a:lumMod val="65000"/>
                    <a:lumOff val="35000"/>
                  </a:schemeClr>
                </a:solidFill>
                <a:latin typeface="Barlow"/>
              </a:rPr>
              <a:t>Auckland Region Outrigger Canoe Association saw significant improvements from 2018 for satisfaction, NPS and  value for money.</a:t>
            </a:r>
          </a:p>
          <a:p>
            <a:endParaRPr lang="en-US" sz="1200" dirty="0">
              <a:solidFill>
                <a:schemeClr val="tx1">
                  <a:lumMod val="65000"/>
                  <a:lumOff val="35000"/>
                </a:schemeClr>
              </a:solidFill>
              <a:latin typeface="Barlow"/>
            </a:endParaRPr>
          </a:p>
        </p:txBody>
      </p:sp>
      <p:grpSp>
        <p:nvGrpSpPr>
          <p:cNvPr id="2" name="Group 1"/>
          <p:cNvGrpSpPr/>
          <p:nvPr/>
        </p:nvGrpSpPr>
        <p:grpSpPr>
          <a:xfrm>
            <a:off x="549384" y="941447"/>
            <a:ext cx="3340973" cy="369332"/>
            <a:chOff x="549384" y="1702557"/>
            <a:chExt cx="3340973" cy="369332"/>
          </a:xfrm>
        </p:grpSpPr>
        <p:sp>
          <p:nvSpPr>
            <p:cNvPr id="33" name="Rectangle 32">
              <a:extLst>
                <a:ext uri="{FF2B5EF4-FFF2-40B4-BE49-F238E27FC236}">
                  <a16:creationId xmlns:a16="http://schemas.microsoft.com/office/drawing/2014/main" id="{58414C79-3E39-4BB8-AD9F-050E7D093819}"/>
                </a:ext>
              </a:extLst>
            </p:cNvPr>
            <p:cNvSpPr/>
            <p:nvPr/>
          </p:nvSpPr>
          <p:spPr>
            <a:xfrm>
              <a:off x="549384" y="1702557"/>
              <a:ext cx="3340972" cy="369332"/>
            </a:xfrm>
            <a:prstGeom prst="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lumMod val="50000"/>
                  </a:schemeClr>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0409CF9D-3F58-4804-9F9F-F85A57D2B644}"/>
                </a:ext>
              </a:extLst>
            </p:cNvPr>
            <p:cNvSpPr txBox="1"/>
            <p:nvPr/>
          </p:nvSpPr>
          <p:spPr>
            <a:xfrm>
              <a:off x="549385" y="1729247"/>
              <a:ext cx="3340972" cy="30777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rPr>
                <a:t>Injury/</a:t>
              </a:r>
              <a:r>
                <a:rPr kumimoji="0" lang="en-US" sz="1400" b="1" i="0" u="none" strike="noStrike" kern="0" cap="none" spc="0" normalizeH="0" noProof="0" dirty="0">
                  <a:ln>
                    <a:noFill/>
                  </a:ln>
                  <a:solidFill>
                    <a:prstClr val="white"/>
                  </a:solidFill>
                  <a:effectLst/>
                  <a:uLnTx/>
                  <a:uFillTx/>
                  <a:latin typeface="Barlow"/>
                  <a:ea typeface="Segoe UI Black" panose="020B0A02040204020203" pitchFamily="34" charset="0"/>
                  <a:cs typeface="Arial" panose="020B0604020202020204" pitchFamily="34" charset="0"/>
                </a:rPr>
                <a:t> sideline behaviour</a:t>
              </a:r>
              <a:endParaRPr kumimoji="0" lang="en-US" sz="14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endParaRPr>
            </a:p>
          </p:txBody>
        </p:sp>
      </p:grpSp>
      <p:grpSp>
        <p:nvGrpSpPr>
          <p:cNvPr id="3" name="Group 2"/>
          <p:cNvGrpSpPr/>
          <p:nvPr/>
        </p:nvGrpSpPr>
        <p:grpSpPr>
          <a:xfrm>
            <a:off x="4204490" y="941447"/>
            <a:ext cx="3340972" cy="369332"/>
            <a:chOff x="4165870" y="1701068"/>
            <a:chExt cx="3340972" cy="369332"/>
          </a:xfrm>
        </p:grpSpPr>
        <p:sp>
          <p:nvSpPr>
            <p:cNvPr id="35" name="Rectangle 34">
              <a:extLst>
                <a:ext uri="{FF2B5EF4-FFF2-40B4-BE49-F238E27FC236}">
                  <a16:creationId xmlns:a16="http://schemas.microsoft.com/office/drawing/2014/main" id="{58414C79-3E39-4BB8-AD9F-050E7D093819}"/>
                </a:ext>
              </a:extLst>
            </p:cNvPr>
            <p:cNvSpPr/>
            <p:nvPr/>
          </p:nvSpPr>
          <p:spPr>
            <a:xfrm>
              <a:off x="4165870" y="1701068"/>
              <a:ext cx="3340972" cy="369332"/>
            </a:xfrm>
            <a:prstGeom prst="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lumMod val="50000"/>
                  </a:schemeClr>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0409CF9D-3F58-4804-9F9F-F85A57D2B644}"/>
                </a:ext>
              </a:extLst>
            </p:cNvPr>
            <p:cNvSpPr txBox="1"/>
            <p:nvPr/>
          </p:nvSpPr>
          <p:spPr>
            <a:xfrm>
              <a:off x="4239491" y="1727758"/>
              <a:ext cx="3192087" cy="30777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rPr>
                <a:t>Demographic differences</a:t>
              </a:r>
            </a:p>
          </p:txBody>
        </p:sp>
      </p:grpSp>
      <p:grpSp>
        <p:nvGrpSpPr>
          <p:cNvPr id="4" name="Group 3"/>
          <p:cNvGrpSpPr/>
          <p:nvPr/>
        </p:nvGrpSpPr>
        <p:grpSpPr>
          <a:xfrm>
            <a:off x="7859595" y="941447"/>
            <a:ext cx="3346347" cy="369332"/>
            <a:chOff x="7859595" y="1702557"/>
            <a:chExt cx="3346347" cy="369332"/>
          </a:xfrm>
        </p:grpSpPr>
        <p:sp>
          <p:nvSpPr>
            <p:cNvPr id="37" name="Rectangle 36">
              <a:extLst>
                <a:ext uri="{FF2B5EF4-FFF2-40B4-BE49-F238E27FC236}">
                  <a16:creationId xmlns:a16="http://schemas.microsoft.com/office/drawing/2014/main" id="{58414C79-3E39-4BB8-AD9F-050E7D093819}"/>
                </a:ext>
              </a:extLst>
            </p:cNvPr>
            <p:cNvSpPr/>
            <p:nvPr/>
          </p:nvSpPr>
          <p:spPr>
            <a:xfrm>
              <a:off x="7864970" y="1702557"/>
              <a:ext cx="3340972" cy="369332"/>
            </a:xfrm>
            <a:prstGeom prst="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lumMod val="50000"/>
                  </a:schemeClr>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0409CF9D-3F58-4804-9F9F-F85A57D2B644}"/>
                </a:ext>
              </a:extLst>
            </p:cNvPr>
            <p:cNvSpPr txBox="1"/>
            <p:nvPr/>
          </p:nvSpPr>
          <p:spPr>
            <a:xfrm>
              <a:off x="7859595" y="1729247"/>
              <a:ext cx="3346347" cy="30777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rPr>
                <a:t>Differences across </a:t>
              </a:r>
              <a:r>
                <a:rPr lang="en-US" sz="1400" b="1" kern="0" dirty="0">
                  <a:solidFill>
                    <a:prstClr val="white"/>
                  </a:solidFill>
                  <a:latin typeface="Barlow"/>
                  <a:ea typeface="Segoe UI Black" panose="020B0A02040204020203" pitchFamily="34" charset="0"/>
                  <a:cs typeface="Arial" panose="020B0604020202020204" pitchFamily="34" charset="0"/>
                </a:rPr>
                <a:t>a</a:t>
              </a:r>
              <a:r>
                <a:rPr kumimoji="0" lang="en-US" sz="14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rPr>
                <a:t>ssociations</a:t>
              </a:r>
            </a:p>
          </p:txBody>
        </p:sp>
      </p:grpSp>
      <p:sp>
        <p:nvSpPr>
          <p:cNvPr id="17" name="Title 1">
            <a:extLst>
              <a:ext uri="{FF2B5EF4-FFF2-40B4-BE49-F238E27FC236}">
                <a16:creationId xmlns:a16="http://schemas.microsoft.com/office/drawing/2014/main" id="{BFBA54C1-CA7C-6C4A-A386-37B0754C8B5F}"/>
              </a:ext>
            </a:extLst>
          </p:cNvPr>
          <p:cNvSpPr txBox="1">
            <a:spLocks/>
          </p:cNvSpPr>
          <p:nvPr/>
        </p:nvSpPr>
        <p:spPr>
          <a:xfrm>
            <a:off x="432504" y="123377"/>
            <a:ext cx="10435618" cy="75587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rgbClr val="9C132A"/>
                </a:solidFill>
                <a:latin typeface="Barlow"/>
                <a:ea typeface="Barlow Black" charset="0"/>
                <a:cs typeface="Arial" panose="020B0604020202020204" pitchFamily="34" charset="0"/>
              </a:rPr>
              <a:t>Executive summary</a:t>
            </a:r>
          </a:p>
        </p:txBody>
      </p:sp>
    </p:spTree>
    <p:extLst>
      <p:ext uri="{BB962C8B-B14F-4D97-AF65-F5344CB8AC3E}">
        <p14:creationId xmlns:p14="http://schemas.microsoft.com/office/powerpoint/2010/main" val="27805054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p:cNvGraphicFramePr>
          <p:nvPr>
            <p:extLst>
              <p:ext uri="{D42A27DB-BD31-4B8C-83A1-F6EECF244321}">
                <p14:modId xmlns:p14="http://schemas.microsoft.com/office/powerpoint/2010/main" val="1866640706"/>
              </p:ext>
            </p:extLst>
          </p:nvPr>
        </p:nvGraphicFramePr>
        <p:xfrm>
          <a:off x="1613649" y="1944783"/>
          <a:ext cx="7125688" cy="3218887"/>
        </p:xfrm>
        <a:graphic>
          <a:graphicData uri="http://schemas.openxmlformats.org/drawingml/2006/table">
            <a:tbl>
              <a:tblPr firstRow="1" firstCol="1" bandRow="1">
                <a:tableStyleId>{5C22544A-7EE6-4342-B048-85BDC9FD1C3A}</a:tableStyleId>
              </a:tblPr>
              <a:tblGrid>
                <a:gridCol w="2487704">
                  <a:extLst>
                    <a:ext uri="{9D8B030D-6E8A-4147-A177-3AD203B41FA5}">
                      <a16:colId xmlns:a16="http://schemas.microsoft.com/office/drawing/2014/main" val="20000"/>
                    </a:ext>
                  </a:extLst>
                </a:gridCol>
                <a:gridCol w="1044113">
                  <a:extLst>
                    <a:ext uri="{9D8B030D-6E8A-4147-A177-3AD203B41FA5}">
                      <a16:colId xmlns:a16="http://schemas.microsoft.com/office/drawing/2014/main" val="20004"/>
                    </a:ext>
                  </a:extLst>
                </a:gridCol>
                <a:gridCol w="1197957">
                  <a:extLst>
                    <a:ext uri="{9D8B030D-6E8A-4147-A177-3AD203B41FA5}">
                      <a16:colId xmlns:a16="http://schemas.microsoft.com/office/drawing/2014/main" val="3456481016"/>
                    </a:ext>
                  </a:extLst>
                </a:gridCol>
                <a:gridCol w="1197957">
                  <a:extLst>
                    <a:ext uri="{9D8B030D-6E8A-4147-A177-3AD203B41FA5}">
                      <a16:colId xmlns:a16="http://schemas.microsoft.com/office/drawing/2014/main" val="20001"/>
                    </a:ext>
                  </a:extLst>
                </a:gridCol>
                <a:gridCol w="1197957">
                  <a:extLst>
                    <a:ext uri="{9D8B030D-6E8A-4147-A177-3AD203B41FA5}">
                      <a16:colId xmlns:a16="http://schemas.microsoft.com/office/drawing/2014/main" val="20002"/>
                    </a:ext>
                  </a:extLst>
                </a:gridCol>
              </a:tblGrid>
              <a:tr h="719242">
                <a:tc>
                  <a:txBody>
                    <a:bodyPr/>
                    <a:lstStyle/>
                    <a:p>
                      <a:pPr algn="l"/>
                      <a:r>
                        <a:rPr lang="en-NZ" sz="1050" b="1" kern="1200" cap="none" baseline="0" dirty="0">
                          <a:solidFill>
                            <a:schemeClr val="tx2"/>
                          </a:solidFill>
                          <a:latin typeface="Barlow"/>
                          <a:ea typeface="+mn-ea"/>
                          <a:cs typeface="+mn-cs"/>
                        </a:rPr>
                        <a:t>Association</a:t>
                      </a:r>
                      <a:endParaRPr lang="en-US" sz="1050" b="1" kern="1200" cap="none" baseline="0" dirty="0">
                        <a:solidFill>
                          <a:schemeClr val="tx2"/>
                        </a:solidFill>
                        <a:latin typeface="Barlow"/>
                        <a:ea typeface="+mn-ea"/>
                        <a:cs typeface="+mn-cs"/>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kern="1200" cap="none" baseline="0" dirty="0">
                          <a:solidFill>
                            <a:schemeClr val="bg1"/>
                          </a:solidFill>
                          <a:latin typeface="Barlow"/>
                          <a:ea typeface="+mn-ea"/>
                          <a:cs typeface="+mn-cs"/>
                        </a:rPr>
                        <a:t>n=</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cap="none" baseline="0" dirty="0">
                          <a:solidFill>
                            <a:srgbClr val="FFFFFF"/>
                          </a:solidFill>
                          <a:latin typeface="Barlow"/>
                        </a:rPr>
                        <a:t>TOTAL</a:t>
                      </a:r>
                    </a:p>
                    <a:p>
                      <a:pPr algn="ctr"/>
                      <a:r>
                        <a:rPr lang="en-US" sz="1050" cap="none" baseline="0" dirty="0">
                          <a:solidFill>
                            <a:srgbClr val="FFFFFF"/>
                          </a:solidFill>
                          <a:latin typeface="Barlow"/>
                        </a:rPr>
                        <a:t>2020</a:t>
                      </a:r>
                    </a:p>
                    <a:p>
                      <a:pPr algn="ctr"/>
                      <a:r>
                        <a:rPr lang="en-US" sz="900" b="0" cap="none" baseline="0" dirty="0">
                          <a:solidFill>
                            <a:srgbClr val="FFFFFF"/>
                          </a:solidFill>
                          <a:latin typeface="Barlow"/>
                        </a:rPr>
                        <a:t>(n=467)</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cap="none" baseline="0" dirty="0">
                          <a:solidFill>
                            <a:srgbClr val="FFFFFF"/>
                          </a:solidFill>
                          <a:latin typeface="Barlow"/>
                        </a:rPr>
                        <a:t>TOTAL</a:t>
                      </a:r>
                    </a:p>
                    <a:p>
                      <a:pPr algn="ctr"/>
                      <a:r>
                        <a:rPr lang="en-US" sz="1050" cap="none" baseline="0" dirty="0">
                          <a:solidFill>
                            <a:srgbClr val="FFFFFF"/>
                          </a:solidFill>
                          <a:latin typeface="Barlow"/>
                        </a:rPr>
                        <a:t>2018</a:t>
                      </a:r>
                    </a:p>
                    <a:p>
                      <a:pPr algn="ctr"/>
                      <a:r>
                        <a:rPr lang="en-US" sz="900" b="0" cap="none" baseline="0" dirty="0">
                          <a:solidFill>
                            <a:srgbClr val="FFFFFF"/>
                          </a:solidFill>
                          <a:latin typeface="Barlow"/>
                        </a:rPr>
                        <a:t>(n=507)</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cap="none" baseline="0" dirty="0">
                          <a:solidFill>
                            <a:srgbClr val="FFFFFF"/>
                          </a:solidFill>
                          <a:latin typeface="Barlow"/>
                        </a:rPr>
                        <a:t>TOTAL</a:t>
                      </a:r>
                    </a:p>
                    <a:p>
                      <a:pPr algn="ctr"/>
                      <a:r>
                        <a:rPr lang="en-US" sz="1050" cap="none" baseline="0" dirty="0">
                          <a:solidFill>
                            <a:srgbClr val="FFFFFF"/>
                          </a:solidFill>
                          <a:latin typeface="Barlow"/>
                        </a:rPr>
                        <a:t>2017</a:t>
                      </a:r>
                    </a:p>
                    <a:p>
                      <a:pPr algn="ctr"/>
                      <a:r>
                        <a:rPr lang="en-US" sz="900" b="0" cap="none" baseline="0" dirty="0">
                          <a:solidFill>
                            <a:srgbClr val="FFFFFF"/>
                          </a:solidFill>
                          <a:latin typeface="Barlow"/>
                        </a:rPr>
                        <a:t>(n=308)</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32054">
                <a:tc>
                  <a:txBody>
                    <a:bodyPr/>
                    <a:lstStyle/>
                    <a:p>
                      <a:pPr algn="l" fontAlgn="b"/>
                      <a:r>
                        <a:rPr lang="en-IN" sz="1050" b="1" i="0" u="none" strike="noStrike" dirty="0">
                          <a:solidFill>
                            <a:srgbClr val="000000"/>
                          </a:solidFill>
                          <a:effectLst/>
                          <a:latin typeface="Barlow"/>
                        </a:rPr>
                        <a:t>Auckland Region Outrigger Canoe (AROCA)</a:t>
                      </a:r>
                      <a:endParaRPr lang="en-US" sz="1050" b="1" i="0" u="none" strike="noStrike" dirty="0">
                        <a:solidFill>
                          <a:srgbClr val="000000"/>
                        </a:solidFill>
                        <a:effectLst/>
                        <a:latin typeface="Barlow"/>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rgbClr val="000000"/>
                          </a:solidFill>
                          <a:effectLst/>
                          <a:latin typeface="Barlow"/>
                          <a:ea typeface="+mn-ea"/>
                          <a:cs typeface="+mn-cs"/>
                        </a:rPr>
                        <a:t>138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1" i="0" u="none" strike="noStrike" kern="1200" dirty="0">
                          <a:solidFill>
                            <a:srgbClr val="000000"/>
                          </a:solidFill>
                          <a:effectLst/>
                          <a:latin typeface="Barlow"/>
                          <a:ea typeface="+mn-ea"/>
                          <a:cs typeface="+mn-cs"/>
                        </a:rPr>
                        <a:t>30%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54">
                <a:tc>
                  <a:txBody>
                    <a:bodyPr/>
                    <a:lstStyle/>
                    <a:p>
                      <a:pPr algn="l" fontAlgn="b"/>
                      <a:r>
                        <a:rPr lang="en-US" sz="1050" b="1" i="0" u="none" strike="noStrike" dirty="0">
                          <a:solidFill>
                            <a:srgbClr val="000000"/>
                          </a:solidFill>
                          <a:effectLst/>
                          <a:latin typeface="Barlow"/>
                        </a:rPr>
                        <a:t>Hoe Tonga Pacifica Waka Ama (HTPWA)</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rgbClr val="000000"/>
                          </a:solidFill>
                          <a:effectLst/>
                          <a:latin typeface="Barlow"/>
                          <a:ea typeface="+mn-ea"/>
                          <a:cs typeface="+mn-cs"/>
                        </a:rPr>
                        <a:t>23*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i="0" u="none" strike="noStrike" kern="1200" dirty="0">
                          <a:solidFill>
                            <a:srgbClr val="000000"/>
                          </a:solidFill>
                          <a:effectLst/>
                          <a:latin typeface="Barlow"/>
                          <a:ea typeface="+mn-ea"/>
                          <a:cs typeface="+mn-cs"/>
                        </a:rPr>
                        <a:t>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1161">
                <a:tc>
                  <a:txBody>
                    <a:bodyPr/>
                    <a:lstStyle/>
                    <a:p>
                      <a:pPr algn="l" fontAlgn="b"/>
                      <a:r>
                        <a:rPr lang="en-US" sz="1050" b="1" i="0" u="none" strike="noStrike" dirty="0">
                          <a:solidFill>
                            <a:srgbClr val="000000"/>
                          </a:solidFill>
                          <a:effectLst/>
                          <a:latin typeface="Barlow"/>
                        </a:rPr>
                        <a:t>Tai Tokerau Polynesian Canoe (TTPCA)</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rgbClr val="000000"/>
                          </a:solidFill>
                          <a:effectLst/>
                          <a:latin typeface="Barlow"/>
                          <a:ea typeface="+mn-ea"/>
                          <a:cs typeface="+mn-cs"/>
                        </a:rPr>
                        <a:t>45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i="0" u="none" strike="noStrike" kern="1200" dirty="0">
                          <a:solidFill>
                            <a:srgbClr val="000000"/>
                          </a:solidFill>
                          <a:effectLst/>
                          <a:latin typeface="Barlow"/>
                          <a:ea typeface="+mn-ea"/>
                          <a:cs typeface="+mn-cs"/>
                        </a:rPr>
                        <a:t>10%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1161">
                <a:tc>
                  <a:txBody>
                    <a:bodyPr/>
                    <a:lstStyle/>
                    <a:p>
                      <a:pPr algn="l" fontAlgn="b"/>
                      <a:r>
                        <a:rPr lang="pl-PL" sz="1050" b="1" i="0" u="none" strike="noStrike" dirty="0">
                          <a:solidFill>
                            <a:srgbClr val="000000"/>
                          </a:solidFill>
                          <a:effectLst/>
                          <a:latin typeface="Barlow"/>
                        </a:rPr>
                        <a:t>Te Puku o Te Ika (TPOTI)</a:t>
                      </a:r>
                      <a:endParaRPr lang="en-US" sz="1050" b="1" i="0" u="none" strike="noStrike" dirty="0">
                        <a:solidFill>
                          <a:srgbClr val="000000"/>
                        </a:solidFill>
                        <a:effectLst/>
                        <a:latin typeface="Barlow"/>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rgbClr val="000000"/>
                          </a:solidFill>
                          <a:effectLst/>
                          <a:latin typeface="Barlow"/>
                          <a:ea typeface="+mn-ea"/>
                          <a:cs typeface="+mn-cs"/>
                        </a:rPr>
                        <a:t>122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i="0" u="none" strike="noStrike" kern="1200" dirty="0">
                          <a:solidFill>
                            <a:srgbClr val="000000"/>
                          </a:solidFill>
                          <a:effectLst/>
                          <a:latin typeface="Barlow"/>
                          <a:ea typeface="+mn-ea"/>
                          <a:cs typeface="+mn-cs"/>
                        </a:rPr>
                        <a:t>26%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30%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54">
                <a:tc>
                  <a:txBody>
                    <a:bodyPr/>
                    <a:lstStyle/>
                    <a:p>
                      <a:pPr algn="l" fontAlgn="b"/>
                      <a:r>
                        <a:rPr lang="en-US" sz="1050" b="1" i="0" u="none" strike="noStrike" dirty="0">
                          <a:solidFill>
                            <a:srgbClr val="000000"/>
                          </a:solidFill>
                          <a:effectLst/>
                          <a:latin typeface="Barlow"/>
                        </a:rPr>
                        <a:t>Te Uranga o Te Ra Regional Waka Ama (TUOTR)</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rgbClr val="000000"/>
                          </a:solidFill>
                          <a:effectLst/>
                          <a:latin typeface="Barlow"/>
                          <a:ea typeface="+mn-ea"/>
                          <a:cs typeface="+mn-cs"/>
                        </a:rPr>
                        <a:t>70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i="0" u="none" strike="noStrike" kern="1200" dirty="0">
                          <a:solidFill>
                            <a:srgbClr val="000000"/>
                          </a:solidFill>
                          <a:effectLst/>
                          <a:latin typeface="Barlow"/>
                          <a:ea typeface="+mn-ea"/>
                          <a:cs typeface="+mn-cs"/>
                        </a:rPr>
                        <a:t>15%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1161">
                <a:tc>
                  <a:txBody>
                    <a:bodyPr/>
                    <a:lstStyle/>
                    <a:p>
                      <a:pPr algn="l" fontAlgn="b"/>
                      <a:r>
                        <a:rPr lang="pl-PL" sz="1050" b="1" i="0" u="none" strike="noStrike" dirty="0">
                          <a:solidFill>
                            <a:srgbClr val="000000"/>
                          </a:solidFill>
                          <a:effectLst/>
                          <a:latin typeface="Barlow"/>
                        </a:rPr>
                        <a:t>Te Waka o Aoraki (TWOA)</a:t>
                      </a:r>
                      <a:endParaRPr lang="en-US" sz="1050" b="1" i="0" u="none" strike="noStrike" dirty="0">
                        <a:solidFill>
                          <a:srgbClr val="000000"/>
                        </a:solidFill>
                        <a:effectLst/>
                        <a:latin typeface="Barlow"/>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rgbClr val="000000"/>
                          </a:solidFill>
                          <a:effectLst/>
                          <a:latin typeface="Barlow"/>
                          <a:ea typeface="+mn-ea"/>
                          <a:cs typeface="+mn-cs"/>
                        </a:rPr>
                        <a:t>69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50" b="1" i="0" u="none" strike="noStrike" kern="1200" dirty="0">
                          <a:solidFill>
                            <a:srgbClr val="000000"/>
                          </a:solidFill>
                          <a:effectLst/>
                          <a:latin typeface="Barlow"/>
                          <a:ea typeface="+mn-ea"/>
                          <a:cs typeface="+mn-cs"/>
                        </a:rPr>
                        <a:t>15%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14%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i="0" u="none" strike="noStrike" dirty="0">
                          <a:solidFill>
                            <a:schemeClr val="tx1">
                              <a:lumMod val="65000"/>
                              <a:lumOff val="35000"/>
                            </a:schemeClr>
                          </a:solidFill>
                          <a:effectLst/>
                          <a:latin typeface="Barlow"/>
                        </a:rPr>
                        <a:t>22%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3" name="Title 2"/>
          <p:cNvSpPr>
            <a:spLocks noGrp="1"/>
          </p:cNvSpPr>
          <p:nvPr>
            <p:ph type="ctrTitle"/>
          </p:nvPr>
        </p:nvSpPr>
        <p:spPr>
          <a:xfrm>
            <a:off x="525905" y="158205"/>
            <a:ext cx="9144000" cy="712652"/>
          </a:xfrm>
        </p:spPr>
        <p:txBody>
          <a:bodyPr>
            <a:normAutofit/>
          </a:bodyPr>
          <a:lstStyle/>
          <a:p>
            <a:pPr algn="l"/>
            <a:r>
              <a:rPr lang="en-NZ" sz="2800" dirty="0">
                <a:solidFill>
                  <a:schemeClr val="tx2"/>
                </a:solidFill>
              </a:rPr>
              <a:t>Association</a:t>
            </a:r>
          </a:p>
        </p:txBody>
      </p:sp>
      <p:sp>
        <p:nvSpPr>
          <p:cNvPr id="6" name="Footer Placeholder 5"/>
          <p:cNvSpPr>
            <a:spLocks noGrp="1"/>
          </p:cNvSpPr>
          <p:nvPr>
            <p:ph type="ftr" sz="quarter" idx="4294967295"/>
          </p:nvPr>
        </p:nvSpPr>
        <p:spPr>
          <a:xfrm>
            <a:off x="525904" y="5930900"/>
            <a:ext cx="10345295" cy="231775"/>
          </a:xfrm>
          <a:prstGeom prst="rect">
            <a:avLst/>
          </a:prstGeom>
        </p:spPr>
        <p:txBody>
          <a:bodyPr anchor="b"/>
          <a:lstStyle/>
          <a:p>
            <a:pPr algn="l"/>
            <a:r>
              <a:rPr lang="en-US" sz="800" b="0" dirty="0">
                <a:solidFill>
                  <a:srgbClr val="000000"/>
                </a:solidFill>
                <a:latin typeface="Barlow"/>
              </a:rPr>
              <a:t>Note: Associations are based on the club selected at Q2a in the questionnaire</a:t>
            </a:r>
          </a:p>
        </p:txBody>
      </p:sp>
      <p:sp>
        <p:nvSpPr>
          <p:cNvPr id="8" name="Rectangle 7"/>
          <p:cNvSpPr/>
          <p:nvPr/>
        </p:nvSpPr>
        <p:spPr>
          <a:xfrm>
            <a:off x="525905" y="5750153"/>
            <a:ext cx="1024639" cy="215444"/>
          </a:xfrm>
          <a:prstGeom prst="rect">
            <a:avLst/>
          </a:prstGeom>
        </p:spPr>
        <p:txBody>
          <a:bodyPr wrap="none">
            <a:spAutoFit/>
          </a:bodyPr>
          <a:lstStyle/>
          <a:p>
            <a:r>
              <a:rPr lang="en-US" sz="800" dirty="0">
                <a:solidFill>
                  <a:srgbClr val="000000"/>
                </a:solidFill>
                <a:latin typeface="Barlow"/>
              </a:rPr>
              <a:t>*Small sample size</a:t>
            </a:r>
            <a:endParaRPr lang="en-IN" dirty="0">
              <a:solidFill>
                <a:srgbClr val="000000"/>
              </a:solidFill>
            </a:endParaRPr>
          </a:p>
        </p:txBody>
      </p:sp>
    </p:spTree>
    <p:extLst>
      <p:ext uri="{BB962C8B-B14F-4D97-AF65-F5344CB8AC3E}">
        <p14:creationId xmlns:p14="http://schemas.microsoft.com/office/powerpoint/2010/main" val="15673182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6790075"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sz="7200" b="1" dirty="0">
                <a:solidFill>
                  <a:srgbClr val="FFFFFF"/>
                </a:solidFill>
                <a:latin typeface="Barlow"/>
                <a:ea typeface="Barlow Black" charset="0"/>
                <a:cs typeface="Arial" panose="020B0604020202020204" pitchFamily="34" charset="0"/>
              </a:rPr>
              <a:t>Appendices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853455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9913954"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sz="7200" b="1" dirty="0">
                <a:solidFill>
                  <a:srgbClr val="FFFFFF"/>
                </a:solidFill>
                <a:latin typeface="Barlow"/>
                <a:ea typeface="Barlow Black" charset="0"/>
                <a:cs typeface="Arial" panose="020B0604020202020204" pitchFamily="34" charset="0"/>
              </a:rPr>
              <a:t>Satisfaction with drivers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34069835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7845493" y="1143218"/>
            <a:ext cx="2819400" cy="3143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NZ" sz="1000" dirty="0">
                <a:solidFill>
                  <a:srgbClr val="9C132A"/>
                </a:solidFill>
              </a:rPr>
              <a:t>BEING RESPONSIVE TO MY NEEDS AND REQUIREMENTS </a:t>
            </a:r>
          </a:p>
        </p:txBody>
      </p:sp>
      <p:grpSp>
        <p:nvGrpSpPr>
          <p:cNvPr id="2" name="Group 1"/>
          <p:cNvGrpSpPr/>
          <p:nvPr/>
        </p:nvGrpSpPr>
        <p:grpSpPr>
          <a:xfrm>
            <a:off x="682768" y="1660842"/>
            <a:ext cx="1066250" cy="396000"/>
            <a:chOff x="295825" y="2256143"/>
            <a:chExt cx="1066250" cy="435692"/>
          </a:xfrm>
        </p:grpSpPr>
        <p:cxnSp>
          <p:nvCxnSpPr>
            <p:cNvPr id="3" name="Straight Connector 2"/>
            <p:cNvCxnSpPr/>
            <p:nvPr/>
          </p:nvCxnSpPr>
          <p:spPr>
            <a:xfrm>
              <a:off x="368084" y="2482119"/>
              <a:ext cx="993991" cy="0"/>
            </a:xfrm>
            <a:prstGeom prst="line">
              <a:avLst/>
            </a:prstGeom>
            <a:ln w="9525">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4" name="TextBox 3"/>
            <p:cNvSpPr txBox="1">
              <a:spLocks noChangeAspect="1"/>
            </p:cNvSpPr>
            <p:nvPr/>
          </p:nvSpPr>
          <p:spPr>
            <a:xfrm>
              <a:off x="295825" y="2256143"/>
              <a:ext cx="471558" cy="435692"/>
            </a:xfrm>
            <a:prstGeom prst="ellipse">
              <a:avLst/>
            </a:prstGeom>
            <a:solidFill>
              <a:schemeClr val="accent5"/>
            </a:solidFill>
            <a:ln>
              <a:solidFill>
                <a:schemeClr val="accent2"/>
              </a:solidFill>
            </a:ln>
          </p:spPr>
          <p:txBody>
            <a:bodyPr wrap="square" lIns="0" tIns="0" rIns="0" bIns="0" rtlCol="0" anchor="ctr">
              <a:noAutofit/>
            </a:bodyPr>
            <a:lstStyle/>
            <a:p>
              <a:pPr algn="ctr"/>
              <a:r>
                <a:rPr lang="en-NZ" sz="700" dirty="0">
                  <a:solidFill>
                    <a:srgbClr val="FFFFFF"/>
                  </a:solidFill>
                </a:rPr>
                <a:t>ALL SPORTS 2019/20 </a:t>
              </a:r>
              <a:r>
                <a:rPr lang="en-NZ" sz="700" b="1" dirty="0">
                  <a:solidFill>
                    <a:srgbClr val="FFFFFF"/>
                  </a:solidFill>
                </a:rPr>
                <a:t>65%</a:t>
              </a:r>
            </a:p>
          </p:txBody>
        </p:sp>
      </p:grpSp>
      <p:sp>
        <p:nvSpPr>
          <p:cNvPr id="6" name="Text Placeholder 2"/>
          <p:cNvSpPr txBox="1">
            <a:spLocks/>
          </p:cNvSpPr>
          <p:nvPr/>
        </p:nvSpPr>
        <p:spPr>
          <a:xfrm>
            <a:off x="682768" y="1143218"/>
            <a:ext cx="2869096" cy="3159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NZ" sz="1000" dirty="0">
                <a:solidFill>
                  <a:srgbClr val="9C132A"/>
                </a:solidFill>
              </a:rPr>
              <a:t>IS FAIR AND PROVIDES EQUAL OPPORTUNITIES</a:t>
            </a:r>
          </a:p>
        </p:txBody>
      </p:sp>
      <p:sp>
        <p:nvSpPr>
          <p:cNvPr id="7" name="Text Placeholder 2"/>
          <p:cNvSpPr txBox="1">
            <a:spLocks/>
          </p:cNvSpPr>
          <p:nvPr/>
        </p:nvSpPr>
        <p:spPr>
          <a:xfrm>
            <a:off x="4018396" y="1131929"/>
            <a:ext cx="2771775" cy="315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NZ" sz="1000" dirty="0">
                <a:solidFill>
                  <a:srgbClr val="9C132A"/>
                </a:solidFill>
              </a:rPr>
              <a:t>ALLOWING ME TO FULFIL MY POTENTIAL</a:t>
            </a:r>
          </a:p>
        </p:txBody>
      </p:sp>
      <p:graphicFrame>
        <p:nvGraphicFramePr>
          <p:cNvPr id="8" name="Chart 7"/>
          <p:cNvGraphicFramePr/>
          <p:nvPr>
            <p:extLst>
              <p:ext uri="{D42A27DB-BD31-4B8C-83A1-F6EECF244321}">
                <p14:modId xmlns:p14="http://schemas.microsoft.com/office/powerpoint/2010/main" val="1274761537"/>
              </p:ext>
            </p:extLst>
          </p:nvPr>
        </p:nvGraphicFramePr>
        <p:xfrm>
          <a:off x="905760" y="1462959"/>
          <a:ext cx="2521138" cy="1537301"/>
        </p:xfrm>
        <a:graphic>
          <a:graphicData uri="http://schemas.openxmlformats.org/drawingml/2006/chart">
            <c:chart xmlns:c="http://schemas.openxmlformats.org/drawingml/2006/chart" xmlns:r="http://schemas.openxmlformats.org/officeDocument/2006/relationships" r:id="rId2"/>
          </a:graphicData>
        </a:graphic>
      </p:graphicFrame>
      <p:sp>
        <p:nvSpPr>
          <p:cNvPr id="18" name="Title 2"/>
          <p:cNvSpPr txBox="1">
            <a:spLocks/>
          </p:cNvSpPr>
          <p:nvPr/>
        </p:nvSpPr>
        <p:spPr>
          <a:xfrm>
            <a:off x="444730" y="218009"/>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rgbClr val="9C132A"/>
                </a:solidFill>
              </a:rPr>
              <a:t>Fulfilling potential</a:t>
            </a:r>
          </a:p>
        </p:txBody>
      </p:sp>
      <p:sp>
        <p:nvSpPr>
          <p:cNvPr id="19" name="Base description"/>
          <p:cNvSpPr txBox="1">
            <a:spLocks/>
          </p:cNvSpPr>
          <p:nvPr/>
        </p:nvSpPr>
        <p:spPr>
          <a:xfrm>
            <a:off x="444730" y="6292302"/>
            <a:ext cx="6491288" cy="349250"/>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Font typeface="Arial"/>
              <a:buNone/>
            </a:pPr>
            <a:r>
              <a:rPr lang="en-US" sz="800" b="0" dirty="0">
                <a:solidFill>
                  <a:srgbClr val="000000"/>
                </a:solidFill>
                <a:latin typeface="Barlow"/>
              </a:rPr>
              <a:t>Base: Respondents who are members or paddle casually at a club (Excluding Don't know/not applicable</a:t>
            </a:r>
            <a:r>
              <a:rPr lang="en-NZ" sz="800" b="0" dirty="0">
                <a:solidFill>
                  <a:srgbClr val="000000"/>
                </a:solidFill>
                <a:latin typeface="Barlow"/>
                <a:cs typeface="Arial" pitchFamily="34" charset="0"/>
              </a:rPr>
              <a:t>) </a:t>
            </a:r>
          </a:p>
          <a:p>
            <a:pPr marL="0" indent="0">
              <a:spcBef>
                <a:spcPts val="0"/>
              </a:spcBef>
              <a:buFont typeface="Arial"/>
              <a:buNone/>
            </a:pPr>
            <a:r>
              <a:rPr lang="en-NZ" sz="800" b="0" dirty="0">
                <a:solidFill>
                  <a:srgbClr val="000000"/>
                </a:solidFill>
                <a:latin typeface="Barlow"/>
                <a:cs typeface="Arial" pitchFamily="34" charset="0"/>
              </a:rPr>
              <a:t>Q10a/Q10b. </a:t>
            </a:r>
            <a:r>
              <a:rPr lang="en-US" sz="800" b="0" dirty="0">
                <a:solidFill>
                  <a:srgbClr val="000000"/>
                </a:solidFill>
                <a:latin typeface="Barlow"/>
              </a:rPr>
              <a:t>How would you/ your child rate your/ their overall satisfaction with your/ their Waka Ama club on each of the following…</a:t>
            </a:r>
            <a:endParaRPr lang="en-NZ" sz="800" b="0" i="1" dirty="0">
              <a:solidFill>
                <a:srgbClr val="000000"/>
              </a:solidFill>
              <a:latin typeface="Barlow"/>
            </a:endParaRPr>
          </a:p>
        </p:txBody>
      </p:sp>
      <p:sp>
        <p:nvSpPr>
          <p:cNvPr id="20" name="TextBox 19"/>
          <p:cNvSpPr txBox="1"/>
          <p:nvPr/>
        </p:nvSpPr>
        <p:spPr>
          <a:xfrm>
            <a:off x="8460952" y="6292302"/>
            <a:ext cx="3115098" cy="461665"/>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Significantly higher/lower than Total Waka Ama 2018</a:t>
            </a:r>
          </a:p>
          <a:p>
            <a:r>
              <a:rPr lang="en-NZ" sz="800" dirty="0">
                <a:solidFill>
                  <a:srgbClr val="218535"/>
                </a:solidFill>
                <a:latin typeface="Barlow"/>
                <a:sym typeface="Wingdings 3"/>
              </a:rPr>
              <a:t></a:t>
            </a:r>
            <a:r>
              <a:rPr lang="en-NZ" sz="800" dirty="0">
                <a:solidFill>
                  <a:srgbClr val="FF0000"/>
                </a:solidFill>
                <a:latin typeface="Barlow"/>
                <a:sym typeface="Wingdings 3"/>
              </a:rPr>
              <a:t></a:t>
            </a:r>
            <a:r>
              <a:rPr lang="en-NZ" sz="800" dirty="0">
                <a:solidFill>
                  <a:srgbClr val="000000"/>
                </a:solidFill>
                <a:latin typeface="Barlow"/>
                <a:sym typeface="Wingdings 3"/>
              </a:rPr>
              <a:t> Significantly higher/lower than Total Waka Ama 2017</a:t>
            </a:r>
          </a:p>
          <a:p>
            <a:endParaRPr lang="en-NZ" sz="800" dirty="0">
              <a:solidFill>
                <a:srgbClr val="000000"/>
              </a:solidFill>
              <a:latin typeface="Barlow"/>
            </a:endParaRPr>
          </a:p>
        </p:txBody>
      </p:sp>
      <p:cxnSp>
        <p:nvCxnSpPr>
          <p:cNvPr id="30" name="Straight Connector 29"/>
          <p:cNvCxnSpPr/>
          <p:nvPr/>
        </p:nvCxnSpPr>
        <p:spPr>
          <a:xfrm>
            <a:off x="3926009" y="1219677"/>
            <a:ext cx="862" cy="4738366"/>
          </a:xfrm>
          <a:prstGeom prst="line">
            <a:avLst/>
          </a:prstGeom>
          <a:ln w="9525">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7421072" y="1219677"/>
            <a:ext cx="1" cy="4732358"/>
          </a:xfrm>
          <a:prstGeom prst="line">
            <a:avLst/>
          </a:prstGeom>
          <a:ln w="9525">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52" name="Chart 51"/>
          <p:cNvGraphicFramePr/>
          <p:nvPr>
            <p:extLst>
              <p:ext uri="{D42A27DB-BD31-4B8C-83A1-F6EECF244321}">
                <p14:modId xmlns:p14="http://schemas.microsoft.com/office/powerpoint/2010/main" val="561869513"/>
              </p:ext>
            </p:extLst>
          </p:nvPr>
        </p:nvGraphicFramePr>
        <p:xfrm>
          <a:off x="4410960" y="1462959"/>
          <a:ext cx="2521138" cy="15373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Chart 55"/>
          <p:cNvGraphicFramePr/>
          <p:nvPr>
            <p:extLst>
              <p:ext uri="{D42A27DB-BD31-4B8C-83A1-F6EECF244321}">
                <p14:modId xmlns:p14="http://schemas.microsoft.com/office/powerpoint/2010/main" val="3423804237"/>
              </p:ext>
            </p:extLst>
          </p:nvPr>
        </p:nvGraphicFramePr>
        <p:xfrm>
          <a:off x="7979660" y="1462959"/>
          <a:ext cx="2521138" cy="1537301"/>
        </p:xfrm>
        <a:graphic>
          <a:graphicData uri="http://schemas.openxmlformats.org/drawingml/2006/chart">
            <c:chart xmlns:c="http://schemas.openxmlformats.org/drawingml/2006/chart" xmlns:r="http://schemas.openxmlformats.org/officeDocument/2006/relationships" r:id="rId4"/>
          </a:graphicData>
        </a:graphic>
      </p:graphicFrame>
      <p:grpSp>
        <p:nvGrpSpPr>
          <p:cNvPr id="53" name="Group 52"/>
          <p:cNvGrpSpPr/>
          <p:nvPr/>
        </p:nvGrpSpPr>
        <p:grpSpPr>
          <a:xfrm>
            <a:off x="7756668" y="1733180"/>
            <a:ext cx="1066250" cy="396000"/>
            <a:chOff x="295825" y="2256143"/>
            <a:chExt cx="1066250" cy="435692"/>
          </a:xfrm>
        </p:grpSpPr>
        <p:cxnSp>
          <p:nvCxnSpPr>
            <p:cNvPr id="54" name="Straight Connector 53"/>
            <p:cNvCxnSpPr/>
            <p:nvPr/>
          </p:nvCxnSpPr>
          <p:spPr>
            <a:xfrm>
              <a:off x="368084" y="2482119"/>
              <a:ext cx="993991" cy="0"/>
            </a:xfrm>
            <a:prstGeom prst="line">
              <a:avLst/>
            </a:prstGeom>
            <a:ln w="9525">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55" name="TextBox 54"/>
            <p:cNvSpPr txBox="1">
              <a:spLocks noChangeAspect="1"/>
            </p:cNvSpPr>
            <p:nvPr/>
          </p:nvSpPr>
          <p:spPr>
            <a:xfrm>
              <a:off x="295825" y="2256143"/>
              <a:ext cx="471558" cy="435692"/>
            </a:xfrm>
            <a:prstGeom prst="ellipse">
              <a:avLst/>
            </a:prstGeom>
            <a:solidFill>
              <a:schemeClr val="accent5"/>
            </a:solidFill>
            <a:ln>
              <a:solidFill>
                <a:schemeClr val="accent2"/>
              </a:solidFill>
            </a:ln>
          </p:spPr>
          <p:txBody>
            <a:bodyPr wrap="square" lIns="0" tIns="0" rIns="0" bIns="0" rtlCol="0" anchor="ctr">
              <a:noAutofit/>
            </a:bodyPr>
            <a:lstStyle/>
            <a:p>
              <a:pPr algn="ctr"/>
              <a:r>
                <a:rPr lang="en-NZ" sz="700" dirty="0">
                  <a:solidFill>
                    <a:srgbClr val="FFFFFF"/>
                  </a:solidFill>
                </a:rPr>
                <a:t>ALL SPORTS 2019/20 </a:t>
              </a:r>
              <a:r>
                <a:rPr lang="en-NZ" sz="700" b="1" dirty="0">
                  <a:solidFill>
                    <a:srgbClr val="FFFFFF"/>
                  </a:solidFill>
                </a:rPr>
                <a:t>61%</a:t>
              </a:r>
            </a:p>
          </p:txBody>
        </p:sp>
      </p:grpSp>
      <p:grpSp>
        <p:nvGrpSpPr>
          <p:cNvPr id="49" name="Group 48"/>
          <p:cNvGrpSpPr/>
          <p:nvPr/>
        </p:nvGrpSpPr>
        <p:grpSpPr>
          <a:xfrm>
            <a:off x="4187968" y="1715867"/>
            <a:ext cx="1066250" cy="396000"/>
            <a:chOff x="295825" y="2256143"/>
            <a:chExt cx="1066250" cy="435692"/>
          </a:xfrm>
        </p:grpSpPr>
        <p:cxnSp>
          <p:nvCxnSpPr>
            <p:cNvPr id="50" name="Straight Connector 49"/>
            <p:cNvCxnSpPr/>
            <p:nvPr/>
          </p:nvCxnSpPr>
          <p:spPr>
            <a:xfrm>
              <a:off x="368084" y="2482119"/>
              <a:ext cx="993991" cy="0"/>
            </a:xfrm>
            <a:prstGeom prst="line">
              <a:avLst/>
            </a:prstGeom>
            <a:ln w="9525">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51" name="TextBox 50"/>
            <p:cNvSpPr txBox="1">
              <a:spLocks noChangeAspect="1"/>
            </p:cNvSpPr>
            <p:nvPr/>
          </p:nvSpPr>
          <p:spPr>
            <a:xfrm>
              <a:off x="295825" y="2256143"/>
              <a:ext cx="471558" cy="435692"/>
            </a:xfrm>
            <a:prstGeom prst="ellipse">
              <a:avLst/>
            </a:prstGeom>
            <a:solidFill>
              <a:schemeClr val="accent5"/>
            </a:solidFill>
            <a:ln>
              <a:solidFill>
                <a:schemeClr val="accent2"/>
              </a:solidFill>
            </a:ln>
          </p:spPr>
          <p:txBody>
            <a:bodyPr wrap="square" lIns="0" tIns="0" rIns="0" bIns="0" rtlCol="0" anchor="ctr">
              <a:noAutofit/>
            </a:bodyPr>
            <a:lstStyle/>
            <a:p>
              <a:pPr algn="ctr"/>
              <a:r>
                <a:rPr lang="en-NZ" sz="700" dirty="0">
                  <a:solidFill>
                    <a:srgbClr val="FFFFFF"/>
                  </a:solidFill>
                </a:rPr>
                <a:t>ALL SPORTS 2019/20 </a:t>
              </a:r>
              <a:r>
                <a:rPr lang="en-NZ" sz="700" b="1" dirty="0">
                  <a:solidFill>
                    <a:srgbClr val="FFFFFF"/>
                  </a:solidFill>
                </a:rPr>
                <a:t>64%</a:t>
              </a:r>
            </a:p>
          </p:txBody>
        </p:sp>
      </p:grpSp>
      <p:grpSp>
        <p:nvGrpSpPr>
          <p:cNvPr id="63" name="Group 62"/>
          <p:cNvGrpSpPr/>
          <p:nvPr/>
        </p:nvGrpSpPr>
        <p:grpSpPr>
          <a:xfrm>
            <a:off x="682768" y="2990864"/>
            <a:ext cx="3097996" cy="1450916"/>
            <a:chOff x="393698" y="1376359"/>
            <a:chExt cx="3997326" cy="3648174"/>
          </a:xfrm>
        </p:grpSpPr>
        <p:sp>
          <p:nvSpPr>
            <p:cNvPr id="64"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65"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a:t>
              </a:r>
            </a:p>
          </p:txBody>
        </p:sp>
      </p:grpSp>
      <p:grpSp>
        <p:nvGrpSpPr>
          <p:cNvPr id="66" name="Group 65"/>
          <p:cNvGrpSpPr/>
          <p:nvPr/>
        </p:nvGrpSpPr>
        <p:grpSpPr>
          <a:xfrm>
            <a:off x="678330" y="4536221"/>
            <a:ext cx="3097996" cy="1450916"/>
            <a:chOff x="393698" y="1376359"/>
            <a:chExt cx="3997326" cy="3648174"/>
          </a:xfrm>
        </p:grpSpPr>
        <p:sp>
          <p:nvSpPr>
            <p:cNvPr id="67"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68"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 </a:t>
              </a:r>
            </a:p>
          </p:txBody>
        </p:sp>
      </p:grpSp>
      <p:grpSp>
        <p:nvGrpSpPr>
          <p:cNvPr id="69" name="Group 68"/>
          <p:cNvGrpSpPr/>
          <p:nvPr/>
        </p:nvGrpSpPr>
        <p:grpSpPr>
          <a:xfrm>
            <a:off x="4116699" y="2990864"/>
            <a:ext cx="3097996" cy="1450916"/>
            <a:chOff x="393698" y="1376359"/>
            <a:chExt cx="3997326" cy="3648174"/>
          </a:xfrm>
        </p:grpSpPr>
        <p:sp>
          <p:nvSpPr>
            <p:cNvPr id="70"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71"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a:t>
              </a:r>
            </a:p>
          </p:txBody>
        </p:sp>
      </p:grpSp>
      <p:grpSp>
        <p:nvGrpSpPr>
          <p:cNvPr id="75" name="Group 74"/>
          <p:cNvGrpSpPr/>
          <p:nvPr/>
        </p:nvGrpSpPr>
        <p:grpSpPr>
          <a:xfrm>
            <a:off x="4133248" y="4536221"/>
            <a:ext cx="3097996" cy="1450916"/>
            <a:chOff x="393698" y="1376359"/>
            <a:chExt cx="3997326" cy="3648174"/>
          </a:xfrm>
        </p:grpSpPr>
        <p:sp>
          <p:nvSpPr>
            <p:cNvPr id="76"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77"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 </a:t>
              </a:r>
            </a:p>
          </p:txBody>
        </p:sp>
      </p:grpSp>
      <p:grpSp>
        <p:nvGrpSpPr>
          <p:cNvPr id="78" name="Group 77"/>
          <p:cNvGrpSpPr/>
          <p:nvPr/>
        </p:nvGrpSpPr>
        <p:grpSpPr>
          <a:xfrm>
            <a:off x="7658909" y="2990864"/>
            <a:ext cx="3097996" cy="1450916"/>
            <a:chOff x="393698" y="1376359"/>
            <a:chExt cx="3997326" cy="3648174"/>
          </a:xfrm>
        </p:grpSpPr>
        <p:sp>
          <p:nvSpPr>
            <p:cNvPr id="79"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80"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a:t>
              </a:r>
            </a:p>
          </p:txBody>
        </p:sp>
      </p:grpSp>
      <p:grpSp>
        <p:nvGrpSpPr>
          <p:cNvPr id="81" name="Group 80"/>
          <p:cNvGrpSpPr/>
          <p:nvPr/>
        </p:nvGrpSpPr>
        <p:grpSpPr>
          <a:xfrm>
            <a:off x="7675458" y="4536221"/>
            <a:ext cx="3097996" cy="1450916"/>
            <a:chOff x="393698" y="1376359"/>
            <a:chExt cx="3997326" cy="3648174"/>
          </a:xfrm>
        </p:grpSpPr>
        <p:sp>
          <p:nvSpPr>
            <p:cNvPr id="82"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83"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 </a:t>
              </a:r>
            </a:p>
          </p:txBody>
        </p:sp>
      </p:grpSp>
    </p:spTree>
    <p:extLst>
      <p:ext uri="{BB962C8B-B14F-4D97-AF65-F5344CB8AC3E}">
        <p14:creationId xmlns:p14="http://schemas.microsoft.com/office/powerpoint/2010/main" val="558804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p:nvPr>
            <p:extLst>
              <p:ext uri="{D42A27DB-BD31-4B8C-83A1-F6EECF244321}">
                <p14:modId xmlns:p14="http://schemas.microsoft.com/office/powerpoint/2010/main" val="1668213697"/>
              </p:ext>
            </p:extLst>
          </p:nvPr>
        </p:nvGraphicFramePr>
        <p:xfrm>
          <a:off x="6313642" y="1399794"/>
          <a:ext cx="3866680" cy="15373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2"/>
          <p:cNvSpPr txBox="1">
            <a:spLocks/>
          </p:cNvSpPr>
          <p:nvPr/>
        </p:nvSpPr>
        <p:spPr>
          <a:xfrm>
            <a:off x="2232898" y="975178"/>
            <a:ext cx="2869096" cy="3159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NZ" sz="1000" dirty="0">
                <a:solidFill>
                  <a:srgbClr val="9C132A"/>
                </a:solidFill>
              </a:rPr>
              <a:t>PROVIDING THE INFORMATION I NEED WHEN I NEED IT</a:t>
            </a:r>
          </a:p>
        </p:txBody>
      </p:sp>
      <p:sp>
        <p:nvSpPr>
          <p:cNvPr id="18" name="Title 2"/>
          <p:cNvSpPr txBox="1">
            <a:spLocks/>
          </p:cNvSpPr>
          <p:nvPr/>
        </p:nvSpPr>
        <p:spPr>
          <a:xfrm>
            <a:off x="469451" y="270536"/>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rgbClr val="9C132A"/>
                </a:solidFill>
              </a:rPr>
              <a:t>Communication and the quality of coaches</a:t>
            </a:r>
          </a:p>
        </p:txBody>
      </p:sp>
      <p:graphicFrame>
        <p:nvGraphicFramePr>
          <p:cNvPr id="55" name="Chart 54"/>
          <p:cNvGraphicFramePr/>
          <p:nvPr>
            <p:extLst>
              <p:ext uri="{D42A27DB-BD31-4B8C-83A1-F6EECF244321}">
                <p14:modId xmlns:p14="http://schemas.microsoft.com/office/powerpoint/2010/main" val="2049893427"/>
              </p:ext>
            </p:extLst>
          </p:nvPr>
        </p:nvGraphicFramePr>
        <p:xfrm>
          <a:off x="2051580" y="1383646"/>
          <a:ext cx="3495784" cy="1537301"/>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Placeholder 2"/>
          <p:cNvSpPr txBox="1">
            <a:spLocks/>
          </p:cNvSpPr>
          <p:nvPr/>
        </p:nvSpPr>
        <p:spPr>
          <a:xfrm>
            <a:off x="6660739" y="975178"/>
            <a:ext cx="2869096" cy="3159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NZ" sz="1000" dirty="0">
                <a:solidFill>
                  <a:srgbClr val="9C132A"/>
                </a:solidFill>
              </a:rPr>
              <a:t>THE QUALITY OF THE COACHES OR INSTRUCTORS</a:t>
            </a:r>
          </a:p>
        </p:txBody>
      </p:sp>
      <p:grpSp>
        <p:nvGrpSpPr>
          <p:cNvPr id="21" name="Group 20"/>
          <p:cNvGrpSpPr/>
          <p:nvPr/>
        </p:nvGrpSpPr>
        <p:grpSpPr>
          <a:xfrm>
            <a:off x="6189181" y="1561216"/>
            <a:ext cx="1066250" cy="396000"/>
            <a:chOff x="295825" y="2256143"/>
            <a:chExt cx="1066250" cy="435692"/>
          </a:xfrm>
        </p:grpSpPr>
        <p:cxnSp>
          <p:nvCxnSpPr>
            <p:cNvPr id="22" name="Straight Connector 21"/>
            <p:cNvCxnSpPr/>
            <p:nvPr/>
          </p:nvCxnSpPr>
          <p:spPr>
            <a:xfrm>
              <a:off x="368084" y="2482119"/>
              <a:ext cx="993991" cy="0"/>
            </a:xfrm>
            <a:prstGeom prst="line">
              <a:avLst/>
            </a:prstGeom>
            <a:ln w="9525">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23" name="TextBox 22"/>
            <p:cNvSpPr txBox="1">
              <a:spLocks noChangeAspect="1"/>
            </p:cNvSpPr>
            <p:nvPr/>
          </p:nvSpPr>
          <p:spPr>
            <a:xfrm>
              <a:off x="295825" y="2256143"/>
              <a:ext cx="471558" cy="435692"/>
            </a:xfrm>
            <a:prstGeom prst="ellipse">
              <a:avLst/>
            </a:prstGeom>
            <a:solidFill>
              <a:schemeClr val="accent5"/>
            </a:solidFill>
            <a:ln>
              <a:solidFill>
                <a:schemeClr val="accent2"/>
              </a:solidFill>
            </a:ln>
          </p:spPr>
          <p:txBody>
            <a:bodyPr wrap="square" lIns="0" tIns="0" rIns="0" bIns="0" rtlCol="0" anchor="ctr">
              <a:noAutofit/>
            </a:bodyPr>
            <a:lstStyle/>
            <a:p>
              <a:pPr algn="ctr"/>
              <a:r>
                <a:rPr lang="en-NZ" sz="700" dirty="0">
                  <a:solidFill>
                    <a:srgbClr val="FFFFFF"/>
                  </a:solidFill>
                </a:rPr>
                <a:t>ALL SPORTS 2019/20 70</a:t>
              </a:r>
              <a:r>
                <a:rPr lang="en-NZ" sz="700" b="1" dirty="0">
                  <a:solidFill>
                    <a:srgbClr val="FFFFFF"/>
                  </a:solidFill>
                </a:rPr>
                <a:t>%</a:t>
              </a:r>
            </a:p>
          </p:txBody>
        </p:sp>
      </p:grpSp>
      <p:grpSp>
        <p:nvGrpSpPr>
          <p:cNvPr id="28" name="Group 27"/>
          <p:cNvGrpSpPr/>
          <p:nvPr/>
        </p:nvGrpSpPr>
        <p:grpSpPr>
          <a:xfrm>
            <a:off x="1898473" y="2990864"/>
            <a:ext cx="3927565" cy="1450916"/>
            <a:chOff x="393698" y="1376359"/>
            <a:chExt cx="3997326" cy="3648174"/>
          </a:xfrm>
        </p:grpSpPr>
        <p:sp>
          <p:nvSpPr>
            <p:cNvPr id="29"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30"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Aged </a:t>
              </a:r>
              <a:r>
                <a:rPr lang="en-US" sz="800" b="1" dirty="0">
                  <a:solidFill>
                    <a:schemeClr val="tx1">
                      <a:lumMod val="65000"/>
                      <a:lumOff val="35000"/>
                    </a:schemeClr>
                  </a:solidFill>
                  <a:latin typeface="Barlow"/>
                  <a:cs typeface="Arial" panose="020B0604020202020204" pitchFamily="34" charset="0"/>
                </a:rPr>
                <a:t>13-18 years </a:t>
              </a:r>
              <a:r>
                <a:rPr lang="en-US" sz="800" dirty="0">
                  <a:solidFill>
                    <a:schemeClr val="tx1">
                      <a:lumMod val="65000"/>
                      <a:lumOff val="35000"/>
                    </a:schemeClr>
                  </a:solidFill>
                  <a:latin typeface="Barlow"/>
                  <a:cs typeface="Arial" panose="020B0604020202020204" pitchFamily="34" charset="0"/>
                </a:rPr>
                <a:t>(81% vs. 68%).</a:t>
              </a:r>
            </a:p>
          </p:txBody>
        </p:sp>
      </p:grpSp>
      <p:grpSp>
        <p:nvGrpSpPr>
          <p:cNvPr id="31" name="Group 30"/>
          <p:cNvGrpSpPr/>
          <p:nvPr/>
        </p:nvGrpSpPr>
        <p:grpSpPr>
          <a:xfrm>
            <a:off x="1898473" y="4536221"/>
            <a:ext cx="3927563" cy="1450916"/>
            <a:chOff x="393698" y="1376359"/>
            <a:chExt cx="3997326" cy="3648174"/>
          </a:xfrm>
        </p:grpSpPr>
        <p:sp>
          <p:nvSpPr>
            <p:cNvPr id="32"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36"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 </a:t>
              </a:r>
            </a:p>
          </p:txBody>
        </p:sp>
      </p:grpSp>
      <p:grpSp>
        <p:nvGrpSpPr>
          <p:cNvPr id="37" name="Group 36"/>
          <p:cNvGrpSpPr/>
          <p:nvPr/>
        </p:nvGrpSpPr>
        <p:grpSpPr>
          <a:xfrm>
            <a:off x="6189178" y="2990864"/>
            <a:ext cx="3991145" cy="1450916"/>
            <a:chOff x="393698" y="1376359"/>
            <a:chExt cx="3997326" cy="3648174"/>
          </a:xfrm>
        </p:grpSpPr>
        <p:sp>
          <p:nvSpPr>
            <p:cNvPr id="38"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39"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Aged </a:t>
              </a:r>
              <a:r>
                <a:rPr lang="en-US" sz="800" b="1" dirty="0">
                  <a:solidFill>
                    <a:schemeClr val="tx1">
                      <a:lumMod val="65000"/>
                      <a:lumOff val="35000"/>
                    </a:schemeClr>
                  </a:solidFill>
                  <a:latin typeface="Barlow"/>
                  <a:cs typeface="Arial" panose="020B0604020202020204" pitchFamily="34" charset="0"/>
                </a:rPr>
                <a:t>5-18 years </a:t>
              </a:r>
              <a:r>
                <a:rPr lang="en-US" sz="800" dirty="0">
                  <a:solidFill>
                    <a:schemeClr val="tx1">
                      <a:lumMod val="65000"/>
                      <a:lumOff val="35000"/>
                    </a:schemeClr>
                  </a:solidFill>
                  <a:latin typeface="Barlow"/>
                  <a:cs typeface="Arial" panose="020B0604020202020204" pitchFamily="34" charset="0"/>
                </a:rPr>
                <a:t>(78% vs. 68%)</a:t>
              </a:r>
            </a:p>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Of </a:t>
              </a:r>
              <a:r>
                <a:rPr lang="en-US" sz="800" b="1" dirty="0">
                  <a:solidFill>
                    <a:schemeClr val="tx1">
                      <a:lumMod val="65000"/>
                      <a:lumOff val="35000"/>
                    </a:schemeClr>
                  </a:solidFill>
                  <a:latin typeface="Barlow"/>
                  <a:cs typeface="Arial" panose="020B0604020202020204" pitchFamily="34" charset="0"/>
                </a:rPr>
                <a:t>M</a:t>
              </a:r>
              <a:r>
                <a:rPr lang="en-US" sz="800" b="1" dirty="0">
                  <a:solidFill>
                    <a:schemeClr val="tx1">
                      <a:lumMod val="65000"/>
                      <a:lumOff val="35000"/>
                    </a:schemeClr>
                  </a:solidFill>
                  <a:latin typeface="Calibri" panose="020F0502020204030204" pitchFamily="34" charset="0"/>
                  <a:cs typeface="Calibri" panose="020F0502020204030204" pitchFamily="34" charset="0"/>
                </a:rPr>
                <a:t>ā</a:t>
              </a:r>
              <a:r>
                <a:rPr lang="en-US" sz="800" b="1" dirty="0">
                  <a:solidFill>
                    <a:schemeClr val="tx1">
                      <a:lumMod val="65000"/>
                      <a:lumOff val="35000"/>
                    </a:schemeClr>
                  </a:solidFill>
                  <a:latin typeface="Barlow"/>
                  <a:cs typeface="Arial" panose="020B0604020202020204" pitchFamily="34" charset="0"/>
                </a:rPr>
                <a:t>ori ethnicity </a:t>
              </a:r>
              <a:r>
                <a:rPr lang="en-US" sz="800" dirty="0">
                  <a:solidFill>
                    <a:schemeClr val="tx1">
                      <a:lumMod val="65000"/>
                      <a:lumOff val="35000"/>
                    </a:schemeClr>
                  </a:solidFill>
                  <a:latin typeface="Barlow"/>
                  <a:cs typeface="Arial" panose="020B0604020202020204" pitchFamily="34" charset="0"/>
                </a:rPr>
                <a:t>(72%).</a:t>
              </a:r>
            </a:p>
          </p:txBody>
        </p:sp>
      </p:grpSp>
      <p:grpSp>
        <p:nvGrpSpPr>
          <p:cNvPr id="40" name="Group 39"/>
          <p:cNvGrpSpPr/>
          <p:nvPr/>
        </p:nvGrpSpPr>
        <p:grpSpPr>
          <a:xfrm>
            <a:off x="6189180" y="4536221"/>
            <a:ext cx="3991143" cy="1450916"/>
            <a:chOff x="393698" y="1376359"/>
            <a:chExt cx="3997326" cy="3648174"/>
          </a:xfrm>
        </p:grpSpPr>
        <p:sp>
          <p:nvSpPr>
            <p:cNvPr id="41"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42"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Aged </a:t>
              </a:r>
              <a:r>
                <a:rPr lang="en-US" sz="800" b="1" dirty="0">
                  <a:solidFill>
                    <a:schemeClr val="tx1">
                      <a:lumMod val="65000"/>
                      <a:lumOff val="35000"/>
                    </a:schemeClr>
                  </a:solidFill>
                  <a:latin typeface="Barlow"/>
                  <a:cs typeface="Arial" panose="020B0604020202020204" pitchFamily="34" charset="0"/>
                </a:rPr>
                <a:t>45-54 years </a:t>
              </a:r>
              <a:r>
                <a:rPr lang="en-US" sz="800" dirty="0">
                  <a:solidFill>
                    <a:schemeClr val="tx1">
                      <a:lumMod val="65000"/>
                      <a:lumOff val="35000"/>
                    </a:schemeClr>
                  </a:solidFill>
                  <a:latin typeface="Barlow"/>
                  <a:cs typeface="Arial" panose="020B0604020202020204" pitchFamily="34" charset="0"/>
                </a:rPr>
                <a:t>(61% vs. 68%).</a:t>
              </a:r>
            </a:p>
          </p:txBody>
        </p:sp>
      </p:grpSp>
      <p:grpSp>
        <p:nvGrpSpPr>
          <p:cNvPr id="52" name="Group 51"/>
          <p:cNvGrpSpPr/>
          <p:nvPr/>
        </p:nvGrpSpPr>
        <p:grpSpPr>
          <a:xfrm>
            <a:off x="1898473" y="1599089"/>
            <a:ext cx="1066250" cy="396000"/>
            <a:chOff x="295825" y="2256143"/>
            <a:chExt cx="1066250" cy="435692"/>
          </a:xfrm>
        </p:grpSpPr>
        <p:cxnSp>
          <p:nvCxnSpPr>
            <p:cNvPr id="53" name="Straight Connector 52"/>
            <p:cNvCxnSpPr/>
            <p:nvPr/>
          </p:nvCxnSpPr>
          <p:spPr>
            <a:xfrm>
              <a:off x="368084" y="2482119"/>
              <a:ext cx="993991" cy="0"/>
            </a:xfrm>
            <a:prstGeom prst="line">
              <a:avLst/>
            </a:prstGeom>
            <a:ln w="9525">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54" name="TextBox 53"/>
            <p:cNvSpPr txBox="1">
              <a:spLocks noChangeAspect="1"/>
            </p:cNvSpPr>
            <p:nvPr/>
          </p:nvSpPr>
          <p:spPr>
            <a:xfrm>
              <a:off x="295825" y="2256143"/>
              <a:ext cx="471558" cy="435692"/>
            </a:xfrm>
            <a:prstGeom prst="ellipse">
              <a:avLst/>
            </a:prstGeom>
            <a:solidFill>
              <a:schemeClr val="accent5"/>
            </a:solidFill>
            <a:ln>
              <a:solidFill>
                <a:schemeClr val="accent2"/>
              </a:solidFill>
            </a:ln>
          </p:spPr>
          <p:txBody>
            <a:bodyPr wrap="square" lIns="0" tIns="0" rIns="0" bIns="0" rtlCol="0" anchor="ctr">
              <a:noAutofit/>
            </a:bodyPr>
            <a:lstStyle/>
            <a:p>
              <a:pPr algn="ctr"/>
              <a:r>
                <a:rPr lang="en-NZ" sz="700" dirty="0">
                  <a:solidFill>
                    <a:srgbClr val="FFFFFF"/>
                  </a:solidFill>
                </a:rPr>
                <a:t>ALL SPORTS 2019/20 </a:t>
              </a:r>
              <a:r>
                <a:rPr lang="en-NZ" sz="700" b="1" dirty="0">
                  <a:solidFill>
                    <a:srgbClr val="FFFFFF"/>
                  </a:solidFill>
                </a:rPr>
                <a:t>66%</a:t>
              </a:r>
            </a:p>
          </p:txBody>
        </p:sp>
      </p:grpSp>
      <p:cxnSp>
        <p:nvCxnSpPr>
          <p:cNvPr id="43" name="Straight Connector 42"/>
          <p:cNvCxnSpPr/>
          <p:nvPr/>
        </p:nvCxnSpPr>
        <p:spPr>
          <a:xfrm>
            <a:off x="5978280" y="1219677"/>
            <a:ext cx="862" cy="4738366"/>
          </a:xfrm>
          <a:prstGeom prst="line">
            <a:avLst/>
          </a:prstGeom>
          <a:ln w="9525">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sp>
        <p:nvSpPr>
          <p:cNvPr id="44" name="Base description"/>
          <p:cNvSpPr txBox="1">
            <a:spLocks/>
          </p:cNvSpPr>
          <p:nvPr/>
        </p:nvSpPr>
        <p:spPr>
          <a:xfrm>
            <a:off x="444730" y="6292302"/>
            <a:ext cx="6491288" cy="349250"/>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Font typeface="Arial"/>
              <a:buNone/>
            </a:pPr>
            <a:r>
              <a:rPr lang="en-US" sz="800" b="0" dirty="0">
                <a:solidFill>
                  <a:srgbClr val="000000"/>
                </a:solidFill>
                <a:latin typeface="Barlow"/>
              </a:rPr>
              <a:t>Base: Respondents who are members or paddle casually at a club (Excluding Don't know/not applicable</a:t>
            </a:r>
            <a:r>
              <a:rPr lang="en-NZ" sz="800" b="0" dirty="0">
                <a:solidFill>
                  <a:srgbClr val="000000"/>
                </a:solidFill>
                <a:latin typeface="Barlow"/>
                <a:cs typeface="Arial" pitchFamily="34" charset="0"/>
              </a:rPr>
              <a:t>) </a:t>
            </a:r>
          </a:p>
          <a:p>
            <a:pPr marL="0" indent="0">
              <a:spcBef>
                <a:spcPts val="0"/>
              </a:spcBef>
              <a:buFont typeface="Arial"/>
              <a:buNone/>
            </a:pPr>
            <a:r>
              <a:rPr lang="en-NZ" sz="800" b="0" dirty="0">
                <a:solidFill>
                  <a:srgbClr val="000000"/>
                </a:solidFill>
                <a:latin typeface="Barlow"/>
                <a:cs typeface="Arial" pitchFamily="34" charset="0"/>
              </a:rPr>
              <a:t>Q10a/Q10b. </a:t>
            </a:r>
            <a:r>
              <a:rPr lang="en-US" sz="800" b="0" dirty="0">
                <a:solidFill>
                  <a:srgbClr val="000000"/>
                </a:solidFill>
                <a:latin typeface="Barlow"/>
              </a:rPr>
              <a:t>How would you/ your child rate your/ their overall satisfaction with your/ their Waka Ama club on each of the following…</a:t>
            </a:r>
            <a:endParaRPr lang="en-NZ" sz="800" b="0" i="1" dirty="0">
              <a:solidFill>
                <a:srgbClr val="000000"/>
              </a:solidFill>
              <a:latin typeface="Barlow"/>
            </a:endParaRPr>
          </a:p>
        </p:txBody>
      </p:sp>
      <p:sp>
        <p:nvSpPr>
          <p:cNvPr id="45" name="TextBox 44"/>
          <p:cNvSpPr txBox="1"/>
          <p:nvPr/>
        </p:nvSpPr>
        <p:spPr>
          <a:xfrm>
            <a:off x="8460952" y="6292302"/>
            <a:ext cx="3115098" cy="461665"/>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Significantly higher/lower than Total Waka Ama 2018</a:t>
            </a:r>
          </a:p>
          <a:p>
            <a:r>
              <a:rPr lang="en-NZ" sz="800" dirty="0">
                <a:solidFill>
                  <a:srgbClr val="218535"/>
                </a:solidFill>
                <a:latin typeface="Barlow"/>
                <a:sym typeface="Wingdings 3"/>
              </a:rPr>
              <a:t></a:t>
            </a:r>
            <a:r>
              <a:rPr lang="en-NZ" sz="800" dirty="0">
                <a:solidFill>
                  <a:srgbClr val="FF0000"/>
                </a:solidFill>
                <a:latin typeface="Barlow"/>
                <a:sym typeface="Wingdings 3"/>
              </a:rPr>
              <a:t></a:t>
            </a:r>
            <a:r>
              <a:rPr lang="en-NZ" sz="800" dirty="0">
                <a:solidFill>
                  <a:srgbClr val="000000"/>
                </a:solidFill>
                <a:latin typeface="Barlow"/>
                <a:sym typeface="Wingdings 3"/>
              </a:rPr>
              <a:t> Significantly higher/lower than Total Waka Ama 2017</a:t>
            </a:r>
          </a:p>
          <a:p>
            <a:endParaRPr lang="en-NZ" sz="800" dirty="0">
              <a:solidFill>
                <a:srgbClr val="000000"/>
              </a:solidFill>
              <a:latin typeface="Barlow"/>
            </a:endParaRPr>
          </a:p>
        </p:txBody>
      </p:sp>
    </p:spTree>
    <p:extLst>
      <p:ext uri="{BB962C8B-B14F-4D97-AF65-F5344CB8AC3E}">
        <p14:creationId xmlns:p14="http://schemas.microsoft.com/office/powerpoint/2010/main" val="28219593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7845493" y="1012582"/>
            <a:ext cx="2819400" cy="3143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NZ" sz="1000" dirty="0">
                <a:solidFill>
                  <a:srgbClr val="9C132A"/>
                </a:solidFill>
              </a:rPr>
              <a:t>HAVING CLEAN AND WELL MAINTAINED FACILITIES E.G. CLUBROOMS, CHANGING ROOMS, TOILETS</a:t>
            </a:r>
          </a:p>
        </p:txBody>
      </p:sp>
      <p:sp>
        <p:nvSpPr>
          <p:cNvPr id="6" name="Text Placeholder 2"/>
          <p:cNvSpPr txBox="1">
            <a:spLocks/>
          </p:cNvSpPr>
          <p:nvPr/>
        </p:nvSpPr>
        <p:spPr>
          <a:xfrm>
            <a:off x="682768" y="1012582"/>
            <a:ext cx="2869096" cy="3159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NZ" sz="1000" dirty="0">
                <a:solidFill>
                  <a:srgbClr val="9C132A"/>
                </a:solidFill>
              </a:rPr>
              <a:t>HAVING WELL MAINTAINED PLAYING/ TRAINING VENUES/ FIELDS/ COURTS</a:t>
            </a:r>
          </a:p>
        </p:txBody>
      </p:sp>
      <p:sp>
        <p:nvSpPr>
          <p:cNvPr id="7" name="Text Placeholder 2"/>
          <p:cNvSpPr txBox="1">
            <a:spLocks/>
          </p:cNvSpPr>
          <p:nvPr/>
        </p:nvSpPr>
        <p:spPr>
          <a:xfrm>
            <a:off x="4018396" y="1001293"/>
            <a:ext cx="3402676" cy="483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NZ" sz="1000" dirty="0">
                <a:solidFill>
                  <a:srgbClr val="9C132A"/>
                </a:solidFill>
              </a:rPr>
              <a:t>THE EASE OF ACCESSING THE CLUB’S VENUES/ FIELDS/ COURTS FOR TRAINING OR CASUAL PADDLING</a:t>
            </a:r>
          </a:p>
        </p:txBody>
      </p:sp>
      <p:sp>
        <p:nvSpPr>
          <p:cNvPr id="18" name="Title 2"/>
          <p:cNvSpPr txBox="1">
            <a:spLocks/>
          </p:cNvSpPr>
          <p:nvPr/>
        </p:nvSpPr>
        <p:spPr>
          <a:xfrm>
            <a:off x="432432" y="268748"/>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rgbClr val="9C132A"/>
                </a:solidFill>
              </a:rPr>
              <a:t>Facilities</a:t>
            </a:r>
          </a:p>
        </p:txBody>
      </p:sp>
      <p:grpSp>
        <p:nvGrpSpPr>
          <p:cNvPr id="24" name="Group 23"/>
          <p:cNvGrpSpPr/>
          <p:nvPr/>
        </p:nvGrpSpPr>
        <p:grpSpPr>
          <a:xfrm>
            <a:off x="682768" y="2882714"/>
            <a:ext cx="3097996" cy="1450916"/>
            <a:chOff x="393698" y="1376359"/>
            <a:chExt cx="3997326" cy="3648174"/>
          </a:xfrm>
        </p:grpSpPr>
        <p:sp>
          <p:nvSpPr>
            <p:cNvPr id="25"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rgbClr val="FFFFFF"/>
                  </a:solidFill>
                  <a:latin typeface="Barlow"/>
                  <a:ea typeface="Barlow" charset="0"/>
                  <a:cs typeface="Arial" panose="020B0604020202020204" pitchFamily="34" charset="0"/>
                </a:rPr>
                <a:t>Those </a:t>
              </a:r>
              <a:r>
                <a:rPr lang="en-US" sz="1000" b="1" u="sng" dirty="0">
                  <a:solidFill>
                    <a:srgbClr val="FFFFFF"/>
                  </a:solidFill>
                  <a:latin typeface="Barlow"/>
                  <a:ea typeface="Barlow" charset="0"/>
                  <a:cs typeface="Arial" panose="020B0604020202020204" pitchFamily="34" charset="0"/>
                </a:rPr>
                <a:t>significantly more</a:t>
              </a:r>
              <a:r>
                <a:rPr lang="en-US" sz="1000" b="1" dirty="0">
                  <a:solidFill>
                    <a:srgbClr val="FFFFFF"/>
                  </a:solidFill>
                  <a:latin typeface="Barlow"/>
                  <a:ea typeface="Barlow" charset="0"/>
                  <a:cs typeface="Arial" panose="020B0604020202020204" pitchFamily="34" charset="0"/>
                </a:rPr>
                <a:t> likely to be very or extremely satisfied are:</a:t>
              </a:r>
            </a:p>
          </p:txBody>
        </p:sp>
        <p:sp>
          <p:nvSpPr>
            <p:cNvPr id="26"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a:t>
              </a:r>
            </a:p>
          </p:txBody>
        </p:sp>
      </p:grpSp>
      <p:cxnSp>
        <p:nvCxnSpPr>
          <p:cNvPr id="30" name="Straight Connector 29"/>
          <p:cNvCxnSpPr/>
          <p:nvPr/>
        </p:nvCxnSpPr>
        <p:spPr>
          <a:xfrm>
            <a:off x="3926009" y="1089041"/>
            <a:ext cx="862" cy="4738366"/>
          </a:xfrm>
          <a:prstGeom prst="line">
            <a:avLst/>
          </a:prstGeom>
          <a:ln w="9525">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7421072" y="1089041"/>
            <a:ext cx="1" cy="4732358"/>
          </a:xfrm>
          <a:prstGeom prst="line">
            <a:avLst/>
          </a:prstGeom>
          <a:ln w="9525">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55" name="Chart 54"/>
          <p:cNvGraphicFramePr/>
          <p:nvPr>
            <p:extLst>
              <p:ext uri="{D42A27DB-BD31-4B8C-83A1-F6EECF244321}">
                <p14:modId xmlns:p14="http://schemas.microsoft.com/office/powerpoint/2010/main" val="5340909"/>
              </p:ext>
            </p:extLst>
          </p:nvPr>
        </p:nvGraphicFramePr>
        <p:xfrm>
          <a:off x="905760" y="1332323"/>
          <a:ext cx="2521138" cy="1537301"/>
        </p:xfrm>
        <a:graphic>
          <a:graphicData uri="http://schemas.openxmlformats.org/drawingml/2006/chart">
            <c:chart xmlns:c="http://schemas.openxmlformats.org/drawingml/2006/chart" xmlns:r="http://schemas.openxmlformats.org/officeDocument/2006/relationships" r:id="rId2"/>
          </a:graphicData>
        </a:graphic>
      </p:graphicFrame>
      <p:grpSp>
        <p:nvGrpSpPr>
          <p:cNvPr id="56" name="Group 55"/>
          <p:cNvGrpSpPr/>
          <p:nvPr/>
        </p:nvGrpSpPr>
        <p:grpSpPr>
          <a:xfrm>
            <a:off x="4187968" y="1555606"/>
            <a:ext cx="1066250" cy="396000"/>
            <a:chOff x="295825" y="2256143"/>
            <a:chExt cx="1066250" cy="435692"/>
          </a:xfrm>
        </p:grpSpPr>
        <p:cxnSp>
          <p:nvCxnSpPr>
            <p:cNvPr id="57" name="Straight Connector 56"/>
            <p:cNvCxnSpPr/>
            <p:nvPr/>
          </p:nvCxnSpPr>
          <p:spPr>
            <a:xfrm>
              <a:off x="368084" y="2482119"/>
              <a:ext cx="993991" cy="0"/>
            </a:xfrm>
            <a:prstGeom prst="line">
              <a:avLst/>
            </a:prstGeom>
            <a:ln w="9525">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58" name="TextBox 57"/>
            <p:cNvSpPr txBox="1">
              <a:spLocks noChangeAspect="1"/>
            </p:cNvSpPr>
            <p:nvPr/>
          </p:nvSpPr>
          <p:spPr>
            <a:xfrm>
              <a:off x="295825" y="2256143"/>
              <a:ext cx="471558" cy="435692"/>
            </a:xfrm>
            <a:prstGeom prst="ellipse">
              <a:avLst/>
            </a:prstGeom>
            <a:solidFill>
              <a:schemeClr val="accent5"/>
            </a:solidFill>
            <a:ln>
              <a:solidFill>
                <a:schemeClr val="accent2"/>
              </a:solidFill>
            </a:ln>
          </p:spPr>
          <p:txBody>
            <a:bodyPr wrap="square" lIns="0" tIns="0" rIns="0" bIns="0" rtlCol="0" anchor="ctr">
              <a:noAutofit/>
            </a:bodyPr>
            <a:lstStyle/>
            <a:p>
              <a:pPr algn="ctr"/>
              <a:r>
                <a:rPr lang="en-NZ" sz="700" dirty="0">
                  <a:solidFill>
                    <a:srgbClr val="FFFFFF"/>
                  </a:solidFill>
                </a:rPr>
                <a:t>ALL SPORTS 2019/20 </a:t>
              </a:r>
              <a:r>
                <a:rPr lang="en-NZ" sz="700" b="1" dirty="0">
                  <a:solidFill>
                    <a:srgbClr val="FFFFFF"/>
                  </a:solidFill>
                </a:rPr>
                <a:t>65%</a:t>
              </a:r>
            </a:p>
          </p:txBody>
        </p:sp>
      </p:grpSp>
      <p:graphicFrame>
        <p:nvGraphicFramePr>
          <p:cNvPr id="59" name="Chart 58"/>
          <p:cNvGraphicFramePr/>
          <p:nvPr>
            <p:extLst>
              <p:ext uri="{D42A27DB-BD31-4B8C-83A1-F6EECF244321}">
                <p14:modId xmlns:p14="http://schemas.microsoft.com/office/powerpoint/2010/main" val="2825606097"/>
              </p:ext>
            </p:extLst>
          </p:nvPr>
        </p:nvGraphicFramePr>
        <p:xfrm>
          <a:off x="4410960" y="1332323"/>
          <a:ext cx="2521138" cy="1537301"/>
        </p:xfrm>
        <a:graphic>
          <a:graphicData uri="http://schemas.openxmlformats.org/drawingml/2006/chart">
            <c:chart xmlns:c="http://schemas.openxmlformats.org/drawingml/2006/chart" xmlns:r="http://schemas.openxmlformats.org/officeDocument/2006/relationships" r:id="rId3"/>
          </a:graphicData>
        </a:graphic>
      </p:graphicFrame>
      <p:grpSp>
        <p:nvGrpSpPr>
          <p:cNvPr id="60" name="Group 59"/>
          <p:cNvGrpSpPr/>
          <p:nvPr/>
        </p:nvGrpSpPr>
        <p:grpSpPr>
          <a:xfrm>
            <a:off x="7756668" y="1604819"/>
            <a:ext cx="1066250" cy="396000"/>
            <a:chOff x="295825" y="2256143"/>
            <a:chExt cx="1066250" cy="435692"/>
          </a:xfrm>
        </p:grpSpPr>
        <p:cxnSp>
          <p:nvCxnSpPr>
            <p:cNvPr id="61" name="Straight Connector 60"/>
            <p:cNvCxnSpPr/>
            <p:nvPr/>
          </p:nvCxnSpPr>
          <p:spPr>
            <a:xfrm>
              <a:off x="368084" y="2482119"/>
              <a:ext cx="993991" cy="0"/>
            </a:xfrm>
            <a:prstGeom prst="line">
              <a:avLst/>
            </a:prstGeom>
            <a:ln w="9525">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62" name="TextBox 61"/>
            <p:cNvSpPr txBox="1">
              <a:spLocks noChangeAspect="1"/>
            </p:cNvSpPr>
            <p:nvPr/>
          </p:nvSpPr>
          <p:spPr>
            <a:xfrm>
              <a:off x="295825" y="2256143"/>
              <a:ext cx="471558" cy="435692"/>
            </a:xfrm>
            <a:prstGeom prst="ellipse">
              <a:avLst/>
            </a:prstGeom>
            <a:solidFill>
              <a:schemeClr val="accent5"/>
            </a:solidFill>
            <a:ln>
              <a:solidFill>
                <a:schemeClr val="accent2"/>
              </a:solidFill>
            </a:ln>
          </p:spPr>
          <p:txBody>
            <a:bodyPr wrap="square" lIns="0" tIns="0" rIns="0" bIns="0" rtlCol="0" anchor="ctr">
              <a:noAutofit/>
            </a:bodyPr>
            <a:lstStyle/>
            <a:p>
              <a:pPr algn="ctr"/>
              <a:r>
                <a:rPr lang="en-NZ" sz="700" dirty="0">
                  <a:solidFill>
                    <a:srgbClr val="FFFFFF"/>
                  </a:solidFill>
                </a:rPr>
                <a:t>ALL SPORTS 2019/20 59</a:t>
              </a:r>
              <a:r>
                <a:rPr lang="en-NZ" sz="700" b="1" dirty="0">
                  <a:solidFill>
                    <a:srgbClr val="FFFFFF"/>
                  </a:solidFill>
                </a:rPr>
                <a:t>%</a:t>
              </a:r>
            </a:p>
          </p:txBody>
        </p:sp>
      </p:grpSp>
      <p:graphicFrame>
        <p:nvGraphicFramePr>
          <p:cNvPr id="63" name="Chart 62"/>
          <p:cNvGraphicFramePr/>
          <p:nvPr>
            <p:extLst>
              <p:ext uri="{D42A27DB-BD31-4B8C-83A1-F6EECF244321}">
                <p14:modId xmlns:p14="http://schemas.microsoft.com/office/powerpoint/2010/main" val="2860001749"/>
              </p:ext>
            </p:extLst>
          </p:nvPr>
        </p:nvGraphicFramePr>
        <p:xfrm>
          <a:off x="7979660" y="1332323"/>
          <a:ext cx="2521138" cy="1537301"/>
        </p:xfrm>
        <a:graphic>
          <a:graphicData uri="http://schemas.openxmlformats.org/drawingml/2006/chart">
            <c:chart xmlns:c="http://schemas.openxmlformats.org/drawingml/2006/chart" xmlns:r="http://schemas.openxmlformats.org/officeDocument/2006/relationships" r:id="rId4"/>
          </a:graphicData>
        </a:graphic>
      </p:graphicFrame>
      <p:grpSp>
        <p:nvGrpSpPr>
          <p:cNvPr id="49" name="Group 48"/>
          <p:cNvGrpSpPr/>
          <p:nvPr/>
        </p:nvGrpSpPr>
        <p:grpSpPr>
          <a:xfrm>
            <a:off x="678330" y="4449134"/>
            <a:ext cx="3097996" cy="1450916"/>
            <a:chOff x="393698" y="1376359"/>
            <a:chExt cx="3997326" cy="3648174"/>
          </a:xfrm>
        </p:grpSpPr>
        <p:sp>
          <p:nvSpPr>
            <p:cNvPr id="50"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51"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 </a:t>
              </a:r>
            </a:p>
          </p:txBody>
        </p:sp>
      </p:grpSp>
      <p:grpSp>
        <p:nvGrpSpPr>
          <p:cNvPr id="64" name="Group 63"/>
          <p:cNvGrpSpPr/>
          <p:nvPr/>
        </p:nvGrpSpPr>
        <p:grpSpPr>
          <a:xfrm>
            <a:off x="4149863" y="2869624"/>
            <a:ext cx="3097996" cy="1450916"/>
            <a:chOff x="393698" y="1376359"/>
            <a:chExt cx="3997326" cy="3648174"/>
          </a:xfrm>
        </p:grpSpPr>
        <p:sp>
          <p:nvSpPr>
            <p:cNvPr id="70"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rgbClr val="FFFFFF"/>
                  </a:solidFill>
                  <a:latin typeface="Barlow"/>
                  <a:ea typeface="Barlow" charset="0"/>
                  <a:cs typeface="Arial" panose="020B0604020202020204" pitchFamily="34" charset="0"/>
                </a:rPr>
                <a:t>Those </a:t>
              </a:r>
              <a:r>
                <a:rPr lang="en-US" sz="1000" b="1" u="sng" dirty="0">
                  <a:solidFill>
                    <a:srgbClr val="FFFFFF"/>
                  </a:solidFill>
                  <a:latin typeface="Barlow"/>
                  <a:ea typeface="Barlow" charset="0"/>
                  <a:cs typeface="Arial" panose="020B0604020202020204" pitchFamily="34" charset="0"/>
                </a:rPr>
                <a:t>significantly more</a:t>
              </a:r>
              <a:r>
                <a:rPr lang="en-US" sz="1000" b="1" dirty="0">
                  <a:solidFill>
                    <a:srgbClr val="FFFFFF"/>
                  </a:solidFill>
                  <a:latin typeface="Barlow"/>
                  <a:ea typeface="Barlow" charset="0"/>
                  <a:cs typeface="Arial" panose="020B0604020202020204" pitchFamily="34" charset="0"/>
                </a:rPr>
                <a:t> likely to be very or extremely satisfied are:</a:t>
              </a:r>
            </a:p>
          </p:txBody>
        </p:sp>
        <p:sp>
          <p:nvSpPr>
            <p:cNvPr id="71"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a:t>
              </a:r>
            </a:p>
          </p:txBody>
        </p:sp>
      </p:grpSp>
      <p:grpSp>
        <p:nvGrpSpPr>
          <p:cNvPr id="72" name="Group 71"/>
          <p:cNvGrpSpPr/>
          <p:nvPr/>
        </p:nvGrpSpPr>
        <p:grpSpPr>
          <a:xfrm>
            <a:off x="4145425" y="4436044"/>
            <a:ext cx="3097996" cy="1450916"/>
            <a:chOff x="393698" y="1376359"/>
            <a:chExt cx="3997326" cy="3648174"/>
          </a:xfrm>
        </p:grpSpPr>
        <p:sp>
          <p:nvSpPr>
            <p:cNvPr id="73"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74"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 </a:t>
              </a:r>
            </a:p>
          </p:txBody>
        </p:sp>
      </p:grpSp>
      <p:grpSp>
        <p:nvGrpSpPr>
          <p:cNvPr id="75" name="Group 74"/>
          <p:cNvGrpSpPr/>
          <p:nvPr/>
        </p:nvGrpSpPr>
        <p:grpSpPr>
          <a:xfrm>
            <a:off x="7759282" y="2869624"/>
            <a:ext cx="3097996" cy="1450916"/>
            <a:chOff x="393698" y="1376359"/>
            <a:chExt cx="3997326" cy="3648174"/>
          </a:xfrm>
        </p:grpSpPr>
        <p:sp>
          <p:nvSpPr>
            <p:cNvPr id="76"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rgbClr val="FFFFFF"/>
                  </a:solidFill>
                  <a:latin typeface="Barlow"/>
                  <a:ea typeface="Barlow" charset="0"/>
                  <a:cs typeface="Arial" panose="020B0604020202020204" pitchFamily="34" charset="0"/>
                </a:rPr>
                <a:t>Those </a:t>
              </a:r>
              <a:r>
                <a:rPr lang="en-US" sz="1000" b="1" u="sng" dirty="0">
                  <a:solidFill>
                    <a:srgbClr val="FFFFFF"/>
                  </a:solidFill>
                  <a:latin typeface="Barlow"/>
                  <a:ea typeface="Barlow" charset="0"/>
                  <a:cs typeface="Arial" panose="020B0604020202020204" pitchFamily="34" charset="0"/>
                </a:rPr>
                <a:t>significantly more</a:t>
              </a:r>
              <a:r>
                <a:rPr lang="en-US" sz="1000" b="1" dirty="0">
                  <a:solidFill>
                    <a:srgbClr val="FFFFFF"/>
                  </a:solidFill>
                  <a:latin typeface="Barlow"/>
                  <a:ea typeface="Barlow" charset="0"/>
                  <a:cs typeface="Arial" panose="020B0604020202020204" pitchFamily="34" charset="0"/>
                </a:rPr>
                <a:t> likely to be very or extremely satisfied are:</a:t>
              </a:r>
            </a:p>
          </p:txBody>
        </p:sp>
        <p:sp>
          <p:nvSpPr>
            <p:cNvPr id="77"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a:t>
              </a:r>
            </a:p>
          </p:txBody>
        </p:sp>
      </p:grpSp>
      <p:grpSp>
        <p:nvGrpSpPr>
          <p:cNvPr id="78" name="Group 77"/>
          <p:cNvGrpSpPr/>
          <p:nvPr/>
        </p:nvGrpSpPr>
        <p:grpSpPr>
          <a:xfrm>
            <a:off x="7754844" y="4436044"/>
            <a:ext cx="3097996" cy="1450916"/>
            <a:chOff x="393698" y="1376359"/>
            <a:chExt cx="3997326" cy="3648174"/>
          </a:xfrm>
        </p:grpSpPr>
        <p:sp>
          <p:nvSpPr>
            <p:cNvPr id="79"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80"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 </a:t>
              </a:r>
            </a:p>
          </p:txBody>
        </p:sp>
      </p:grpSp>
      <p:grpSp>
        <p:nvGrpSpPr>
          <p:cNvPr id="52" name="Group 51"/>
          <p:cNvGrpSpPr/>
          <p:nvPr/>
        </p:nvGrpSpPr>
        <p:grpSpPr>
          <a:xfrm>
            <a:off x="682768" y="1549256"/>
            <a:ext cx="1066250" cy="396000"/>
            <a:chOff x="295825" y="2256143"/>
            <a:chExt cx="1066250" cy="435692"/>
          </a:xfrm>
        </p:grpSpPr>
        <p:cxnSp>
          <p:nvCxnSpPr>
            <p:cNvPr id="53" name="Straight Connector 52"/>
            <p:cNvCxnSpPr/>
            <p:nvPr/>
          </p:nvCxnSpPr>
          <p:spPr>
            <a:xfrm>
              <a:off x="368084" y="2482119"/>
              <a:ext cx="993991" cy="0"/>
            </a:xfrm>
            <a:prstGeom prst="line">
              <a:avLst/>
            </a:prstGeom>
            <a:ln w="9525">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54" name="TextBox 53"/>
            <p:cNvSpPr txBox="1">
              <a:spLocks noChangeAspect="1"/>
            </p:cNvSpPr>
            <p:nvPr/>
          </p:nvSpPr>
          <p:spPr>
            <a:xfrm>
              <a:off x="295825" y="2256143"/>
              <a:ext cx="471558" cy="435692"/>
            </a:xfrm>
            <a:prstGeom prst="ellipse">
              <a:avLst/>
            </a:prstGeom>
            <a:solidFill>
              <a:schemeClr val="accent5"/>
            </a:solidFill>
            <a:ln>
              <a:solidFill>
                <a:schemeClr val="accent2"/>
              </a:solidFill>
            </a:ln>
          </p:spPr>
          <p:txBody>
            <a:bodyPr wrap="square" lIns="0" tIns="0" rIns="0" bIns="0" rtlCol="0" anchor="ctr">
              <a:noAutofit/>
            </a:bodyPr>
            <a:lstStyle/>
            <a:p>
              <a:pPr algn="ctr"/>
              <a:r>
                <a:rPr lang="en-NZ" sz="700" dirty="0">
                  <a:solidFill>
                    <a:srgbClr val="FFFFFF"/>
                  </a:solidFill>
                </a:rPr>
                <a:t>ALL SPORTS 2019/20 </a:t>
              </a:r>
              <a:r>
                <a:rPr lang="en-NZ" sz="700" b="1" dirty="0">
                  <a:solidFill>
                    <a:srgbClr val="FFFFFF"/>
                  </a:solidFill>
                </a:rPr>
                <a:t>66%</a:t>
              </a:r>
            </a:p>
          </p:txBody>
        </p:sp>
      </p:grpSp>
      <p:sp>
        <p:nvSpPr>
          <p:cNvPr id="81" name="Base description"/>
          <p:cNvSpPr txBox="1">
            <a:spLocks/>
          </p:cNvSpPr>
          <p:nvPr/>
        </p:nvSpPr>
        <p:spPr>
          <a:xfrm>
            <a:off x="444730" y="6292302"/>
            <a:ext cx="6491288" cy="349250"/>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Font typeface="Arial"/>
              <a:buNone/>
            </a:pPr>
            <a:r>
              <a:rPr lang="en-US" sz="800" b="0" dirty="0">
                <a:solidFill>
                  <a:srgbClr val="000000"/>
                </a:solidFill>
                <a:latin typeface="Barlow"/>
              </a:rPr>
              <a:t>Base: Respondents who are members or paddle casually at a club (Excluding Don't know/not applicable</a:t>
            </a:r>
            <a:r>
              <a:rPr lang="en-NZ" sz="800" b="0" dirty="0">
                <a:solidFill>
                  <a:srgbClr val="000000"/>
                </a:solidFill>
                <a:latin typeface="Barlow"/>
                <a:cs typeface="Arial" pitchFamily="34" charset="0"/>
              </a:rPr>
              <a:t>) </a:t>
            </a:r>
          </a:p>
          <a:p>
            <a:pPr marL="0" indent="0">
              <a:spcBef>
                <a:spcPts val="0"/>
              </a:spcBef>
              <a:buFont typeface="Arial"/>
              <a:buNone/>
            </a:pPr>
            <a:r>
              <a:rPr lang="en-NZ" sz="800" b="0" dirty="0">
                <a:solidFill>
                  <a:srgbClr val="000000"/>
                </a:solidFill>
                <a:latin typeface="Barlow"/>
                <a:cs typeface="Arial" pitchFamily="34" charset="0"/>
              </a:rPr>
              <a:t>Q10a/Q10b. </a:t>
            </a:r>
            <a:r>
              <a:rPr lang="en-US" sz="800" b="0" dirty="0">
                <a:solidFill>
                  <a:srgbClr val="000000"/>
                </a:solidFill>
                <a:latin typeface="Barlow"/>
              </a:rPr>
              <a:t>How would you/ your child rate your/ their overall satisfaction with your/ their Waka Ama club on each of the following…</a:t>
            </a:r>
            <a:endParaRPr lang="en-NZ" sz="800" b="0" i="1" dirty="0">
              <a:solidFill>
                <a:srgbClr val="000000"/>
              </a:solidFill>
              <a:latin typeface="Barlow"/>
            </a:endParaRPr>
          </a:p>
        </p:txBody>
      </p:sp>
      <p:sp>
        <p:nvSpPr>
          <p:cNvPr id="82" name="TextBox 81"/>
          <p:cNvSpPr txBox="1"/>
          <p:nvPr/>
        </p:nvSpPr>
        <p:spPr>
          <a:xfrm>
            <a:off x="8460952" y="6292302"/>
            <a:ext cx="3115098" cy="461665"/>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Significantly higher/lower than Total Waka Ama 2018</a:t>
            </a:r>
          </a:p>
          <a:p>
            <a:r>
              <a:rPr lang="en-NZ" sz="800" dirty="0">
                <a:solidFill>
                  <a:srgbClr val="218535"/>
                </a:solidFill>
                <a:latin typeface="Barlow"/>
                <a:sym typeface="Wingdings 3"/>
              </a:rPr>
              <a:t></a:t>
            </a:r>
            <a:r>
              <a:rPr lang="en-NZ" sz="800" dirty="0">
                <a:solidFill>
                  <a:srgbClr val="FF0000"/>
                </a:solidFill>
                <a:latin typeface="Barlow"/>
                <a:sym typeface="Wingdings 3"/>
              </a:rPr>
              <a:t></a:t>
            </a:r>
            <a:r>
              <a:rPr lang="en-NZ" sz="800" dirty="0">
                <a:solidFill>
                  <a:srgbClr val="000000"/>
                </a:solidFill>
                <a:latin typeface="Barlow"/>
                <a:sym typeface="Wingdings 3"/>
              </a:rPr>
              <a:t> Significantly higher/lower than Total Waka Ama 2017</a:t>
            </a:r>
          </a:p>
          <a:p>
            <a:endParaRPr lang="en-NZ" sz="800" dirty="0">
              <a:solidFill>
                <a:srgbClr val="000000"/>
              </a:solidFill>
              <a:latin typeface="Barlow"/>
            </a:endParaRPr>
          </a:p>
        </p:txBody>
      </p:sp>
    </p:spTree>
    <p:extLst>
      <p:ext uri="{BB962C8B-B14F-4D97-AF65-F5344CB8AC3E}">
        <p14:creationId xmlns:p14="http://schemas.microsoft.com/office/powerpoint/2010/main" val="26081765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6936018" y="1088391"/>
            <a:ext cx="3645965" cy="483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NZ" sz="1000" dirty="0">
                <a:solidFill>
                  <a:srgbClr val="9C132A"/>
                </a:solidFill>
              </a:rPr>
              <a:t>PROVIDING A SAFE ENVIRONMENT FOR ADULTS AND CHILDREN</a:t>
            </a:r>
          </a:p>
        </p:txBody>
      </p:sp>
      <p:sp>
        <p:nvSpPr>
          <p:cNvPr id="18" name="Title 2"/>
          <p:cNvSpPr txBox="1">
            <a:spLocks/>
          </p:cNvSpPr>
          <p:nvPr/>
        </p:nvSpPr>
        <p:spPr>
          <a:xfrm>
            <a:off x="444730" y="273741"/>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rgbClr val="9C132A"/>
                </a:solidFill>
              </a:rPr>
              <a:t>Friendly and welcoming</a:t>
            </a:r>
          </a:p>
        </p:txBody>
      </p:sp>
      <p:cxnSp>
        <p:nvCxnSpPr>
          <p:cNvPr id="30" name="Straight Connector 29"/>
          <p:cNvCxnSpPr/>
          <p:nvPr/>
        </p:nvCxnSpPr>
        <p:spPr>
          <a:xfrm>
            <a:off x="6168630" y="1223769"/>
            <a:ext cx="862" cy="4738366"/>
          </a:xfrm>
          <a:prstGeom prst="line">
            <a:avLst/>
          </a:prstGeom>
          <a:ln w="9525">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sp>
        <p:nvSpPr>
          <p:cNvPr id="51" name="Text Placeholder 2"/>
          <p:cNvSpPr txBox="1">
            <a:spLocks/>
          </p:cNvSpPr>
          <p:nvPr/>
        </p:nvSpPr>
        <p:spPr>
          <a:xfrm>
            <a:off x="1696922" y="1088391"/>
            <a:ext cx="3645965" cy="483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NZ" sz="1000" dirty="0">
                <a:solidFill>
                  <a:srgbClr val="9C132A"/>
                </a:solidFill>
              </a:rPr>
              <a:t>BEING FRIENDLY AND WELCOMING</a:t>
            </a:r>
          </a:p>
        </p:txBody>
      </p:sp>
      <p:sp>
        <p:nvSpPr>
          <p:cNvPr id="29" name="Base description"/>
          <p:cNvSpPr txBox="1">
            <a:spLocks/>
          </p:cNvSpPr>
          <p:nvPr/>
        </p:nvSpPr>
        <p:spPr>
          <a:xfrm>
            <a:off x="444730" y="6292302"/>
            <a:ext cx="6491288" cy="349250"/>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Font typeface="Arial"/>
              <a:buNone/>
            </a:pPr>
            <a:r>
              <a:rPr lang="en-US" sz="800" b="0" dirty="0">
                <a:solidFill>
                  <a:srgbClr val="000000"/>
                </a:solidFill>
                <a:latin typeface="Barlow"/>
              </a:rPr>
              <a:t>Base: Respondents who are members or play casually at a club (Excluding Don't know/not applicable</a:t>
            </a:r>
            <a:r>
              <a:rPr lang="en-NZ" sz="800" b="0" dirty="0">
                <a:solidFill>
                  <a:srgbClr val="000000"/>
                </a:solidFill>
                <a:latin typeface="Barlow"/>
                <a:cs typeface="Arial" pitchFamily="34" charset="0"/>
              </a:rPr>
              <a:t>) </a:t>
            </a:r>
          </a:p>
          <a:p>
            <a:pPr marL="0" indent="0">
              <a:spcBef>
                <a:spcPts val="0"/>
              </a:spcBef>
              <a:buFont typeface="Arial"/>
              <a:buNone/>
            </a:pPr>
            <a:r>
              <a:rPr lang="en-NZ" sz="800" b="0" dirty="0">
                <a:solidFill>
                  <a:srgbClr val="000000"/>
                </a:solidFill>
                <a:latin typeface="Barlow"/>
                <a:cs typeface="Arial" pitchFamily="34" charset="0"/>
              </a:rPr>
              <a:t>Q10a/Q10b. </a:t>
            </a:r>
            <a:r>
              <a:rPr lang="en-US" sz="800" b="0" dirty="0">
                <a:solidFill>
                  <a:srgbClr val="000000"/>
                </a:solidFill>
                <a:latin typeface="Barlow"/>
              </a:rPr>
              <a:t>How would you/ your child rate your/ their overall satisfaction with your/ their Waka Ama club on each of the following…</a:t>
            </a:r>
            <a:endParaRPr lang="en-NZ" sz="800" b="0" i="1" dirty="0">
              <a:solidFill>
                <a:srgbClr val="000000"/>
              </a:solidFill>
              <a:latin typeface="Barlow"/>
            </a:endParaRPr>
          </a:p>
        </p:txBody>
      </p:sp>
      <p:sp>
        <p:nvSpPr>
          <p:cNvPr id="31" name="TextBox 30"/>
          <p:cNvSpPr txBox="1"/>
          <p:nvPr/>
        </p:nvSpPr>
        <p:spPr>
          <a:xfrm>
            <a:off x="8460952" y="6292302"/>
            <a:ext cx="3115098" cy="461665"/>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Significantly higher/lower than Total Waka Ama 2018</a:t>
            </a:r>
          </a:p>
          <a:p>
            <a:r>
              <a:rPr lang="en-NZ" sz="800" dirty="0">
                <a:solidFill>
                  <a:srgbClr val="218535"/>
                </a:solidFill>
                <a:latin typeface="Barlow"/>
                <a:sym typeface="Wingdings 3"/>
              </a:rPr>
              <a:t></a:t>
            </a:r>
            <a:r>
              <a:rPr lang="en-NZ" sz="800" dirty="0">
                <a:solidFill>
                  <a:srgbClr val="FF0000"/>
                </a:solidFill>
                <a:latin typeface="Barlow"/>
                <a:sym typeface="Wingdings 3"/>
              </a:rPr>
              <a:t></a:t>
            </a:r>
            <a:r>
              <a:rPr lang="en-NZ" sz="800" dirty="0">
                <a:solidFill>
                  <a:srgbClr val="000000"/>
                </a:solidFill>
                <a:latin typeface="Barlow"/>
                <a:sym typeface="Wingdings 3"/>
              </a:rPr>
              <a:t> Significantly higher/lower than Total Waka Ama 2017</a:t>
            </a:r>
          </a:p>
          <a:p>
            <a:endParaRPr lang="en-NZ" sz="800" dirty="0">
              <a:solidFill>
                <a:srgbClr val="000000"/>
              </a:solidFill>
              <a:latin typeface="Barlow"/>
            </a:endParaRPr>
          </a:p>
        </p:txBody>
      </p:sp>
      <p:graphicFrame>
        <p:nvGraphicFramePr>
          <p:cNvPr id="35" name="Chart 34"/>
          <p:cNvGraphicFramePr/>
          <p:nvPr>
            <p:extLst>
              <p:ext uri="{D42A27DB-BD31-4B8C-83A1-F6EECF244321}">
                <p14:modId xmlns:p14="http://schemas.microsoft.com/office/powerpoint/2010/main" val="2056547702"/>
              </p:ext>
            </p:extLst>
          </p:nvPr>
        </p:nvGraphicFramePr>
        <p:xfrm>
          <a:off x="2153535" y="1419421"/>
          <a:ext cx="2521138" cy="1537301"/>
        </p:xfrm>
        <a:graphic>
          <a:graphicData uri="http://schemas.openxmlformats.org/drawingml/2006/chart">
            <c:chart xmlns:c="http://schemas.openxmlformats.org/drawingml/2006/chart" xmlns:r="http://schemas.openxmlformats.org/officeDocument/2006/relationships" r:id="rId2"/>
          </a:graphicData>
        </a:graphic>
      </p:graphicFrame>
      <p:grpSp>
        <p:nvGrpSpPr>
          <p:cNvPr id="42" name="Group 41"/>
          <p:cNvGrpSpPr/>
          <p:nvPr/>
        </p:nvGrpSpPr>
        <p:grpSpPr>
          <a:xfrm>
            <a:off x="7121668" y="1560154"/>
            <a:ext cx="1066250" cy="396000"/>
            <a:chOff x="295825" y="2256143"/>
            <a:chExt cx="1066250" cy="435692"/>
          </a:xfrm>
        </p:grpSpPr>
        <p:cxnSp>
          <p:nvCxnSpPr>
            <p:cNvPr id="43" name="Straight Connector 42"/>
            <p:cNvCxnSpPr/>
            <p:nvPr/>
          </p:nvCxnSpPr>
          <p:spPr>
            <a:xfrm>
              <a:off x="368084" y="2482119"/>
              <a:ext cx="993991" cy="0"/>
            </a:xfrm>
            <a:prstGeom prst="line">
              <a:avLst/>
            </a:prstGeom>
            <a:ln w="9525">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44" name="TextBox 43"/>
            <p:cNvSpPr txBox="1">
              <a:spLocks noChangeAspect="1"/>
            </p:cNvSpPr>
            <p:nvPr/>
          </p:nvSpPr>
          <p:spPr>
            <a:xfrm>
              <a:off x="295825" y="2256143"/>
              <a:ext cx="471558" cy="435692"/>
            </a:xfrm>
            <a:prstGeom prst="ellipse">
              <a:avLst/>
            </a:prstGeom>
            <a:solidFill>
              <a:schemeClr val="accent5"/>
            </a:solidFill>
            <a:ln>
              <a:solidFill>
                <a:schemeClr val="accent2"/>
              </a:solidFill>
            </a:ln>
          </p:spPr>
          <p:txBody>
            <a:bodyPr wrap="square" lIns="0" tIns="0" rIns="0" bIns="0" rtlCol="0" anchor="ctr">
              <a:noAutofit/>
            </a:bodyPr>
            <a:lstStyle/>
            <a:p>
              <a:pPr algn="ctr"/>
              <a:r>
                <a:rPr lang="en-NZ" sz="700" dirty="0">
                  <a:solidFill>
                    <a:srgbClr val="FFFFFF"/>
                  </a:solidFill>
                </a:rPr>
                <a:t>ALL SPORTS 2019/20 75</a:t>
              </a:r>
              <a:r>
                <a:rPr lang="en-NZ" sz="700" b="1" dirty="0">
                  <a:solidFill>
                    <a:srgbClr val="FFFFFF"/>
                  </a:solidFill>
                </a:rPr>
                <a:t>%</a:t>
              </a:r>
            </a:p>
          </p:txBody>
        </p:sp>
      </p:grpSp>
      <p:graphicFrame>
        <p:nvGraphicFramePr>
          <p:cNvPr id="45" name="Chart 44"/>
          <p:cNvGraphicFramePr/>
          <p:nvPr>
            <p:extLst>
              <p:ext uri="{D42A27DB-BD31-4B8C-83A1-F6EECF244321}">
                <p14:modId xmlns:p14="http://schemas.microsoft.com/office/powerpoint/2010/main" val="2262581358"/>
              </p:ext>
            </p:extLst>
          </p:nvPr>
        </p:nvGraphicFramePr>
        <p:xfrm>
          <a:off x="7344660" y="1419421"/>
          <a:ext cx="2521138" cy="1537301"/>
        </p:xfrm>
        <a:graphic>
          <a:graphicData uri="http://schemas.openxmlformats.org/drawingml/2006/chart">
            <c:chart xmlns:c="http://schemas.openxmlformats.org/drawingml/2006/chart" xmlns:r="http://schemas.openxmlformats.org/officeDocument/2006/relationships" r:id="rId3"/>
          </a:graphicData>
        </a:graphic>
      </p:graphicFrame>
      <p:grpSp>
        <p:nvGrpSpPr>
          <p:cNvPr id="32" name="Group 31"/>
          <p:cNvGrpSpPr/>
          <p:nvPr/>
        </p:nvGrpSpPr>
        <p:grpSpPr>
          <a:xfrm>
            <a:off x="1930543" y="1547971"/>
            <a:ext cx="1066250" cy="396000"/>
            <a:chOff x="295825" y="2256143"/>
            <a:chExt cx="1066250" cy="435692"/>
          </a:xfrm>
        </p:grpSpPr>
        <p:cxnSp>
          <p:nvCxnSpPr>
            <p:cNvPr id="33" name="Straight Connector 32"/>
            <p:cNvCxnSpPr/>
            <p:nvPr/>
          </p:nvCxnSpPr>
          <p:spPr>
            <a:xfrm>
              <a:off x="368084" y="2482119"/>
              <a:ext cx="993991" cy="0"/>
            </a:xfrm>
            <a:prstGeom prst="line">
              <a:avLst/>
            </a:prstGeom>
            <a:ln w="9525">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34" name="TextBox 33"/>
            <p:cNvSpPr txBox="1">
              <a:spLocks noChangeAspect="1"/>
            </p:cNvSpPr>
            <p:nvPr/>
          </p:nvSpPr>
          <p:spPr>
            <a:xfrm>
              <a:off x="295825" y="2256143"/>
              <a:ext cx="471558" cy="435692"/>
            </a:xfrm>
            <a:prstGeom prst="ellipse">
              <a:avLst/>
            </a:prstGeom>
            <a:solidFill>
              <a:schemeClr val="accent5"/>
            </a:solidFill>
            <a:ln>
              <a:solidFill>
                <a:schemeClr val="accent2"/>
              </a:solidFill>
            </a:ln>
          </p:spPr>
          <p:txBody>
            <a:bodyPr wrap="square" lIns="0" tIns="0" rIns="0" bIns="0" rtlCol="0" anchor="ctr">
              <a:noAutofit/>
            </a:bodyPr>
            <a:lstStyle/>
            <a:p>
              <a:pPr algn="ctr"/>
              <a:r>
                <a:rPr lang="en-NZ" sz="700" dirty="0">
                  <a:solidFill>
                    <a:srgbClr val="FFFFFF"/>
                  </a:solidFill>
                </a:rPr>
                <a:t>ALL SPORTS 2019/20 76</a:t>
              </a:r>
              <a:r>
                <a:rPr lang="en-NZ" sz="700" b="1" dirty="0">
                  <a:solidFill>
                    <a:srgbClr val="FFFFFF"/>
                  </a:solidFill>
                </a:rPr>
                <a:t>%</a:t>
              </a:r>
            </a:p>
          </p:txBody>
        </p:sp>
      </p:grpSp>
      <p:grpSp>
        <p:nvGrpSpPr>
          <p:cNvPr id="49" name="Group 48"/>
          <p:cNvGrpSpPr/>
          <p:nvPr/>
        </p:nvGrpSpPr>
        <p:grpSpPr>
          <a:xfrm>
            <a:off x="1696922" y="2969801"/>
            <a:ext cx="3638635" cy="1450916"/>
            <a:chOff x="393698" y="1376359"/>
            <a:chExt cx="3997326" cy="3648174"/>
          </a:xfrm>
        </p:grpSpPr>
        <p:sp>
          <p:nvSpPr>
            <p:cNvPr id="50"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rgbClr val="FFFFFF"/>
                  </a:solidFill>
                  <a:latin typeface="Barlow"/>
                  <a:ea typeface="Barlow" charset="0"/>
                  <a:cs typeface="Arial" panose="020B0604020202020204" pitchFamily="34" charset="0"/>
                </a:rPr>
                <a:t>Those </a:t>
              </a:r>
              <a:r>
                <a:rPr lang="en-US" sz="1000" b="1" u="sng" dirty="0">
                  <a:solidFill>
                    <a:srgbClr val="FFFFFF"/>
                  </a:solidFill>
                  <a:latin typeface="Barlow"/>
                  <a:ea typeface="Barlow" charset="0"/>
                  <a:cs typeface="Arial" panose="020B0604020202020204" pitchFamily="34" charset="0"/>
                </a:rPr>
                <a:t>significantly more</a:t>
              </a:r>
              <a:r>
                <a:rPr lang="en-US" sz="1000" b="1" dirty="0">
                  <a:solidFill>
                    <a:srgbClr val="FFFFFF"/>
                  </a:solidFill>
                  <a:latin typeface="Barlow"/>
                  <a:ea typeface="Barlow" charset="0"/>
                  <a:cs typeface="Arial" panose="020B0604020202020204" pitchFamily="34" charset="0"/>
                </a:rPr>
                <a:t> likely to be very or extremely satisfied are:</a:t>
              </a:r>
            </a:p>
          </p:txBody>
        </p:sp>
        <p:sp>
          <p:nvSpPr>
            <p:cNvPr id="52"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a:t>
              </a:r>
            </a:p>
          </p:txBody>
        </p:sp>
      </p:grpSp>
      <p:grpSp>
        <p:nvGrpSpPr>
          <p:cNvPr id="53" name="Group 52"/>
          <p:cNvGrpSpPr/>
          <p:nvPr/>
        </p:nvGrpSpPr>
        <p:grpSpPr>
          <a:xfrm>
            <a:off x="1692484" y="4536221"/>
            <a:ext cx="3638635" cy="1450916"/>
            <a:chOff x="393698" y="1376359"/>
            <a:chExt cx="3997326" cy="3648174"/>
          </a:xfrm>
        </p:grpSpPr>
        <p:sp>
          <p:nvSpPr>
            <p:cNvPr id="54"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55"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 </a:t>
              </a:r>
            </a:p>
          </p:txBody>
        </p:sp>
      </p:grpSp>
      <p:grpSp>
        <p:nvGrpSpPr>
          <p:cNvPr id="62" name="Group 61"/>
          <p:cNvGrpSpPr/>
          <p:nvPr/>
        </p:nvGrpSpPr>
        <p:grpSpPr>
          <a:xfrm>
            <a:off x="6951043" y="2969801"/>
            <a:ext cx="3638635" cy="1450916"/>
            <a:chOff x="393698" y="1376359"/>
            <a:chExt cx="3997326" cy="3648174"/>
          </a:xfrm>
        </p:grpSpPr>
        <p:sp>
          <p:nvSpPr>
            <p:cNvPr id="63"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rgbClr val="FFFFFF"/>
                  </a:solidFill>
                  <a:latin typeface="Barlow"/>
                  <a:ea typeface="Barlow" charset="0"/>
                  <a:cs typeface="Arial" panose="020B0604020202020204" pitchFamily="34" charset="0"/>
                </a:rPr>
                <a:t>Those </a:t>
              </a:r>
              <a:r>
                <a:rPr lang="en-US" sz="1000" b="1" u="sng" dirty="0">
                  <a:solidFill>
                    <a:srgbClr val="FFFFFF"/>
                  </a:solidFill>
                  <a:latin typeface="Barlow"/>
                  <a:ea typeface="Barlow" charset="0"/>
                  <a:cs typeface="Arial" panose="020B0604020202020204" pitchFamily="34" charset="0"/>
                </a:rPr>
                <a:t>significantly more</a:t>
              </a:r>
              <a:r>
                <a:rPr lang="en-US" sz="1000" b="1" dirty="0">
                  <a:solidFill>
                    <a:srgbClr val="FFFFFF"/>
                  </a:solidFill>
                  <a:latin typeface="Barlow"/>
                  <a:ea typeface="Barlow" charset="0"/>
                  <a:cs typeface="Arial" panose="020B0604020202020204" pitchFamily="34" charset="0"/>
                </a:rPr>
                <a:t> likely to be very or extremely satisfied are:</a:t>
              </a:r>
            </a:p>
          </p:txBody>
        </p:sp>
        <p:sp>
          <p:nvSpPr>
            <p:cNvPr id="64"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a:t>
              </a:r>
            </a:p>
          </p:txBody>
        </p:sp>
      </p:grpSp>
      <p:grpSp>
        <p:nvGrpSpPr>
          <p:cNvPr id="65" name="Group 64"/>
          <p:cNvGrpSpPr/>
          <p:nvPr/>
        </p:nvGrpSpPr>
        <p:grpSpPr>
          <a:xfrm>
            <a:off x="6946605" y="4536221"/>
            <a:ext cx="3638635" cy="1450916"/>
            <a:chOff x="393698" y="1376359"/>
            <a:chExt cx="3997326" cy="3648174"/>
          </a:xfrm>
        </p:grpSpPr>
        <p:sp>
          <p:nvSpPr>
            <p:cNvPr id="66"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67"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 </a:t>
              </a:r>
            </a:p>
          </p:txBody>
        </p:sp>
      </p:grpSp>
    </p:spTree>
    <p:extLst>
      <p:ext uri="{BB962C8B-B14F-4D97-AF65-F5344CB8AC3E}">
        <p14:creationId xmlns:p14="http://schemas.microsoft.com/office/powerpoint/2010/main" val="30492393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6936018" y="1070971"/>
            <a:ext cx="3645965" cy="483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NZ" sz="1000" dirty="0">
                <a:solidFill>
                  <a:srgbClr val="9C132A"/>
                </a:solidFill>
              </a:rPr>
              <a:t>BEING PROFESSIONAL AND WELL MANAGED</a:t>
            </a:r>
          </a:p>
        </p:txBody>
      </p:sp>
      <p:sp>
        <p:nvSpPr>
          <p:cNvPr id="18" name="Title 2"/>
          <p:cNvSpPr txBox="1">
            <a:spLocks/>
          </p:cNvSpPr>
          <p:nvPr/>
        </p:nvSpPr>
        <p:spPr>
          <a:xfrm>
            <a:off x="444730" y="60662"/>
            <a:ext cx="10478193" cy="84865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rgbClr val="9C132A"/>
                </a:solidFill>
              </a:rPr>
              <a:t>Professional and well managed</a:t>
            </a:r>
          </a:p>
        </p:txBody>
      </p:sp>
      <p:cxnSp>
        <p:nvCxnSpPr>
          <p:cNvPr id="30" name="Straight Connector 29"/>
          <p:cNvCxnSpPr/>
          <p:nvPr/>
        </p:nvCxnSpPr>
        <p:spPr>
          <a:xfrm>
            <a:off x="6003165" y="1206349"/>
            <a:ext cx="862" cy="4738366"/>
          </a:xfrm>
          <a:prstGeom prst="line">
            <a:avLst/>
          </a:prstGeom>
          <a:ln w="9525">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sp>
        <p:nvSpPr>
          <p:cNvPr id="51" name="Text Placeholder 2"/>
          <p:cNvSpPr txBox="1">
            <a:spLocks/>
          </p:cNvSpPr>
          <p:nvPr/>
        </p:nvSpPr>
        <p:spPr>
          <a:xfrm>
            <a:off x="1696922" y="1070971"/>
            <a:ext cx="3645965" cy="483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NZ" sz="1000" dirty="0">
                <a:solidFill>
                  <a:srgbClr val="9C132A"/>
                </a:solidFill>
              </a:rPr>
              <a:t>ENCOURAGING GOOD SPORTSMANDSHIP AND FAIR PLAY</a:t>
            </a:r>
          </a:p>
        </p:txBody>
      </p:sp>
      <p:grpSp>
        <p:nvGrpSpPr>
          <p:cNvPr id="32" name="Group 31"/>
          <p:cNvGrpSpPr/>
          <p:nvPr/>
        </p:nvGrpSpPr>
        <p:grpSpPr>
          <a:xfrm>
            <a:off x="1930543" y="1549084"/>
            <a:ext cx="1066250" cy="396000"/>
            <a:chOff x="295825" y="2256143"/>
            <a:chExt cx="1066250" cy="435692"/>
          </a:xfrm>
        </p:grpSpPr>
        <p:cxnSp>
          <p:nvCxnSpPr>
            <p:cNvPr id="33" name="Straight Connector 32"/>
            <p:cNvCxnSpPr/>
            <p:nvPr/>
          </p:nvCxnSpPr>
          <p:spPr>
            <a:xfrm>
              <a:off x="368084" y="2482119"/>
              <a:ext cx="993991" cy="0"/>
            </a:xfrm>
            <a:prstGeom prst="line">
              <a:avLst/>
            </a:prstGeom>
            <a:ln w="9525">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34" name="TextBox 33"/>
            <p:cNvSpPr txBox="1">
              <a:spLocks noChangeAspect="1"/>
            </p:cNvSpPr>
            <p:nvPr/>
          </p:nvSpPr>
          <p:spPr>
            <a:xfrm>
              <a:off x="295825" y="2256143"/>
              <a:ext cx="471558" cy="435692"/>
            </a:xfrm>
            <a:prstGeom prst="ellipse">
              <a:avLst/>
            </a:prstGeom>
            <a:solidFill>
              <a:schemeClr val="accent5"/>
            </a:solidFill>
            <a:ln>
              <a:solidFill>
                <a:schemeClr val="accent2"/>
              </a:solidFill>
            </a:ln>
          </p:spPr>
          <p:txBody>
            <a:bodyPr wrap="square" lIns="0" tIns="0" rIns="0" bIns="0" rtlCol="0" anchor="ctr">
              <a:noAutofit/>
            </a:bodyPr>
            <a:lstStyle/>
            <a:p>
              <a:pPr algn="ctr"/>
              <a:r>
                <a:rPr lang="en-NZ" sz="700" dirty="0">
                  <a:solidFill>
                    <a:srgbClr val="FFFFFF"/>
                  </a:solidFill>
                </a:rPr>
                <a:t>ALL SPORTS 2019/20 74</a:t>
              </a:r>
              <a:r>
                <a:rPr lang="en-NZ" sz="700" b="1" dirty="0">
                  <a:solidFill>
                    <a:srgbClr val="FFFFFF"/>
                  </a:solidFill>
                </a:rPr>
                <a:t>%</a:t>
              </a:r>
            </a:p>
          </p:txBody>
        </p:sp>
      </p:grpSp>
      <p:graphicFrame>
        <p:nvGraphicFramePr>
          <p:cNvPr id="35" name="Chart 34"/>
          <p:cNvGraphicFramePr/>
          <p:nvPr>
            <p:extLst>
              <p:ext uri="{D42A27DB-BD31-4B8C-83A1-F6EECF244321}">
                <p14:modId xmlns:p14="http://schemas.microsoft.com/office/powerpoint/2010/main" val="3850945147"/>
              </p:ext>
            </p:extLst>
          </p:nvPr>
        </p:nvGraphicFramePr>
        <p:xfrm>
          <a:off x="2153535" y="1402001"/>
          <a:ext cx="2521138" cy="1537301"/>
        </p:xfrm>
        <a:graphic>
          <a:graphicData uri="http://schemas.openxmlformats.org/drawingml/2006/chart">
            <c:chart xmlns:c="http://schemas.openxmlformats.org/drawingml/2006/chart" xmlns:r="http://schemas.openxmlformats.org/officeDocument/2006/relationships" r:id="rId2"/>
          </a:graphicData>
        </a:graphic>
      </p:graphicFrame>
      <p:grpSp>
        <p:nvGrpSpPr>
          <p:cNvPr id="42" name="Group 41"/>
          <p:cNvGrpSpPr/>
          <p:nvPr/>
        </p:nvGrpSpPr>
        <p:grpSpPr>
          <a:xfrm>
            <a:off x="7121668" y="1599884"/>
            <a:ext cx="1066250" cy="396000"/>
            <a:chOff x="295825" y="2256143"/>
            <a:chExt cx="1066250" cy="435692"/>
          </a:xfrm>
        </p:grpSpPr>
        <p:cxnSp>
          <p:nvCxnSpPr>
            <p:cNvPr id="43" name="Straight Connector 42"/>
            <p:cNvCxnSpPr/>
            <p:nvPr/>
          </p:nvCxnSpPr>
          <p:spPr>
            <a:xfrm>
              <a:off x="368084" y="2482119"/>
              <a:ext cx="993991" cy="0"/>
            </a:xfrm>
            <a:prstGeom prst="line">
              <a:avLst/>
            </a:prstGeom>
            <a:ln w="9525">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44" name="TextBox 43"/>
            <p:cNvSpPr txBox="1">
              <a:spLocks noChangeAspect="1"/>
            </p:cNvSpPr>
            <p:nvPr/>
          </p:nvSpPr>
          <p:spPr>
            <a:xfrm>
              <a:off x="295825" y="2256143"/>
              <a:ext cx="471558" cy="435692"/>
            </a:xfrm>
            <a:prstGeom prst="ellipse">
              <a:avLst/>
            </a:prstGeom>
            <a:solidFill>
              <a:schemeClr val="accent5"/>
            </a:solidFill>
            <a:ln>
              <a:solidFill>
                <a:schemeClr val="accent2"/>
              </a:solidFill>
            </a:ln>
          </p:spPr>
          <p:txBody>
            <a:bodyPr wrap="square" lIns="0" tIns="0" rIns="0" bIns="0" rtlCol="0" anchor="ctr">
              <a:noAutofit/>
            </a:bodyPr>
            <a:lstStyle/>
            <a:p>
              <a:pPr algn="ctr"/>
              <a:r>
                <a:rPr lang="en-NZ" sz="700" dirty="0">
                  <a:solidFill>
                    <a:srgbClr val="FFFFFF"/>
                  </a:solidFill>
                </a:rPr>
                <a:t>ALL SPORTS 2019/20 68</a:t>
              </a:r>
              <a:r>
                <a:rPr lang="en-NZ" sz="700" b="1" dirty="0">
                  <a:solidFill>
                    <a:srgbClr val="FFFFFF"/>
                  </a:solidFill>
                </a:rPr>
                <a:t>%</a:t>
              </a:r>
            </a:p>
          </p:txBody>
        </p:sp>
      </p:grpSp>
      <p:graphicFrame>
        <p:nvGraphicFramePr>
          <p:cNvPr id="45" name="Chart 44"/>
          <p:cNvGraphicFramePr/>
          <p:nvPr>
            <p:extLst>
              <p:ext uri="{D42A27DB-BD31-4B8C-83A1-F6EECF244321}">
                <p14:modId xmlns:p14="http://schemas.microsoft.com/office/powerpoint/2010/main" val="1741563930"/>
              </p:ext>
            </p:extLst>
          </p:nvPr>
        </p:nvGraphicFramePr>
        <p:xfrm>
          <a:off x="7344660" y="1402001"/>
          <a:ext cx="2521138" cy="1537301"/>
        </p:xfrm>
        <a:graphic>
          <a:graphicData uri="http://schemas.openxmlformats.org/drawingml/2006/chart">
            <c:chart xmlns:c="http://schemas.openxmlformats.org/drawingml/2006/chart" xmlns:r="http://schemas.openxmlformats.org/officeDocument/2006/relationships" r:id="rId3"/>
          </a:graphicData>
        </a:graphic>
      </p:graphicFrame>
      <p:sp>
        <p:nvSpPr>
          <p:cNvPr id="49" name="Base description"/>
          <p:cNvSpPr txBox="1">
            <a:spLocks/>
          </p:cNvSpPr>
          <p:nvPr/>
        </p:nvSpPr>
        <p:spPr>
          <a:xfrm>
            <a:off x="444730" y="6292302"/>
            <a:ext cx="6491288" cy="349250"/>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Font typeface="Arial"/>
              <a:buNone/>
            </a:pPr>
            <a:r>
              <a:rPr lang="en-US" sz="800" b="0" dirty="0">
                <a:solidFill>
                  <a:srgbClr val="000000"/>
                </a:solidFill>
                <a:latin typeface="Barlow"/>
              </a:rPr>
              <a:t>Base: Respondents who are members or play casually at a club (Excluding Don't know/not applicable</a:t>
            </a:r>
            <a:r>
              <a:rPr lang="en-NZ" sz="800" b="0" dirty="0">
                <a:solidFill>
                  <a:srgbClr val="000000"/>
                </a:solidFill>
                <a:latin typeface="Barlow"/>
                <a:cs typeface="Arial" pitchFamily="34" charset="0"/>
              </a:rPr>
              <a:t>) </a:t>
            </a:r>
          </a:p>
          <a:p>
            <a:pPr marL="0" indent="0">
              <a:spcBef>
                <a:spcPts val="0"/>
              </a:spcBef>
              <a:buFont typeface="Arial"/>
              <a:buNone/>
            </a:pPr>
            <a:r>
              <a:rPr lang="en-NZ" sz="800" b="0" dirty="0">
                <a:solidFill>
                  <a:srgbClr val="000000"/>
                </a:solidFill>
                <a:latin typeface="Barlow"/>
                <a:cs typeface="Arial" pitchFamily="34" charset="0"/>
              </a:rPr>
              <a:t>Q10a/Q10b. </a:t>
            </a:r>
            <a:r>
              <a:rPr lang="en-US" sz="800" b="0" dirty="0">
                <a:solidFill>
                  <a:srgbClr val="000000"/>
                </a:solidFill>
                <a:latin typeface="Barlow"/>
              </a:rPr>
              <a:t>How would you/ your child rate your/ their overall satisfaction with your/ their Waka Ama club on each of the following…</a:t>
            </a:r>
            <a:endParaRPr lang="en-NZ" sz="800" b="0" i="1" dirty="0">
              <a:solidFill>
                <a:srgbClr val="000000"/>
              </a:solidFill>
              <a:latin typeface="Barlow"/>
            </a:endParaRPr>
          </a:p>
        </p:txBody>
      </p:sp>
      <p:sp>
        <p:nvSpPr>
          <p:cNvPr id="50" name="TextBox 49"/>
          <p:cNvSpPr txBox="1"/>
          <p:nvPr/>
        </p:nvSpPr>
        <p:spPr>
          <a:xfrm>
            <a:off x="8460952" y="6292302"/>
            <a:ext cx="3115098" cy="461665"/>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Significantly higher/lower than Total Waka Ama 2018</a:t>
            </a:r>
          </a:p>
          <a:p>
            <a:r>
              <a:rPr lang="en-NZ" sz="800" dirty="0">
                <a:solidFill>
                  <a:srgbClr val="218535"/>
                </a:solidFill>
                <a:latin typeface="Barlow"/>
                <a:sym typeface="Wingdings 3"/>
              </a:rPr>
              <a:t></a:t>
            </a:r>
            <a:r>
              <a:rPr lang="en-NZ" sz="800" dirty="0">
                <a:solidFill>
                  <a:srgbClr val="FF0000"/>
                </a:solidFill>
                <a:latin typeface="Barlow"/>
                <a:sym typeface="Wingdings 3"/>
              </a:rPr>
              <a:t></a:t>
            </a:r>
            <a:r>
              <a:rPr lang="en-NZ" sz="800" dirty="0">
                <a:solidFill>
                  <a:srgbClr val="000000"/>
                </a:solidFill>
                <a:latin typeface="Barlow"/>
                <a:sym typeface="Wingdings 3"/>
              </a:rPr>
              <a:t> Significantly higher/lower than Total Waka Ama 2017</a:t>
            </a:r>
          </a:p>
          <a:p>
            <a:endParaRPr lang="en-NZ" sz="800" dirty="0">
              <a:solidFill>
                <a:srgbClr val="000000"/>
              </a:solidFill>
              <a:latin typeface="Barlow"/>
            </a:endParaRPr>
          </a:p>
        </p:txBody>
      </p:sp>
      <p:grpSp>
        <p:nvGrpSpPr>
          <p:cNvPr id="52" name="Group 51"/>
          <p:cNvGrpSpPr/>
          <p:nvPr/>
        </p:nvGrpSpPr>
        <p:grpSpPr>
          <a:xfrm>
            <a:off x="1696922" y="2969801"/>
            <a:ext cx="3638635" cy="1450916"/>
            <a:chOff x="393698" y="1376359"/>
            <a:chExt cx="3997326" cy="3648174"/>
          </a:xfrm>
        </p:grpSpPr>
        <p:sp>
          <p:nvSpPr>
            <p:cNvPr id="53"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rgbClr val="FFFFFF"/>
                  </a:solidFill>
                  <a:latin typeface="Barlow"/>
                  <a:ea typeface="Barlow" charset="0"/>
                  <a:cs typeface="Arial" panose="020B0604020202020204" pitchFamily="34" charset="0"/>
                </a:rPr>
                <a:t>Those </a:t>
              </a:r>
              <a:r>
                <a:rPr lang="en-US" sz="1000" b="1" u="sng" dirty="0">
                  <a:solidFill>
                    <a:srgbClr val="FFFFFF"/>
                  </a:solidFill>
                  <a:latin typeface="Barlow"/>
                  <a:ea typeface="Barlow" charset="0"/>
                  <a:cs typeface="Arial" panose="020B0604020202020204" pitchFamily="34" charset="0"/>
                </a:rPr>
                <a:t>significantly more</a:t>
              </a:r>
              <a:r>
                <a:rPr lang="en-US" sz="1000" b="1" dirty="0">
                  <a:solidFill>
                    <a:srgbClr val="FFFFFF"/>
                  </a:solidFill>
                  <a:latin typeface="Barlow"/>
                  <a:ea typeface="Barlow" charset="0"/>
                  <a:cs typeface="Arial" panose="020B0604020202020204" pitchFamily="34" charset="0"/>
                </a:rPr>
                <a:t> likely to be very or extremely satisfied are:</a:t>
              </a:r>
            </a:p>
          </p:txBody>
        </p:sp>
        <p:sp>
          <p:nvSpPr>
            <p:cNvPr id="54"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a:t>
              </a:r>
            </a:p>
          </p:txBody>
        </p:sp>
      </p:grpSp>
      <p:grpSp>
        <p:nvGrpSpPr>
          <p:cNvPr id="55" name="Group 54"/>
          <p:cNvGrpSpPr/>
          <p:nvPr/>
        </p:nvGrpSpPr>
        <p:grpSpPr>
          <a:xfrm>
            <a:off x="1692484" y="4536221"/>
            <a:ext cx="3638635" cy="1450916"/>
            <a:chOff x="393698" y="1376359"/>
            <a:chExt cx="3997326" cy="3648174"/>
          </a:xfrm>
        </p:grpSpPr>
        <p:sp>
          <p:nvSpPr>
            <p:cNvPr id="62"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63"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 </a:t>
              </a:r>
            </a:p>
          </p:txBody>
        </p:sp>
      </p:grpSp>
      <p:grpSp>
        <p:nvGrpSpPr>
          <p:cNvPr id="64" name="Group 63"/>
          <p:cNvGrpSpPr/>
          <p:nvPr/>
        </p:nvGrpSpPr>
        <p:grpSpPr>
          <a:xfrm>
            <a:off x="6830625" y="2985190"/>
            <a:ext cx="3638635" cy="1450916"/>
            <a:chOff x="393698" y="1376359"/>
            <a:chExt cx="3997326" cy="3648174"/>
          </a:xfrm>
        </p:grpSpPr>
        <p:sp>
          <p:nvSpPr>
            <p:cNvPr id="65"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rgbClr val="FFFFFF"/>
                  </a:solidFill>
                  <a:latin typeface="Barlow"/>
                  <a:ea typeface="Barlow" charset="0"/>
                  <a:cs typeface="Arial" panose="020B0604020202020204" pitchFamily="34" charset="0"/>
                </a:rPr>
                <a:t>Those </a:t>
              </a:r>
              <a:r>
                <a:rPr lang="en-US" sz="1000" b="1" u="sng" dirty="0">
                  <a:solidFill>
                    <a:srgbClr val="FFFFFF"/>
                  </a:solidFill>
                  <a:latin typeface="Barlow"/>
                  <a:ea typeface="Barlow" charset="0"/>
                  <a:cs typeface="Arial" panose="020B0604020202020204" pitchFamily="34" charset="0"/>
                </a:rPr>
                <a:t>significantly more</a:t>
              </a:r>
              <a:r>
                <a:rPr lang="en-US" sz="1000" b="1" dirty="0">
                  <a:solidFill>
                    <a:srgbClr val="FFFFFF"/>
                  </a:solidFill>
                  <a:latin typeface="Barlow"/>
                  <a:ea typeface="Barlow" charset="0"/>
                  <a:cs typeface="Arial" panose="020B0604020202020204" pitchFamily="34" charset="0"/>
                </a:rPr>
                <a:t> likely to be very or extremely satisfied are:</a:t>
              </a:r>
            </a:p>
          </p:txBody>
        </p:sp>
        <p:sp>
          <p:nvSpPr>
            <p:cNvPr id="66"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a:t>
              </a:r>
            </a:p>
          </p:txBody>
        </p:sp>
      </p:grpSp>
      <p:grpSp>
        <p:nvGrpSpPr>
          <p:cNvPr id="67" name="Group 66"/>
          <p:cNvGrpSpPr/>
          <p:nvPr/>
        </p:nvGrpSpPr>
        <p:grpSpPr>
          <a:xfrm>
            <a:off x="6826187" y="4551610"/>
            <a:ext cx="3638635" cy="1450916"/>
            <a:chOff x="393698" y="1376359"/>
            <a:chExt cx="3997326" cy="3648174"/>
          </a:xfrm>
        </p:grpSpPr>
        <p:sp>
          <p:nvSpPr>
            <p:cNvPr id="68"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69"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 </a:t>
              </a:r>
            </a:p>
          </p:txBody>
        </p:sp>
      </p:grpSp>
    </p:spTree>
    <p:extLst>
      <p:ext uri="{BB962C8B-B14F-4D97-AF65-F5344CB8AC3E}">
        <p14:creationId xmlns:p14="http://schemas.microsoft.com/office/powerpoint/2010/main" val="2421838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6936018" y="1036134"/>
            <a:ext cx="3645965" cy="483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NZ" sz="1000" dirty="0">
                <a:solidFill>
                  <a:srgbClr val="9C132A"/>
                </a:solidFill>
              </a:rPr>
              <a:t>HAVING QUALIFIED/ EXPERIENCED OFFICIALS AVAILABLE</a:t>
            </a:r>
          </a:p>
        </p:txBody>
      </p:sp>
      <p:sp>
        <p:nvSpPr>
          <p:cNvPr id="18" name="Title 2"/>
          <p:cNvSpPr txBox="1">
            <a:spLocks/>
          </p:cNvSpPr>
          <p:nvPr/>
        </p:nvSpPr>
        <p:spPr>
          <a:xfrm>
            <a:off x="444730" y="235417"/>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rgbClr val="9C132A"/>
                </a:solidFill>
              </a:rPr>
              <a:t>Community engagement</a:t>
            </a:r>
          </a:p>
        </p:txBody>
      </p:sp>
      <p:cxnSp>
        <p:nvCxnSpPr>
          <p:cNvPr id="30" name="Straight Connector 29"/>
          <p:cNvCxnSpPr/>
          <p:nvPr/>
        </p:nvCxnSpPr>
        <p:spPr>
          <a:xfrm>
            <a:off x="6003165" y="1171512"/>
            <a:ext cx="862" cy="4738366"/>
          </a:xfrm>
          <a:prstGeom prst="line">
            <a:avLst/>
          </a:prstGeom>
          <a:ln w="9525">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sp>
        <p:nvSpPr>
          <p:cNvPr id="51" name="Text Placeholder 2"/>
          <p:cNvSpPr txBox="1">
            <a:spLocks/>
          </p:cNvSpPr>
          <p:nvPr/>
        </p:nvSpPr>
        <p:spPr>
          <a:xfrm>
            <a:off x="1696922" y="1036134"/>
            <a:ext cx="3645965" cy="483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NZ" sz="1000" dirty="0">
                <a:solidFill>
                  <a:srgbClr val="9C132A"/>
                </a:solidFill>
              </a:rPr>
              <a:t>ENGAGING WITH THE LOCAL COMMUNITY	</a:t>
            </a:r>
          </a:p>
        </p:txBody>
      </p:sp>
      <p:graphicFrame>
        <p:nvGraphicFramePr>
          <p:cNvPr id="35" name="Chart 34"/>
          <p:cNvGraphicFramePr/>
          <p:nvPr>
            <p:extLst>
              <p:ext uri="{D42A27DB-BD31-4B8C-83A1-F6EECF244321}">
                <p14:modId xmlns:p14="http://schemas.microsoft.com/office/powerpoint/2010/main" val="14316936"/>
              </p:ext>
            </p:extLst>
          </p:nvPr>
        </p:nvGraphicFramePr>
        <p:xfrm>
          <a:off x="2153535" y="1367164"/>
          <a:ext cx="2521138" cy="15373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Chart 44"/>
          <p:cNvGraphicFramePr/>
          <p:nvPr>
            <p:extLst>
              <p:ext uri="{D42A27DB-BD31-4B8C-83A1-F6EECF244321}">
                <p14:modId xmlns:p14="http://schemas.microsoft.com/office/powerpoint/2010/main" val="2041997453"/>
              </p:ext>
            </p:extLst>
          </p:nvPr>
        </p:nvGraphicFramePr>
        <p:xfrm>
          <a:off x="7344660" y="1367164"/>
          <a:ext cx="2521138" cy="1537301"/>
        </p:xfrm>
        <a:graphic>
          <a:graphicData uri="http://schemas.openxmlformats.org/drawingml/2006/chart">
            <c:chart xmlns:c="http://schemas.openxmlformats.org/drawingml/2006/chart" xmlns:r="http://schemas.openxmlformats.org/officeDocument/2006/relationships" r:id="rId3"/>
          </a:graphicData>
        </a:graphic>
      </p:graphicFrame>
      <p:sp>
        <p:nvSpPr>
          <p:cNvPr id="49" name="Base description"/>
          <p:cNvSpPr txBox="1">
            <a:spLocks/>
          </p:cNvSpPr>
          <p:nvPr/>
        </p:nvSpPr>
        <p:spPr>
          <a:xfrm>
            <a:off x="444730" y="6292302"/>
            <a:ext cx="6491288" cy="349250"/>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Font typeface="Arial"/>
              <a:buNone/>
            </a:pPr>
            <a:r>
              <a:rPr lang="en-US" sz="800" b="0" dirty="0">
                <a:solidFill>
                  <a:srgbClr val="000000"/>
                </a:solidFill>
                <a:latin typeface="Barlow"/>
              </a:rPr>
              <a:t>Base: Respondents who are members or play casually at a club (Excluding Don't know/not applicable</a:t>
            </a:r>
            <a:r>
              <a:rPr lang="en-NZ" sz="800" b="0" dirty="0">
                <a:solidFill>
                  <a:srgbClr val="000000"/>
                </a:solidFill>
                <a:latin typeface="Barlow"/>
                <a:cs typeface="Arial" pitchFamily="34" charset="0"/>
              </a:rPr>
              <a:t>) </a:t>
            </a:r>
          </a:p>
          <a:p>
            <a:pPr marL="0" indent="0">
              <a:spcBef>
                <a:spcPts val="0"/>
              </a:spcBef>
              <a:buFont typeface="Arial"/>
              <a:buNone/>
            </a:pPr>
            <a:r>
              <a:rPr lang="en-NZ" sz="800" b="0" dirty="0">
                <a:solidFill>
                  <a:srgbClr val="000000"/>
                </a:solidFill>
                <a:latin typeface="Barlow"/>
                <a:cs typeface="Arial" pitchFamily="34" charset="0"/>
              </a:rPr>
              <a:t>Q10a/Q10b. </a:t>
            </a:r>
            <a:r>
              <a:rPr lang="en-US" sz="800" b="0" dirty="0">
                <a:solidFill>
                  <a:srgbClr val="000000"/>
                </a:solidFill>
                <a:latin typeface="Barlow"/>
              </a:rPr>
              <a:t>How would you/ your child rate your/ their overall satisfaction with your/ their Waka Ama club on each of the following…</a:t>
            </a:r>
            <a:endParaRPr lang="en-NZ" sz="800" b="0" i="1" dirty="0">
              <a:solidFill>
                <a:srgbClr val="000000"/>
              </a:solidFill>
              <a:latin typeface="Barlow"/>
            </a:endParaRPr>
          </a:p>
        </p:txBody>
      </p:sp>
      <p:sp>
        <p:nvSpPr>
          <p:cNvPr id="50" name="TextBox 49"/>
          <p:cNvSpPr txBox="1"/>
          <p:nvPr/>
        </p:nvSpPr>
        <p:spPr>
          <a:xfrm>
            <a:off x="8460952" y="6292302"/>
            <a:ext cx="3115098" cy="461665"/>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Significantly higher/lower than Total Waka Ama 2018</a:t>
            </a:r>
          </a:p>
          <a:p>
            <a:r>
              <a:rPr lang="en-NZ" sz="800" dirty="0">
                <a:solidFill>
                  <a:srgbClr val="218535"/>
                </a:solidFill>
                <a:latin typeface="Barlow"/>
                <a:sym typeface="Wingdings 3"/>
              </a:rPr>
              <a:t></a:t>
            </a:r>
            <a:r>
              <a:rPr lang="en-NZ" sz="800" dirty="0">
                <a:solidFill>
                  <a:srgbClr val="FF0000"/>
                </a:solidFill>
                <a:latin typeface="Barlow"/>
                <a:sym typeface="Wingdings 3"/>
              </a:rPr>
              <a:t></a:t>
            </a:r>
            <a:r>
              <a:rPr lang="en-NZ" sz="800" dirty="0">
                <a:solidFill>
                  <a:srgbClr val="000000"/>
                </a:solidFill>
                <a:latin typeface="Barlow"/>
                <a:sym typeface="Wingdings 3"/>
              </a:rPr>
              <a:t> Significantly higher/lower than Total Waka Ama 2017</a:t>
            </a:r>
          </a:p>
          <a:p>
            <a:endParaRPr lang="en-NZ" sz="800" dirty="0">
              <a:solidFill>
                <a:srgbClr val="000000"/>
              </a:solidFill>
              <a:latin typeface="Barlow"/>
            </a:endParaRPr>
          </a:p>
        </p:txBody>
      </p:sp>
      <p:grpSp>
        <p:nvGrpSpPr>
          <p:cNvPr id="32" name="Group 31"/>
          <p:cNvGrpSpPr/>
          <p:nvPr/>
        </p:nvGrpSpPr>
        <p:grpSpPr>
          <a:xfrm>
            <a:off x="1930543" y="1615249"/>
            <a:ext cx="1066250" cy="396000"/>
            <a:chOff x="295825" y="2256143"/>
            <a:chExt cx="1066250" cy="435692"/>
          </a:xfrm>
        </p:grpSpPr>
        <p:cxnSp>
          <p:nvCxnSpPr>
            <p:cNvPr id="33" name="Straight Connector 32"/>
            <p:cNvCxnSpPr/>
            <p:nvPr/>
          </p:nvCxnSpPr>
          <p:spPr>
            <a:xfrm>
              <a:off x="368084" y="2482119"/>
              <a:ext cx="993991" cy="0"/>
            </a:xfrm>
            <a:prstGeom prst="line">
              <a:avLst/>
            </a:prstGeom>
            <a:ln w="9525">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34" name="TextBox 33"/>
            <p:cNvSpPr txBox="1">
              <a:spLocks noChangeAspect="1"/>
            </p:cNvSpPr>
            <p:nvPr/>
          </p:nvSpPr>
          <p:spPr>
            <a:xfrm>
              <a:off x="295825" y="2256143"/>
              <a:ext cx="471558" cy="435692"/>
            </a:xfrm>
            <a:prstGeom prst="ellipse">
              <a:avLst/>
            </a:prstGeom>
            <a:solidFill>
              <a:schemeClr val="accent5"/>
            </a:solidFill>
            <a:ln>
              <a:solidFill>
                <a:schemeClr val="accent2"/>
              </a:solidFill>
            </a:ln>
          </p:spPr>
          <p:txBody>
            <a:bodyPr wrap="square" lIns="0" tIns="0" rIns="0" bIns="0" rtlCol="0" anchor="ctr">
              <a:noAutofit/>
            </a:bodyPr>
            <a:lstStyle/>
            <a:p>
              <a:pPr algn="ctr"/>
              <a:r>
                <a:rPr lang="en-NZ" sz="700" dirty="0">
                  <a:solidFill>
                    <a:srgbClr val="FFFFFF"/>
                  </a:solidFill>
                </a:rPr>
                <a:t>ALL SPORTS 2019/20 58</a:t>
              </a:r>
              <a:r>
                <a:rPr lang="en-NZ" sz="700" b="1" dirty="0">
                  <a:solidFill>
                    <a:srgbClr val="FFFFFF"/>
                  </a:solidFill>
                </a:rPr>
                <a:t>%</a:t>
              </a:r>
            </a:p>
          </p:txBody>
        </p:sp>
      </p:grpSp>
      <p:grpSp>
        <p:nvGrpSpPr>
          <p:cNvPr id="42" name="Group 41"/>
          <p:cNvGrpSpPr/>
          <p:nvPr/>
        </p:nvGrpSpPr>
        <p:grpSpPr>
          <a:xfrm>
            <a:off x="7121668" y="1597108"/>
            <a:ext cx="1066250" cy="396000"/>
            <a:chOff x="295825" y="2256143"/>
            <a:chExt cx="1066250" cy="435692"/>
          </a:xfrm>
        </p:grpSpPr>
        <p:cxnSp>
          <p:nvCxnSpPr>
            <p:cNvPr id="43" name="Straight Connector 42"/>
            <p:cNvCxnSpPr/>
            <p:nvPr/>
          </p:nvCxnSpPr>
          <p:spPr>
            <a:xfrm>
              <a:off x="368084" y="2482119"/>
              <a:ext cx="993991" cy="0"/>
            </a:xfrm>
            <a:prstGeom prst="line">
              <a:avLst/>
            </a:prstGeom>
            <a:ln w="9525">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44" name="TextBox 43"/>
            <p:cNvSpPr txBox="1">
              <a:spLocks noChangeAspect="1"/>
            </p:cNvSpPr>
            <p:nvPr/>
          </p:nvSpPr>
          <p:spPr>
            <a:xfrm>
              <a:off x="295825" y="2256143"/>
              <a:ext cx="471558" cy="435692"/>
            </a:xfrm>
            <a:prstGeom prst="ellipse">
              <a:avLst/>
            </a:prstGeom>
            <a:solidFill>
              <a:schemeClr val="accent5"/>
            </a:solidFill>
            <a:ln>
              <a:solidFill>
                <a:schemeClr val="accent2"/>
              </a:solidFill>
            </a:ln>
          </p:spPr>
          <p:txBody>
            <a:bodyPr wrap="square" lIns="0" tIns="0" rIns="0" bIns="0" rtlCol="0" anchor="ctr">
              <a:noAutofit/>
            </a:bodyPr>
            <a:lstStyle/>
            <a:p>
              <a:pPr algn="ctr"/>
              <a:r>
                <a:rPr lang="en-NZ" sz="700" dirty="0">
                  <a:solidFill>
                    <a:srgbClr val="FFFFFF"/>
                  </a:solidFill>
                </a:rPr>
                <a:t>ALL SPORTS 2019/20 55</a:t>
              </a:r>
              <a:r>
                <a:rPr lang="en-NZ" sz="700" b="1" dirty="0">
                  <a:solidFill>
                    <a:srgbClr val="FFFFFF"/>
                  </a:solidFill>
                </a:rPr>
                <a:t>%</a:t>
              </a:r>
            </a:p>
          </p:txBody>
        </p:sp>
      </p:grpSp>
      <p:grpSp>
        <p:nvGrpSpPr>
          <p:cNvPr id="52" name="Group 51"/>
          <p:cNvGrpSpPr/>
          <p:nvPr/>
        </p:nvGrpSpPr>
        <p:grpSpPr>
          <a:xfrm>
            <a:off x="1696922" y="2969801"/>
            <a:ext cx="3638635" cy="1450916"/>
            <a:chOff x="393698" y="1376359"/>
            <a:chExt cx="3997326" cy="3648174"/>
          </a:xfrm>
        </p:grpSpPr>
        <p:sp>
          <p:nvSpPr>
            <p:cNvPr id="53"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rgbClr val="FFFFFF"/>
                  </a:solidFill>
                  <a:latin typeface="Barlow"/>
                  <a:ea typeface="Barlow" charset="0"/>
                  <a:cs typeface="Arial" panose="020B0604020202020204" pitchFamily="34" charset="0"/>
                </a:rPr>
                <a:t>Those </a:t>
              </a:r>
              <a:r>
                <a:rPr lang="en-US" sz="1000" b="1" u="sng" dirty="0">
                  <a:solidFill>
                    <a:srgbClr val="FFFFFF"/>
                  </a:solidFill>
                  <a:latin typeface="Barlow"/>
                  <a:ea typeface="Barlow" charset="0"/>
                  <a:cs typeface="Arial" panose="020B0604020202020204" pitchFamily="34" charset="0"/>
                </a:rPr>
                <a:t>significantly more</a:t>
              </a:r>
              <a:r>
                <a:rPr lang="en-US" sz="1000" b="1" dirty="0">
                  <a:solidFill>
                    <a:srgbClr val="FFFFFF"/>
                  </a:solidFill>
                  <a:latin typeface="Barlow"/>
                  <a:ea typeface="Barlow" charset="0"/>
                  <a:cs typeface="Arial" panose="020B0604020202020204" pitchFamily="34" charset="0"/>
                </a:rPr>
                <a:t> likely to be very or extremely satisfied are:</a:t>
              </a:r>
            </a:p>
          </p:txBody>
        </p:sp>
        <p:sp>
          <p:nvSpPr>
            <p:cNvPr id="54"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a:t>
              </a:r>
            </a:p>
          </p:txBody>
        </p:sp>
      </p:grpSp>
      <p:grpSp>
        <p:nvGrpSpPr>
          <p:cNvPr id="55" name="Group 54"/>
          <p:cNvGrpSpPr/>
          <p:nvPr/>
        </p:nvGrpSpPr>
        <p:grpSpPr>
          <a:xfrm>
            <a:off x="1692484" y="4536221"/>
            <a:ext cx="3638635" cy="1450916"/>
            <a:chOff x="393698" y="1376359"/>
            <a:chExt cx="3997326" cy="3648174"/>
          </a:xfrm>
        </p:grpSpPr>
        <p:sp>
          <p:nvSpPr>
            <p:cNvPr id="62"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63"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 </a:t>
              </a:r>
            </a:p>
          </p:txBody>
        </p:sp>
      </p:grpSp>
      <p:grpSp>
        <p:nvGrpSpPr>
          <p:cNvPr id="64" name="Group 63"/>
          <p:cNvGrpSpPr/>
          <p:nvPr/>
        </p:nvGrpSpPr>
        <p:grpSpPr>
          <a:xfrm>
            <a:off x="6830625" y="2985190"/>
            <a:ext cx="3638635" cy="1450916"/>
            <a:chOff x="393698" y="1376359"/>
            <a:chExt cx="3997326" cy="3648174"/>
          </a:xfrm>
        </p:grpSpPr>
        <p:sp>
          <p:nvSpPr>
            <p:cNvPr id="65"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rgbClr val="FFFFFF"/>
                  </a:solidFill>
                  <a:latin typeface="Barlow"/>
                  <a:ea typeface="Barlow" charset="0"/>
                  <a:cs typeface="Arial" panose="020B0604020202020204" pitchFamily="34" charset="0"/>
                </a:rPr>
                <a:t>Those </a:t>
              </a:r>
              <a:r>
                <a:rPr lang="en-US" sz="1000" b="1" u="sng" dirty="0">
                  <a:solidFill>
                    <a:srgbClr val="FFFFFF"/>
                  </a:solidFill>
                  <a:latin typeface="Barlow"/>
                  <a:ea typeface="Barlow" charset="0"/>
                  <a:cs typeface="Arial" panose="020B0604020202020204" pitchFamily="34" charset="0"/>
                </a:rPr>
                <a:t>significantly more</a:t>
              </a:r>
              <a:r>
                <a:rPr lang="en-US" sz="1000" b="1" dirty="0">
                  <a:solidFill>
                    <a:srgbClr val="FFFFFF"/>
                  </a:solidFill>
                  <a:latin typeface="Barlow"/>
                  <a:ea typeface="Barlow" charset="0"/>
                  <a:cs typeface="Arial" panose="020B0604020202020204" pitchFamily="34" charset="0"/>
                </a:rPr>
                <a:t> likely to be very or extremely satisfied are:</a:t>
              </a:r>
            </a:p>
          </p:txBody>
        </p:sp>
        <p:sp>
          <p:nvSpPr>
            <p:cNvPr id="66"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a:t>
              </a:r>
            </a:p>
          </p:txBody>
        </p:sp>
      </p:grpSp>
      <p:grpSp>
        <p:nvGrpSpPr>
          <p:cNvPr id="67" name="Group 66"/>
          <p:cNvGrpSpPr/>
          <p:nvPr/>
        </p:nvGrpSpPr>
        <p:grpSpPr>
          <a:xfrm>
            <a:off x="6826187" y="4551610"/>
            <a:ext cx="3638635" cy="1450916"/>
            <a:chOff x="393698" y="1376359"/>
            <a:chExt cx="3997326" cy="3648174"/>
          </a:xfrm>
        </p:grpSpPr>
        <p:sp>
          <p:nvSpPr>
            <p:cNvPr id="68"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69"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Aged </a:t>
              </a:r>
              <a:r>
                <a:rPr lang="en-US" sz="800" b="1" dirty="0">
                  <a:solidFill>
                    <a:schemeClr val="tx1">
                      <a:lumMod val="65000"/>
                      <a:lumOff val="35000"/>
                    </a:schemeClr>
                  </a:solidFill>
                  <a:latin typeface="Barlow"/>
                  <a:cs typeface="Arial" panose="020B0604020202020204" pitchFamily="34" charset="0"/>
                </a:rPr>
                <a:t>45-54 years </a:t>
              </a:r>
              <a:r>
                <a:rPr lang="en-US" sz="800" dirty="0">
                  <a:solidFill>
                    <a:schemeClr val="tx1">
                      <a:lumMod val="65000"/>
                      <a:lumOff val="35000"/>
                    </a:schemeClr>
                  </a:solidFill>
                  <a:latin typeface="Barlow"/>
                  <a:cs typeface="Arial" panose="020B0604020202020204" pitchFamily="34" charset="0"/>
                </a:rPr>
                <a:t>(59% vs. 67%).</a:t>
              </a:r>
            </a:p>
          </p:txBody>
        </p:sp>
      </p:grpSp>
    </p:spTree>
    <p:extLst>
      <p:ext uri="{BB962C8B-B14F-4D97-AF65-F5344CB8AC3E}">
        <p14:creationId xmlns:p14="http://schemas.microsoft.com/office/powerpoint/2010/main" val="37106530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6936018" y="1123221"/>
            <a:ext cx="3645965" cy="483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NZ" sz="1000" dirty="0">
                <a:solidFill>
                  <a:srgbClr val="9C132A"/>
                </a:solidFill>
              </a:rPr>
              <a:t>FOSTERING A SENSE OF PRIDE IN OUR CLUB</a:t>
            </a:r>
          </a:p>
        </p:txBody>
      </p:sp>
      <p:sp>
        <p:nvSpPr>
          <p:cNvPr id="18" name="Title 2"/>
          <p:cNvSpPr txBox="1">
            <a:spLocks/>
          </p:cNvSpPr>
          <p:nvPr/>
        </p:nvSpPr>
        <p:spPr>
          <a:xfrm>
            <a:off x="444730" y="131256"/>
            <a:ext cx="10478193" cy="84865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rgbClr val="9C132A"/>
                </a:solidFill>
              </a:rPr>
              <a:t>Social environment</a:t>
            </a:r>
          </a:p>
        </p:txBody>
      </p:sp>
      <p:cxnSp>
        <p:nvCxnSpPr>
          <p:cNvPr id="30" name="Straight Connector 29"/>
          <p:cNvCxnSpPr/>
          <p:nvPr/>
        </p:nvCxnSpPr>
        <p:spPr>
          <a:xfrm>
            <a:off x="6003165" y="1258599"/>
            <a:ext cx="862" cy="4738366"/>
          </a:xfrm>
          <a:prstGeom prst="line">
            <a:avLst/>
          </a:prstGeom>
          <a:ln w="9525">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sp>
        <p:nvSpPr>
          <p:cNvPr id="51" name="Text Placeholder 2"/>
          <p:cNvSpPr txBox="1">
            <a:spLocks/>
          </p:cNvSpPr>
          <p:nvPr/>
        </p:nvSpPr>
        <p:spPr>
          <a:xfrm>
            <a:off x="1696922" y="1123221"/>
            <a:ext cx="3645965" cy="483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NZ" sz="1000" dirty="0">
                <a:solidFill>
                  <a:srgbClr val="9C132A"/>
                </a:solidFill>
              </a:rPr>
              <a:t>THE SOCIAL ENVIRONMENT AT THE CLUB</a:t>
            </a:r>
          </a:p>
        </p:txBody>
      </p:sp>
      <p:graphicFrame>
        <p:nvGraphicFramePr>
          <p:cNvPr id="35" name="Chart 34"/>
          <p:cNvGraphicFramePr/>
          <p:nvPr>
            <p:extLst>
              <p:ext uri="{D42A27DB-BD31-4B8C-83A1-F6EECF244321}">
                <p14:modId xmlns:p14="http://schemas.microsoft.com/office/powerpoint/2010/main" val="2922496722"/>
              </p:ext>
            </p:extLst>
          </p:nvPr>
        </p:nvGraphicFramePr>
        <p:xfrm>
          <a:off x="2153535" y="1454251"/>
          <a:ext cx="2521138" cy="1537301"/>
        </p:xfrm>
        <a:graphic>
          <a:graphicData uri="http://schemas.openxmlformats.org/drawingml/2006/chart">
            <c:chart xmlns:c="http://schemas.openxmlformats.org/drawingml/2006/chart" xmlns:r="http://schemas.openxmlformats.org/officeDocument/2006/relationships" r:id="rId2"/>
          </a:graphicData>
        </a:graphic>
      </p:graphicFrame>
      <p:grpSp>
        <p:nvGrpSpPr>
          <p:cNvPr id="42" name="Group 41"/>
          <p:cNvGrpSpPr/>
          <p:nvPr/>
        </p:nvGrpSpPr>
        <p:grpSpPr>
          <a:xfrm>
            <a:off x="7121668" y="1621969"/>
            <a:ext cx="1066250" cy="396000"/>
            <a:chOff x="295825" y="2256143"/>
            <a:chExt cx="1066250" cy="435692"/>
          </a:xfrm>
        </p:grpSpPr>
        <p:cxnSp>
          <p:nvCxnSpPr>
            <p:cNvPr id="43" name="Straight Connector 42"/>
            <p:cNvCxnSpPr/>
            <p:nvPr/>
          </p:nvCxnSpPr>
          <p:spPr>
            <a:xfrm>
              <a:off x="368084" y="2482119"/>
              <a:ext cx="993991" cy="0"/>
            </a:xfrm>
            <a:prstGeom prst="line">
              <a:avLst/>
            </a:prstGeom>
            <a:ln w="9525">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44" name="TextBox 43"/>
            <p:cNvSpPr txBox="1">
              <a:spLocks noChangeAspect="1"/>
            </p:cNvSpPr>
            <p:nvPr/>
          </p:nvSpPr>
          <p:spPr>
            <a:xfrm>
              <a:off x="295825" y="2256143"/>
              <a:ext cx="471558" cy="435692"/>
            </a:xfrm>
            <a:prstGeom prst="ellipse">
              <a:avLst/>
            </a:prstGeom>
            <a:solidFill>
              <a:schemeClr val="accent5"/>
            </a:solidFill>
            <a:ln>
              <a:solidFill>
                <a:schemeClr val="accent2"/>
              </a:solidFill>
            </a:ln>
          </p:spPr>
          <p:txBody>
            <a:bodyPr wrap="square" lIns="0" tIns="0" rIns="0" bIns="0" rtlCol="0" anchor="ctr">
              <a:noAutofit/>
            </a:bodyPr>
            <a:lstStyle/>
            <a:p>
              <a:pPr algn="ctr"/>
              <a:r>
                <a:rPr lang="en-NZ" sz="700" dirty="0">
                  <a:solidFill>
                    <a:srgbClr val="FFFFFF"/>
                  </a:solidFill>
                </a:rPr>
                <a:t>ALL SPORTS 2019/20 72</a:t>
              </a:r>
              <a:r>
                <a:rPr lang="en-NZ" sz="700" b="1" dirty="0">
                  <a:solidFill>
                    <a:srgbClr val="FFFFFF"/>
                  </a:solidFill>
                </a:rPr>
                <a:t>%</a:t>
              </a:r>
            </a:p>
          </p:txBody>
        </p:sp>
      </p:grpSp>
      <p:graphicFrame>
        <p:nvGraphicFramePr>
          <p:cNvPr id="45" name="Chart 44"/>
          <p:cNvGraphicFramePr/>
          <p:nvPr>
            <p:extLst>
              <p:ext uri="{D42A27DB-BD31-4B8C-83A1-F6EECF244321}">
                <p14:modId xmlns:p14="http://schemas.microsoft.com/office/powerpoint/2010/main" val="2799651055"/>
              </p:ext>
            </p:extLst>
          </p:nvPr>
        </p:nvGraphicFramePr>
        <p:xfrm>
          <a:off x="7344660" y="1454251"/>
          <a:ext cx="2521138" cy="1537301"/>
        </p:xfrm>
        <a:graphic>
          <a:graphicData uri="http://schemas.openxmlformats.org/drawingml/2006/chart">
            <c:chart xmlns:c="http://schemas.openxmlformats.org/drawingml/2006/chart" xmlns:r="http://schemas.openxmlformats.org/officeDocument/2006/relationships" r:id="rId3"/>
          </a:graphicData>
        </a:graphic>
      </p:graphicFrame>
      <p:sp>
        <p:nvSpPr>
          <p:cNvPr id="49" name="Base description"/>
          <p:cNvSpPr txBox="1">
            <a:spLocks/>
          </p:cNvSpPr>
          <p:nvPr/>
        </p:nvSpPr>
        <p:spPr>
          <a:xfrm>
            <a:off x="444730" y="6292302"/>
            <a:ext cx="6491288" cy="349250"/>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Font typeface="Arial"/>
              <a:buNone/>
            </a:pPr>
            <a:r>
              <a:rPr lang="en-US" sz="800" b="0" dirty="0">
                <a:solidFill>
                  <a:srgbClr val="000000"/>
                </a:solidFill>
                <a:latin typeface="Barlow"/>
              </a:rPr>
              <a:t>Base: Respondents who are members or play casually at a club (Excluding Don't know/not applicable</a:t>
            </a:r>
            <a:r>
              <a:rPr lang="en-NZ" sz="800" b="0" dirty="0">
                <a:solidFill>
                  <a:srgbClr val="000000"/>
                </a:solidFill>
                <a:latin typeface="Barlow"/>
                <a:cs typeface="Arial" pitchFamily="34" charset="0"/>
              </a:rPr>
              <a:t>) </a:t>
            </a:r>
          </a:p>
          <a:p>
            <a:pPr marL="0" indent="0">
              <a:spcBef>
                <a:spcPts val="0"/>
              </a:spcBef>
              <a:buFont typeface="Arial"/>
              <a:buNone/>
            </a:pPr>
            <a:r>
              <a:rPr lang="en-NZ" sz="800" b="0" dirty="0">
                <a:solidFill>
                  <a:srgbClr val="000000"/>
                </a:solidFill>
                <a:latin typeface="Barlow"/>
                <a:cs typeface="Arial" pitchFamily="34" charset="0"/>
              </a:rPr>
              <a:t>Q10a/Q10b. </a:t>
            </a:r>
            <a:r>
              <a:rPr lang="en-US" sz="800" b="0" dirty="0">
                <a:solidFill>
                  <a:srgbClr val="000000"/>
                </a:solidFill>
                <a:latin typeface="Barlow"/>
              </a:rPr>
              <a:t>How would you/ your child rate your/ their overall satisfaction with your/ their Waka Ama club on each of the following…</a:t>
            </a:r>
            <a:endParaRPr lang="en-NZ" sz="800" b="0" i="1" dirty="0">
              <a:solidFill>
                <a:srgbClr val="000000"/>
              </a:solidFill>
              <a:latin typeface="Barlow"/>
            </a:endParaRPr>
          </a:p>
        </p:txBody>
      </p:sp>
      <p:sp>
        <p:nvSpPr>
          <p:cNvPr id="50" name="TextBox 49"/>
          <p:cNvSpPr txBox="1"/>
          <p:nvPr/>
        </p:nvSpPr>
        <p:spPr>
          <a:xfrm>
            <a:off x="8460952" y="6292302"/>
            <a:ext cx="3115098" cy="461665"/>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Significantly higher/lower than Total Waka Ama 2018</a:t>
            </a:r>
          </a:p>
          <a:p>
            <a:r>
              <a:rPr lang="en-NZ" sz="800" dirty="0">
                <a:solidFill>
                  <a:srgbClr val="218535"/>
                </a:solidFill>
                <a:latin typeface="Barlow"/>
                <a:sym typeface="Wingdings 3"/>
              </a:rPr>
              <a:t></a:t>
            </a:r>
            <a:r>
              <a:rPr lang="en-NZ" sz="800" dirty="0">
                <a:solidFill>
                  <a:srgbClr val="FF0000"/>
                </a:solidFill>
                <a:latin typeface="Barlow"/>
                <a:sym typeface="Wingdings 3"/>
              </a:rPr>
              <a:t></a:t>
            </a:r>
            <a:r>
              <a:rPr lang="en-NZ" sz="800" dirty="0">
                <a:solidFill>
                  <a:srgbClr val="000000"/>
                </a:solidFill>
                <a:latin typeface="Barlow"/>
                <a:sym typeface="Wingdings 3"/>
              </a:rPr>
              <a:t> Significantly higher/lower than Total Waka Ama 2017</a:t>
            </a:r>
          </a:p>
          <a:p>
            <a:endParaRPr lang="en-NZ" sz="800" dirty="0">
              <a:solidFill>
                <a:srgbClr val="000000"/>
              </a:solidFill>
              <a:latin typeface="Barlow"/>
            </a:endParaRPr>
          </a:p>
        </p:txBody>
      </p:sp>
      <p:grpSp>
        <p:nvGrpSpPr>
          <p:cNvPr id="52" name="Group 51"/>
          <p:cNvGrpSpPr/>
          <p:nvPr/>
        </p:nvGrpSpPr>
        <p:grpSpPr>
          <a:xfrm>
            <a:off x="1696922" y="2969801"/>
            <a:ext cx="3638635" cy="1450916"/>
            <a:chOff x="393698" y="1376359"/>
            <a:chExt cx="3997326" cy="3648174"/>
          </a:xfrm>
        </p:grpSpPr>
        <p:sp>
          <p:nvSpPr>
            <p:cNvPr id="53"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rgbClr val="FFFFFF"/>
                  </a:solidFill>
                  <a:latin typeface="Barlow"/>
                  <a:ea typeface="Barlow" charset="0"/>
                  <a:cs typeface="Arial" panose="020B0604020202020204" pitchFamily="34" charset="0"/>
                </a:rPr>
                <a:t>Those </a:t>
              </a:r>
              <a:r>
                <a:rPr lang="en-US" sz="1000" b="1" u="sng" dirty="0">
                  <a:solidFill>
                    <a:srgbClr val="FFFFFF"/>
                  </a:solidFill>
                  <a:latin typeface="Barlow"/>
                  <a:ea typeface="Barlow" charset="0"/>
                  <a:cs typeface="Arial" panose="020B0604020202020204" pitchFamily="34" charset="0"/>
                </a:rPr>
                <a:t>significantly more</a:t>
              </a:r>
              <a:r>
                <a:rPr lang="en-US" sz="1000" b="1" dirty="0">
                  <a:solidFill>
                    <a:srgbClr val="FFFFFF"/>
                  </a:solidFill>
                  <a:latin typeface="Barlow"/>
                  <a:ea typeface="Barlow" charset="0"/>
                  <a:cs typeface="Arial" panose="020B0604020202020204" pitchFamily="34" charset="0"/>
                </a:rPr>
                <a:t> likely to be very or extremely satisfied are:</a:t>
              </a:r>
            </a:p>
          </p:txBody>
        </p:sp>
        <p:sp>
          <p:nvSpPr>
            <p:cNvPr id="54"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a:t>
              </a:r>
            </a:p>
          </p:txBody>
        </p:sp>
      </p:grpSp>
      <p:grpSp>
        <p:nvGrpSpPr>
          <p:cNvPr id="55" name="Group 54"/>
          <p:cNvGrpSpPr/>
          <p:nvPr/>
        </p:nvGrpSpPr>
        <p:grpSpPr>
          <a:xfrm>
            <a:off x="1692484" y="4536221"/>
            <a:ext cx="3638635" cy="1450916"/>
            <a:chOff x="393698" y="1376359"/>
            <a:chExt cx="3997326" cy="3648174"/>
          </a:xfrm>
        </p:grpSpPr>
        <p:sp>
          <p:nvSpPr>
            <p:cNvPr id="62"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63"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From </a:t>
              </a:r>
              <a:r>
                <a:rPr lang="en-US" sz="800" b="1" dirty="0">
                  <a:solidFill>
                    <a:schemeClr val="tx1">
                      <a:lumMod val="65000"/>
                      <a:lumOff val="35000"/>
                    </a:schemeClr>
                  </a:solidFill>
                  <a:latin typeface="Barlow"/>
                  <a:cs typeface="Arial" panose="020B0604020202020204" pitchFamily="34" charset="0"/>
                </a:rPr>
                <a:t>TTPCA</a:t>
              </a:r>
              <a:r>
                <a:rPr lang="en-US" sz="800" dirty="0">
                  <a:solidFill>
                    <a:schemeClr val="tx1">
                      <a:lumMod val="65000"/>
                      <a:lumOff val="35000"/>
                    </a:schemeClr>
                  </a:solidFill>
                  <a:latin typeface="Barlow"/>
                  <a:cs typeface="Arial" panose="020B0604020202020204" pitchFamily="34" charset="0"/>
                </a:rPr>
                <a:t> (59% vs. 72%).</a:t>
              </a:r>
            </a:p>
          </p:txBody>
        </p:sp>
      </p:grpSp>
      <p:grpSp>
        <p:nvGrpSpPr>
          <p:cNvPr id="64" name="Group 63"/>
          <p:cNvGrpSpPr/>
          <p:nvPr/>
        </p:nvGrpSpPr>
        <p:grpSpPr>
          <a:xfrm>
            <a:off x="6760957" y="2969801"/>
            <a:ext cx="3638635" cy="1450916"/>
            <a:chOff x="393698" y="1376359"/>
            <a:chExt cx="3997326" cy="3648174"/>
          </a:xfrm>
        </p:grpSpPr>
        <p:sp>
          <p:nvSpPr>
            <p:cNvPr id="65"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rgbClr val="FFFFFF"/>
                  </a:solidFill>
                  <a:latin typeface="Barlow"/>
                  <a:ea typeface="Barlow" charset="0"/>
                  <a:cs typeface="Arial" panose="020B0604020202020204" pitchFamily="34" charset="0"/>
                </a:rPr>
                <a:t>Those </a:t>
              </a:r>
              <a:r>
                <a:rPr lang="en-US" sz="1000" b="1" u="sng" dirty="0">
                  <a:solidFill>
                    <a:srgbClr val="FFFFFF"/>
                  </a:solidFill>
                  <a:latin typeface="Barlow"/>
                  <a:ea typeface="Barlow" charset="0"/>
                  <a:cs typeface="Arial" panose="020B0604020202020204" pitchFamily="34" charset="0"/>
                </a:rPr>
                <a:t>significantly more</a:t>
              </a:r>
              <a:r>
                <a:rPr lang="en-US" sz="1000" b="1" dirty="0">
                  <a:solidFill>
                    <a:srgbClr val="FFFFFF"/>
                  </a:solidFill>
                  <a:latin typeface="Barlow"/>
                  <a:ea typeface="Barlow" charset="0"/>
                  <a:cs typeface="Arial" panose="020B0604020202020204" pitchFamily="34" charset="0"/>
                </a:rPr>
                <a:t> likely to be very or extremely satisfied are:</a:t>
              </a:r>
            </a:p>
          </p:txBody>
        </p:sp>
        <p:sp>
          <p:nvSpPr>
            <p:cNvPr id="66"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Aged </a:t>
              </a:r>
              <a:r>
                <a:rPr lang="en-US" sz="800" b="1" dirty="0">
                  <a:solidFill>
                    <a:schemeClr val="tx1">
                      <a:lumMod val="65000"/>
                      <a:lumOff val="35000"/>
                    </a:schemeClr>
                  </a:solidFill>
                  <a:latin typeface="Barlow"/>
                  <a:cs typeface="Arial" panose="020B0604020202020204" pitchFamily="34" charset="0"/>
                </a:rPr>
                <a:t>5-12 years </a:t>
              </a:r>
              <a:r>
                <a:rPr lang="en-US" sz="800" dirty="0">
                  <a:solidFill>
                    <a:schemeClr val="tx1">
                      <a:lumMod val="65000"/>
                      <a:lumOff val="35000"/>
                    </a:schemeClr>
                  </a:solidFill>
                  <a:latin typeface="Barlow"/>
                  <a:cs typeface="Arial" panose="020B0604020202020204" pitchFamily="34" charset="0"/>
                </a:rPr>
                <a:t>(86% vs. 72%)</a:t>
              </a:r>
            </a:p>
            <a:p>
              <a:pPr marL="171450" lvl="1" indent="-171450">
                <a:spcAft>
                  <a:spcPts val="600"/>
                </a:spcAft>
                <a:buFont typeface="Arial" panose="020B0604020202020204" pitchFamily="34" charset="0"/>
                <a:buChar char="•"/>
              </a:pPr>
              <a:r>
                <a:rPr lang="en-US" sz="800" b="1" dirty="0">
                  <a:solidFill>
                    <a:schemeClr val="tx1">
                      <a:lumMod val="65000"/>
                      <a:lumOff val="35000"/>
                    </a:schemeClr>
                  </a:solidFill>
                  <a:latin typeface="Barlow"/>
                  <a:cs typeface="Arial" panose="020B0604020202020204" pitchFamily="34" charset="0"/>
                </a:rPr>
                <a:t>Parents of paddlers </a:t>
              </a:r>
              <a:r>
                <a:rPr lang="en-US" sz="800" dirty="0">
                  <a:solidFill>
                    <a:schemeClr val="tx1">
                      <a:lumMod val="65000"/>
                      <a:lumOff val="35000"/>
                    </a:schemeClr>
                  </a:solidFill>
                  <a:latin typeface="Barlow"/>
                  <a:cs typeface="Arial" panose="020B0604020202020204" pitchFamily="34" charset="0"/>
                </a:rPr>
                <a:t>(83%).</a:t>
              </a:r>
            </a:p>
          </p:txBody>
        </p:sp>
      </p:grpSp>
      <p:grpSp>
        <p:nvGrpSpPr>
          <p:cNvPr id="67" name="Group 66"/>
          <p:cNvGrpSpPr/>
          <p:nvPr/>
        </p:nvGrpSpPr>
        <p:grpSpPr>
          <a:xfrm>
            <a:off x="6756519" y="4536221"/>
            <a:ext cx="3638635" cy="1450916"/>
            <a:chOff x="393698" y="1376359"/>
            <a:chExt cx="3997326" cy="3648174"/>
          </a:xfrm>
        </p:grpSpPr>
        <p:sp>
          <p:nvSpPr>
            <p:cNvPr id="68"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be very or extremely satisfied are:</a:t>
              </a:r>
            </a:p>
          </p:txBody>
        </p:sp>
        <p:sp>
          <p:nvSpPr>
            <p:cNvPr id="69"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chemeClr val="tx1">
                      <a:lumMod val="65000"/>
                      <a:lumOff val="35000"/>
                    </a:schemeClr>
                  </a:solidFill>
                  <a:latin typeface="Barlow"/>
                  <a:cs typeface="Arial" panose="020B0604020202020204" pitchFamily="34" charset="0"/>
                </a:rPr>
                <a:t>There are no significant differences. </a:t>
              </a:r>
            </a:p>
          </p:txBody>
        </p:sp>
      </p:grpSp>
      <p:grpSp>
        <p:nvGrpSpPr>
          <p:cNvPr id="32" name="Group 31"/>
          <p:cNvGrpSpPr/>
          <p:nvPr/>
        </p:nvGrpSpPr>
        <p:grpSpPr>
          <a:xfrm>
            <a:off x="1930543" y="1628780"/>
            <a:ext cx="1066250" cy="396000"/>
            <a:chOff x="295825" y="2256143"/>
            <a:chExt cx="1066250" cy="435692"/>
          </a:xfrm>
        </p:grpSpPr>
        <p:cxnSp>
          <p:nvCxnSpPr>
            <p:cNvPr id="33" name="Straight Connector 32"/>
            <p:cNvCxnSpPr/>
            <p:nvPr/>
          </p:nvCxnSpPr>
          <p:spPr>
            <a:xfrm>
              <a:off x="368084" y="2482119"/>
              <a:ext cx="993991" cy="0"/>
            </a:xfrm>
            <a:prstGeom prst="line">
              <a:avLst/>
            </a:prstGeom>
            <a:ln w="9525">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34" name="TextBox 33"/>
            <p:cNvSpPr txBox="1">
              <a:spLocks noChangeAspect="1"/>
            </p:cNvSpPr>
            <p:nvPr/>
          </p:nvSpPr>
          <p:spPr>
            <a:xfrm>
              <a:off x="295825" y="2256143"/>
              <a:ext cx="471558" cy="435692"/>
            </a:xfrm>
            <a:prstGeom prst="ellipse">
              <a:avLst/>
            </a:prstGeom>
            <a:solidFill>
              <a:schemeClr val="accent5"/>
            </a:solidFill>
            <a:ln>
              <a:solidFill>
                <a:schemeClr val="accent2"/>
              </a:solidFill>
            </a:ln>
          </p:spPr>
          <p:txBody>
            <a:bodyPr wrap="square" lIns="0" tIns="0" rIns="0" bIns="0" rtlCol="0" anchor="ctr">
              <a:noAutofit/>
            </a:bodyPr>
            <a:lstStyle/>
            <a:p>
              <a:pPr algn="ctr"/>
              <a:r>
                <a:rPr lang="en-NZ" sz="700" dirty="0">
                  <a:solidFill>
                    <a:srgbClr val="FFFFFF"/>
                  </a:solidFill>
                </a:rPr>
                <a:t>ALL SPORTS 2019/20 68</a:t>
              </a:r>
              <a:r>
                <a:rPr lang="en-NZ" sz="700" b="1" dirty="0">
                  <a:solidFill>
                    <a:srgbClr val="FFFFFF"/>
                  </a:solidFill>
                </a:rPr>
                <a:t>%</a:t>
              </a:r>
            </a:p>
          </p:txBody>
        </p:sp>
      </p:grpSp>
    </p:spTree>
    <p:extLst>
      <p:ext uri="{BB962C8B-B14F-4D97-AF65-F5344CB8AC3E}">
        <p14:creationId xmlns:p14="http://schemas.microsoft.com/office/powerpoint/2010/main" val="3371181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70" y="2338503"/>
            <a:ext cx="6358762"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8000" b="1" dirty="0">
                <a:solidFill>
                  <a:schemeClr val="bg1"/>
                </a:solidFill>
                <a:latin typeface="Arial" panose="020B0604020202020204" pitchFamily="34" charset="0"/>
                <a:ea typeface="Barlow Black" charset="0"/>
                <a:cs typeface="Arial" panose="020B0604020202020204" pitchFamily="34" charset="0"/>
              </a:rPr>
              <a:t>Key results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5917865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8" y="3120556"/>
            <a:ext cx="10235261"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7200" b="1" i="0" u="none" strike="noStrike" kern="1200" cap="none" spc="0" normalizeH="0" baseline="0" noProof="0" dirty="0">
                <a:ln>
                  <a:noFill/>
                </a:ln>
                <a:solidFill>
                  <a:srgbClr val="FFFFFF"/>
                </a:solidFill>
                <a:effectLst/>
                <a:uLnTx/>
                <a:uFillTx/>
                <a:latin typeface="Barlow"/>
                <a:ea typeface="Barlow Black" charset="0"/>
                <a:cs typeface="Arial" panose="020B0604020202020204" pitchFamily="34" charset="0"/>
              </a:rPr>
              <a:t>Background, objectives and approach</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3805157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3896073" y="1383082"/>
            <a:ext cx="239058" cy="2930317"/>
            <a:chOff x="3583749" y="1961170"/>
            <a:chExt cx="239058" cy="3659682"/>
          </a:xfrm>
          <a:solidFill>
            <a:schemeClr val="accent1"/>
          </a:solidFill>
        </p:grpSpPr>
        <p:cxnSp>
          <p:nvCxnSpPr>
            <p:cNvPr id="24" name="Straight Connector 23"/>
            <p:cNvCxnSpPr/>
            <p:nvPr/>
          </p:nvCxnSpPr>
          <p:spPr>
            <a:xfrm>
              <a:off x="3598759" y="4127346"/>
              <a:ext cx="0" cy="1493506"/>
            </a:xfrm>
            <a:prstGeom prst="line">
              <a:avLst/>
            </a:prstGeom>
            <a:grpFill/>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25" name="Isosceles Triangle 24"/>
            <p:cNvSpPr/>
            <p:nvPr/>
          </p:nvSpPr>
          <p:spPr>
            <a:xfrm rot="5400000">
              <a:off x="3564624" y="3671482"/>
              <a:ext cx="277307" cy="23905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6" name="Straight Connector 25"/>
            <p:cNvCxnSpPr/>
            <p:nvPr/>
          </p:nvCxnSpPr>
          <p:spPr>
            <a:xfrm>
              <a:off x="3598759" y="1961170"/>
              <a:ext cx="0" cy="1493506"/>
            </a:xfrm>
            <a:prstGeom prst="line">
              <a:avLst/>
            </a:prstGeom>
            <a:grpFill/>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5977954" y="1383082"/>
            <a:ext cx="239058" cy="2930317"/>
            <a:chOff x="3583749" y="1961170"/>
            <a:chExt cx="239058" cy="3659682"/>
          </a:xfrm>
          <a:solidFill>
            <a:schemeClr val="accent1"/>
          </a:solidFill>
        </p:grpSpPr>
        <p:cxnSp>
          <p:nvCxnSpPr>
            <p:cNvPr id="30" name="Straight Connector 29"/>
            <p:cNvCxnSpPr/>
            <p:nvPr/>
          </p:nvCxnSpPr>
          <p:spPr>
            <a:xfrm>
              <a:off x="3598759" y="4127346"/>
              <a:ext cx="0" cy="1493506"/>
            </a:xfrm>
            <a:prstGeom prst="line">
              <a:avLst/>
            </a:prstGeom>
            <a:grpFill/>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31" name="Isosceles Triangle 30"/>
            <p:cNvSpPr/>
            <p:nvPr/>
          </p:nvSpPr>
          <p:spPr>
            <a:xfrm rot="5400000">
              <a:off x="3564624" y="3671482"/>
              <a:ext cx="277307" cy="23905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32" name="Straight Connector 31"/>
            <p:cNvCxnSpPr/>
            <p:nvPr/>
          </p:nvCxnSpPr>
          <p:spPr>
            <a:xfrm>
              <a:off x="3598759" y="1961170"/>
              <a:ext cx="0" cy="1493506"/>
            </a:xfrm>
            <a:prstGeom prst="line">
              <a:avLst/>
            </a:prstGeom>
            <a:grpFill/>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grpSp>
        <p:nvGrpSpPr>
          <p:cNvPr id="49" name="Group 48"/>
          <p:cNvGrpSpPr/>
          <p:nvPr/>
        </p:nvGrpSpPr>
        <p:grpSpPr>
          <a:xfrm>
            <a:off x="6012667" y="1372359"/>
            <a:ext cx="1980000" cy="4195944"/>
            <a:chOff x="2583974" y="3133109"/>
            <a:chExt cx="1980000" cy="4195944"/>
          </a:xfrm>
        </p:grpSpPr>
        <p:sp>
          <p:nvSpPr>
            <p:cNvPr id="7" name="TextBox 6"/>
            <p:cNvSpPr txBox="1"/>
            <p:nvPr/>
          </p:nvSpPr>
          <p:spPr>
            <a:xfrm>
              <a:off x="2659143" y="3133109"/>
              <a:ext cx="18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Barlow"/>
                  <a:ea typeface="+mn-ea"/>
                  <a:cs typeface="Arial"/>
                </a:rPr>
                <a:t>FIELDWORK</a:t>
              </a:r>
              <a:endParaRPr kumimoji="0" lang="en-US" sz="1600" b="0" i="0" u="none" strike="noStrike" kern="1200" cap="none" spc="0" normalizeH="0" baseline="0" noProof="0" dirty="0">
                <a:ln>
                  <a:noFill/>
                </a:ln>
                <a:solidFill>
                  <a:srgbClr val="F5821F"/>
                </a:solidFill>
                <a:effectLst/>
                <a:uLnTx/>
                <a:uFillTx/>
                <a:latin typeface="Barlow"/>
                <a:ea typeface="+mn-ea"/>
                <a:cs typeface="Arial"/>
              </a:endParaRPr>
            </a:p>
          </p:txBody>
        </p:sp>
        <p:sp>
          <p:nvSpPr>
            <p:cNvPr id="33" name="TextBox 32"/>
            <p:cNvSpPr txBox="1"/>
            <p:nvPr/>
          </p:nvSpPr>
          <p:spPr>
            <a:xfrm>
              <a:off x="2583974" y="4866840"/>
              <a:ext cx="1980000"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DB813"/>
                </a:buClr>
                <a:buSzTx/>
                <a:buFontTx/>
                <a:buNone/>
                <a:tabLst/>
                <a:defRPr/>
              </a:pP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rPr>
                <a:t>Sport NZ VOP Club Experience Survey was conducted between 01 April</a:t>
              </a:r>
              <a:r>
                <a:rPr kumimoji="0" lang="en-NZ" sz="1100" b="0" i="0" u="none" strike="noStrike" kern="1200" cap="none" spc="0" normalizeH="0" baseline="0" noProof="0" dirty="0">
                  <a:ln>
                    <a:noFill/>
                  </a:ln>
                  <a:solidFill>
                    <a:srgbClr val="FF0000"/>
                  </a:solidFill>
                  <a:effectLst/>
                  <a:uLnTx/>
                  <a:uFillTx/>
                  <a:latin typeface="Barlow"/>
                  <a:ea typeface="+mn-ea"/>
                  <a:cs typeface="Calibri" panose="020F0502020204030204" pitchFamily="34" charset="0"/>
                </a:rPr>
                <a:t> </a:t>
              </a: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rPr>
                <a:t>and 01 May 2020. </a:t>
              </a:r>
              <a:r>
                <a:rPr kumimoji="0" lang="en-US" sz="11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Note: Due to the Covid-19 pandemic New Zealand entered Alert 4 lockdown on 25 March 2020 and Alert 3 on the 27 April 2020.</a:t>
              </a:r>
              <a:endPar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DB813"/>
                </a:buClr>
                <a:buSzTx/>
                <a:buFontTx/>
                <a:buNone/>
                <a:tabLst/>
                <a:defRPr/>
              </a:pPr>
              <a:endPar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DB813"/>
                </a:buClr>
                <a:buSzTx/>
                <a:buFontTx/>
                <a:buNone/>
                <a:tabLst/>
                <a:defRPr/>
              </a:pP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rPr>
                <a:t>Reminders were sent during fieldwork on 15 April, 23 April and an extension reminder (due to COVID-19) was sent on 28 April.</a:t>
              </a:r>
            </a:p>
          </p:txBody>
        </p:sp>
        <p:pic>
          <p:nvPicPr>
            <p:cNvPr id="45" name="Picture 44"/>
            <p:cNvPicPr>
              <a:picLocks noChangeAspect="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144412" y="3747797"/>
              <a:ext cx="829461" cy="720000"/>
            </a:xfrm>
            <a:prstGeom prst="rect">
              <a:avLst/>
            </a:prstGeom>
          </p:spPr>
        </p:pic>
      </p:grpSp>
      <p:grpSp>
        <p:nvGrpSpPr>
          <p:cNvPr id="2" name="Group 1"/>
          <p:cNvGrpSpPr/>
          <p:nvPr/>
        </p:nvGrpSpPr>
        <p:grpSpPr>
          <a:xfrm>
            <a:off x="8050310" y="1372359"/>
            <a:ext cx="2064520" cy="3688112"/>
            <a:chOff x="6631085" y="3133109"/>
            <a:chExt cx="2064520" cy="3688112"/>
          </a:xfrm>
        </p:grpSpPr>
        <p:grpSp>
          <p:nvGrpSpPr>
            <p:cNvPr id="35" name="Group 34"/>
            <p:cNvGrpSpPr/>
            <p:nvPr/>
          </p:nvGrpSpPr>
          <p:grpSpPr>
            <a:xfrm>
              <a:off x="6631085" y="3143832"/>
              <a:ext cx="239058" cy="2930317"/>
              <a:chOff x="3583749" y="1961170"/>
              <a:chExt cx="239058" cy="3659682"/>
            </a:xfrm>
          </p:grpSpPr>
          <p:cxnSp>
            <p:nvCxnSpPr>
              <p:cNvPr id="36" name="Straight Connector 35"/>
              <p:cNvCxnSpPr/>
              <p:nvPr/>
            </p:nvCxnSpPr>
            <p:spPr>
              <a:xfrm>
                <a:off x="3598759" y="4127346"/>
                <a:ext cx="0" cy="1493506"/>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37" name="Isosceles Triangle 36"/>
              <p:cNvSpPr/>
              <p:nvPr/>
            </p:nvSpPr>
            <p:spPr>
              <a:xfrm rot="5400000">
                <a:off x="3564624" y="3671482"/>
                <a:ext cx="277307" cy="239058"/>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38" name="Straight Connector 37"/>
              <p:cNvCxnSpPr/>
              <p:nvPr/>
            </p:nvCxnSpPr>
            <p:spPr>
              <a:xfrm>
                <a:off x="3598759" y="1961170"/>
                <a:ext cx="0" cy="1493506"/>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sp>
          <p:nvSpPr>
            <p:cNvPr id="39" name="TextBox 38"/>
            <p:cNvSpPr txBox="1"/>
            <p:nvPr/>
          </p:nvSpPr>
          <p:spPr>
            <a:xfrm>
              <a:off x="6788713" y="3133109"/>
              <a:ext cx="18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Barlow"/>
                  <a:ea typeface="+mn-ea"/>
                  <a:cs typeface="Arial"/>
                </a:rPr>
                <a:t>RESULT</a:t>
              </a:r>
              <a:endParaRPr kumimoji="0" lang="en-US" sz="1600" b="0" i="0" u="none" strike="noStrike" kern="1200" cap="none" spc="0" normalizeH="0" baseline="0" noProof="0" dirty="0">
                <a:ln>
                  <a:noFill/>
                </a:ln>
                <a:solidFill>
                  <a:srgbClr val="F5821F"/>
                </a:solidFill>
                <a:effectLst/>
                <a:uLnTx/>
                <a:uFillTx/>
                <a:latin typeface="Barlow"/>
                <a:ea typeface="+mn-ea"/>
                <a:cs typeface="Arial"/>
              </a:endParaRPr>
            </a:p>
          </p:txBody>
        </p:sp>
        <p:sp>
          <p:nvSpPr>
            <p:cNvPr id="44" name="TextBox 43"/>
            <p:cNvSpPr txBox="1"/>
            <p:nvPr/>
          </p:nvSpPr>
          <p:spPr>
            <a:xfrm>
              <a:off x="6715605" y="4866840"/>
              <a:ext cx="1980000" cy="19543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DB813"/>
                </a:buClr>
                <a:buSzTx/>
                <a:buFontTx/>
                <a:buNone/>
                <a:tabLst/>
                <a:defRPr/>
              </a:pP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rPr>
                <a:t>A total of 474 </a:t>
              </a:r>
              <a:r>
                <a:rPr lang="en-NZ" sz="1100" dirty="0">
                  <a:solidFill>
                    <a:srgbClr val="000000">
                      <a:lumMod val="65000"/>
                      <a:lumOff val="35000"/>
                    </a:srgbClr>
                  </a:solidFill>
                  <a:latin typeface="Barlow"/>
                  <a:cs typeface="Calibri" panose="020F0502020204030204" pitchFamily="34" charset="0"/>
                </a:rPr>
                <a:t>Waka Ama</a:t>
              </a: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rPr>
                <a:t> respondents nationwide completed the survey, consisting of 413 paddlers and 61 parents of paddlers/children under the age of 16.</a:t>
              </a:r>
            </a:p>
            <a:p>
              <a:pPr marL="0" marR="0" lvl="0" indent="0" algn="l" defTabSz="914400" rtl="0" eaLnBrk="1" fontAlgn="auto" latinLnBrk="0" hangingPunct="1">
                <a:lnSpc>
                  <a:spcPct val="100000"/>
                </a:lnSpc>
                <a:spcBef>
                  <a:spcPts val="0"/>
                </a:spcBef>
                <a:spcAft>
                  <a:spcPts val="0"/>
                </a:spcAft>
                <a:buClr>
                  <a:srgbClr val="FDB813"/>
                </a:buClr>
                <a:buSzTx/>
                <a:buFontTx/>
                <a:buNone/>
                <a:tabLst/>
                <a:defRPr/>
              </a:pPr>
              <a:endPar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DB813"/>
                </a:buClr>
                <a:buSzTx/>
                <a:buFontTx/>
                <a:buNone/>
                <a:tabLst/>
                <a:defRPr/>
              </a:pP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rPr>
                <a:t>This gave a maximum margin of error on the Total Waka Ama result of ±4.5%. </a:t>
              </a:r>
              <a:endParaRPr kumimoji="0" lang="en-US"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endParaRPr>
            </a:p>
          </p:txBody>
        </p:sp>
        <p:pic>
          <p:nvPicPr>
            <p:cNvPr id="47" name="Picture 46"/>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00547" y="3669922"/>
              <a:ext cx="576331" cy="900000"/>
            </a:xfrm>
            <a:prstGeom prst="rect">
              <a:avLst/>
            </a:prstGeom>
          </p:spPr>
        </p:pic>
      </p:grpSp>
      <p:grpSp>
        <p:nvGrpSpPr>
          <p:cNvPr id="4" name="Group 3"/>
          <p:cNvGrpSpPr/>
          <p:nvPr/>
        </p:nvGrpSpPr>
        <p:grpSpPr>
          <a:xfrm>
            <a:off x="1905037" y="1372359"/>
            <a:ext cx="1980000" cy="2503172"/>
            <a:chOff x="2709605" y="1950208"/>
            <a:chExt cx="1980000" cy="2503172"/>
          </a:xfrm>
        </p:grpSpPr>
        <p:grpSp>
          <p:nvGrpSpPr>
            <p:cNvPr id="48" name="Group 47"/>
            <p:cNvGrpSpPr/>
            <p:nvPr/>
          </p:nvGrpSpPr>
          <p:grpSpPr>
            <a:xfrm>
              <a:off x="2709605" y="1950208"/>
              <a:ext cx="1980000" cy="2503172"/>
              <a:chOff x="4649790" y="3133109"/>
              <a:chExt cx="1980000" cy="2503172"/>
            </a:xfrm>
          </p:grpSpPr>
          <p:sp>
            <p:nvSpPr>
              <p:cNvPr id="8" name="TextBox 7"/>
              <p:cNvSpPr txBox="1"/>
              <p:nvPr/>
            </p:nvSpPr>
            <p:spPr>
              <a:xfrm>
                <a:off x="4723928" y="3133109"/>
                <a:ext cx="18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Barlow"/>
                    <a:ea typeface="+mn-ea"/>
                    <a:cs typeface="Arial"/>
                  </a:rPr>
                  <a:t>SAMPLE</a:t>
                </a:r>
                <a:endParaRPr kumimoji="0" lang="en-US" sz="1600" b="0" i="0" u="none" strike="noStrike" kern="1200" cap="none" spc="0" normalizeH="0" baseline="0" noProof="0" dirty="0">
                  <a:ln>
                    <a:noFill/>
                  </a:ln>
                  <a:solidFill>
                    <a:srgbClr val="F5821F"/>
                  </a:solidFill>
                  <a:effectLst/>
                  <a:uLnTx/>
                  <a:uFillTx/>
                  <a:latin typeface="Barlow"/>
                  <a:ea typeface="+mn-ea"/>
                  <a:cs typeface="Arial"/>
                </a:endParaRPr>
              </a:p>
            </p:txBody>
          </p:sp>
          <p:sp>
            <p:nvSpPr>
              <p:cNvPr id="43" name="TextBox 42"/>
              <p:cNvSpPr txBox="1"/>
              <p:nvPr/>
            </p:nvSpPr>
            <p:spPr>
              <a:xfrm>
                <a:off x="4649790" y="4866840"/>
                <a:ext cx="1980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DB813"/>
                  </a:buClr>
                  <a:buSzTx/>
                  <a:buFontTx/>
                  <a:buNone/>
                  <a:tabLst/>
                  <a:defRPr/>
                </a:pPr>
                <a:r>
                  <a:rPr kumimoji="0" lang="en-NZ" sz="1100" b="0" i="0"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rPr>
                  <a:t>Waka Ama</a:t>
                </a:r>
                <a:r>
                  <a:rPr kumimoji="0" lang="en-NZ" sz="1100" b="0" i="0" u="none" strike="noStrike" kern="1200" cap="none" spc="0" normalizeH="0" noProof="0" dirty="0">
                    <a:ln>
                      <a:noFill/>
                    </a:ln>
                    <a:solidFill>
                      <a:schemeClr val="tx1">
                        <a:lumMod val="65000"/>
                        <a:lumOff val="35000"/>
                      </a:schemeClr>
                    </a:solidFill>
                    <a:effectLst/>
                    <a:uLnTx/>
                    <a:uFillTx/>
                    <a:latin typeface="Barlow"/>
                    <a:ea typeface="+mn-ea"/>
                    <a:cs typeface="Calibri" panose="020F0502020204030204" pitchFamily="34" charset="0"/>
                  </a:rPr>
                  <a:t> NZ did not supply a sample of their members</a:t>
                </a:r>
                <a:r>
                  <a:rPr kumimoji="0" lang="en-NZ" sz="1100" b="0" i="0"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rPr>
                  <a:t>. </a:t>
                </a:r>
                <a:r>
                  <a:rPr lang="en-NZ" sz="1100" dirty="0">
                    <a:solidFill>
                      <a:schemeClr val="tx1">
                        <a:lumMod val="65000"/>
                        <a:lumOff val="35000"/>
                      </a:schemeClr>
                    </a:solidFill>
                    <a:latin typeface="Barlow"/>
                    <a:cs typeface="Calibri" panose="020F0502020204030204" pitchFamily="34" charset="0"/>
                  </a:rPr>
                  <a:t>A</a:t>
                </a:r>
                <a:r>
                  <a:rPr kumimoji="0" lang="en-NZ" sz="1100" b="0" i="0"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rPr>
                  <a:t> list of clubs within each association was provided.</a:t>
                </a:r>
                <a:endParaRPr kumimoji="0" lang="en-US" sz="1100" b="0" i="0"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endParaRPr>
              </a:p>
            </p:txBody>
          </p:sp>
        </p:grpSp>
        <p:pic>
          <p:nvPicPr>
            <p:cNvPr id="40" name="Picture 39"/>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327414" y="2540035"/>
              <a:ext cx="782412" cy="792000"/>
            </a:xfrm>
            <a:prstGeom prst="rect">
              <a:avLst/>
            </a:prstGeom>
          </p:spPr>
        </p:pic>
      </p:grpSp>
      <p:grpSp>
        <p:nvGrpSpPr>
          <p:cNvPr id="5" name="Group 4"/>
          <p:cNvGrpSpPr/>
          <p:nvPr/>
        </p:nvGrpSpPr>
        <p:grpSpPr>
          <a:xfrm>
            <a:off x="4027452" y="1386718"/>
            <a:ext cx="2016000" cy="3505773"/>
            <a:chOff x="498565" y="1950208"/>
            <a:chExt cx="2016000" cy="3505773"/>
          </a:xfrm>
        </p:grpSpPr>
        <p:grpSp>
          <p:nvGrpSpPr>
            <p:cNvPr id="50" name="Group 49"/>
            <p:cNvGrpSpPr/>
            <p:nvPr/>
          </p:nvGrpSpPr>
          <p:grpSpPr>
            <a:xfrm>
              <a:off x="498565" y="1950208"/>
              <a:ext cx="2016000" cy="3505773"/>
              <a:chOff x="498565" y="3133109"/>
              <a:chExt cx="2016000" cy="3505773"/>
            </a:xfrm>
          </p:grpSpPr>
          <p:sp>
            <p:nvSpPr>
              <p:cNvPr id="10" name="TextBox 9"/>
              <p:cNvSpPr txBox="1"/>
              <p:nvPr/>
            </p:nvSpPr>
            <p:spPr>
              <a:xfrm>
                <a:off x="594358" y="3133109"/>
                <a:ext cx="18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Barlow"/>
                    <a:ea typeface="+mn-ea"/>
                    <a:cs typeface="Arial"/>
                  </a:rPr>
                  <a:t>APPROACH</a:t>
                </a:r>
                <a:endParaRPr kumimoji="0" lang="en-US" sz="1600" b="0" i="0" u="none" strike="noStrike" kern="1200" cap="none" spc="0" normalizeH="0" baseline="0" noProof="0" dirty="0">
                  <a:ln>
                    <a:noFill/>
                  </a:ln>
                  <a:solidFill>
                    <a:srgbClr val="F5821F"/>
                  </a:solidFill>
                  <a:effectLst/>
                  <a:uLnTx/>
                  <a:uFillTx/>
                  <a:latin typeface="Barlow"/>
                  <a:ea typeface="+mn-ea"/>
                  <a:cs typeface="Arial"/>
                </a:endParaRPr>
              </a:p>
            </p:txBody>
          </p:sp>
          <p:sp>
            <p:nvSpPr>
              <p:cNvPr id="34" name="TextBox 33"/>
              <p:cNvSpPr txBox="1"/>
              <p:nvPr/>
            </p:nvSpPr>
            <p:spPr>
              <a:xfrm>
                <a:off x="498565" y="4853778"/>
                <a:ext cx="2016000"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DB813"/>
                  </a:buClr>
                  <a:buSzTx/>
                  <a:buFontTx/>
                  <a:buNone/>
                  <a:tabLst/>
                  <a:defRPr/>
                </a:pP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rPr>
                  <a:t>Waka Ama NZ distributed</a:t>
                </a:r>
                <a:r>
                  <a:rPr kumimoji="0" lang="en-NZ" sz="1100" b="0" i="0" u="none" strike="noStrike" kern="1200" cap="none" spc="0" normalizeH="0" noProof="0" dirty="0">
                    <a:ln>
                      <a:noFill/>
                    </a:ln>
                    <a:solidFill>
                      <a:srgbClr val="000000">
                        <a:lumMod val="65000"/>
                        <a:lumOff val="35000"/>
                      </a:srgbClr>
                    </a:solidFill>
                    <a:effectLst/>
                    <a:uLnTx/>
                    <a:uFillTx/>
                    <a:latin typeface="Barlow"/>
                    <a:ea typeface="+mn-ea"/>
                    <a:cs typeface="Calibri" panose="020F0502020204030204" pitchFamily="34" charset="0"/>
                  </a:rPr>
                  <a:t> an open survey link to their club members</a:t>
                </a:r>
                <a:r>
                  <a:rPr lang="en-NZ" sz="1100" dirty="0">
                    <a:solidFill>
                      <a:srgbClr val="000000">
                        <a:lumMod val="65000"/>
                        <a:lumOff val="35000"/>
                      </a:srgbClr>
                    </a:solidFill>
                    <a:latin typeface="Barlow"/>
                    <a:cs typeface="Calibri" panose="020F0502020204030204" pitchFamily="34" charset="0"/>
                  </a:rPr>
                  <a:t> and school paddlers were encouraged to complete the survey. </a:t>
                </a:r>
                <a:endParaRPr kumimoji="0" lang="en-US"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DB813"/>
                  </a:buClr>
                  <a:buSzTx/>
                  <a:buFontTx/>
                  <a:buNone/>
                  <a:tabLst/>
                  <a:defRPr/>
                </a:pPr>
                <a:endParaRPr kumimoji="0" lang="en-US" sz="1100" b="0" i="1"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DB813"/>
                  </a:buClr>
                  <a:buSzTx/>
                  <a:buFontTx/>
                  <a:buNone/>
                  <a:tabLst/>
                  <a:defRPr/>
                </a:pP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rPr>
                  <a:t>They also distributed the open link via their own communication channels (e.g. Facebook, newsletters).</a:t>
                </a:r>
                <a:endParaRPr kumimoji="0" lang="en-US"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endParaRPr>
              </a:p>
            </p:txBody>
          </p:sp>
        </p:grpSp>
        <p:pic>
          <p:nvPicPr>
            <p:cNvPr id="41" name="Picture 40"/>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74311" y="2648365"/>
              <a:ext cx="864508" cy="540000"/>
            </a:xfrm>
            <a:prstGeom prst="rect">
              <a:avLst/>
            </a:prstGeom>
          </p:spPr>
        </p:pic>
      </p:grpSp>
      <p:sp>
        <p:nvSpPr>
          <p:cNvPr id="51" name="Title 1">
            <a:extLst>
              <a:ext uri="{FF2B5EF4-FFF2-40B4-BE49-F238E27FC236}">
                <a16:creationId xmlns:a16="http://schemas.microsoft.com/office/drawing/2014/main" id="{BFBA54C1-CA7C-6C4A-A386-37B0754C8B5F}"/>
              </a:ext>
            </a:extLst>
          </p:cNvPr>
          <p:cNvSpPr txBox="1">
            <a:spLocks/>
          </p:cNvSpPr>
          <p:nvPr/>
        </p:nvSpPr>
        <p:spPr>
          <a:xfrm>
            <a:off x="471676" y="324734"/>
            <a:ext cx="10435618" cy="4535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rPr>
              <a:t>Methodology of VOP Waka Ama survey 2020</a:t>
            </a:r>
          </a:p>
        </p:txBody>
      </p:sp>
    </p:spTree>
    <p:extLst>
      <p:ext uri="{BB962C8B-B14F-4D97-AF65-F5344CB8AC3E}">
        <p14:creationId xmlns:p14="http://schemas.microsoft.com/office/powerpoint/2010/main" val="1617705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193" y="1338321"/>
            <a:ext cx="10234727" cy="39857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D300"/>
              </a:buClr>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This research is part of Sport New Zealand’s Voice-of-Participant (VOP) programme to develop and implement a cross-sport and recreation sector approach; capturing, analysing, interpreting and using customer/ membership survey data.</a:t>
            </a: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The objectives of the VOP programme are to:</a:t>
            </a:r>
          </a:p>
          <a:p>
            <a:pPr marL="252000" marR="0" lvl="1" indent="-180000" algn="l" defTabSz="914400" rtl="0" eaLnBrk="1" fontAlgn="auto" latinLnBrk="0" hangingPunct="1">
              <a:lnSpc>
                <a:spcPct val="100000"/>
              </a:lnSpc>
              <a:spcBef>
                <a:spcPts val="600"/>
              </a:spcBef>
              <a:spcAft>
                <a:spcPts val="0"/>
              </a:spcAft>
              <a:buClr>
                <a:srgbClr val="FFD30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Empower the sport system to respond to the wants and needs of customers.</a:t>
            </a:r>
          </a:p>
          <a:p>
            <a:pPr marL="252000" marR="0" lvl="1" indent="-180000" algn="l" defTabSz="914400" rtl="0" eaLnBrk="1" fontAlgn="auto" latinLnBrk="0" hangingPunct="1">
              <a:lnSpc>
                <a:spcPct val="100000"/>
              </a:lnSpc>
              <a:spcBef>
                <a:spcPts val="600"/>
              </a:spcBef>
              <a:spcAft>
                <a:spcPts val="0"/>
              </a:spcAft>
              <a:buClr>
                <a:srgbClr val="FFD30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Embed processes that continually put the participant at the centre of decision making.</a:t>
            </a:r>
          </a:p>
          <a:p>
            <a:pPr marL="252000" marR="0" lvl="1" indent="-180000" algn="l" defTabSz="914400" rtl="0" eaLnBrk="1" fontAlgn="auto" latinLnBrk="0" hangingPunct="1">
              <a:lnSpc>
                <a:spcPct val="100000"/>
              </a:lnSpc>
              <a:spcBef>
                <a:spcPts val="600"/>
              </a:spcBef>
              <a:spcAft>
                <a:spcPts val="0"/>
              </a:spcAft>
              <a:buClr>
                <a:srgbClr val="FFD30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Improve the development and delivery of products and services that meet the needs of participants.</a:t>
            </a:r>
          </a:p>
          <a:p>
            <a:pPr marL="252000" marR="0" lvl="1" indent="-180000" algn="l" defTabSz="914400" rtl="0" eaLnBrk="1" fontAlgn="auto" latinLnBrk="0" hangingPunct="1">
              <a:lnSpc>
                <a:spcPct val="100000"/>
              </a:lnSpc>
              <a:spcBef>
                <a:spcPts val="600"/>
              </a:spcBef>
              <a:spcAft>
                <a:spcPts val="0"/>
              </a:spcAft>
              <a:buClr>
                <a:srgbClr val="FFD30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Complement and systematize existing participant information and the processes by which participant information is gathered and analysed.</a:t>
            </a:r>
          </a:p>
          <a:p>
            <a:pPr marL="252000" marR="0" lvl="1" indent="-180000" algn="l" defTabSz="914400" rtl="0" eaLnBrk="1" fontAlgn="auto" latinLnBrk="0" hangingPunct="1">
              <a:lnSpc>
                <a:spcPct val="100000"/>
              </a:lnSpc>
              <a:spcBef>
                <a:spcPts val="600"/>
              </a:spcBef>
              <a:spcAft>
                <a:spcPts val="0"/>
              </a:spcAft>
              <a:buClr>
                <a:srgbClr val="FFD30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‘Bring’ the voice-of-participant to the centre of the sport system (including Sport NZ).</a:t>
            </a: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This part of the VOP programme is for National Sports Organisations (NSOs) to survey their members (i.e. paddlers and parents of paddlers) to understand the participant experience with their club.</a:t>
            </a: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In future, the programme may also roll out to cover events/ tournaments, </a:t>
            </a:r>
            <a:r>
              <a:rPr kumimoji="0" lang="en-NZ"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RSTs</a:t>
            </a: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/RSDs, TAs/ Councils, activities and even children doing sport at school.</a:t>
            </a: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A customer/ participant experience approach is one that looks at behaviours, attitudes and needs as they relate to specific interaction points across total engagement with a sport/ service. It is valuable to </a:t>
            </a:r>
            <a:r>
              <a:rPr kumimoji="0" lang="en-NZ"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organisations</a:t>
            </a: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with members, helping them to understand how different interactions are perceived and what is really important to get right in order to retain and grow membership.</a:t>
            </a:r>
          </a:p>
        </p:txBody>
      </p:sp>
      <p:sp>
        <p:nvSpPr>
          <p:cNvPr id="8" name="Title 1">
            <a:extLst>
              <a:ext uri="{FF2B5EF4-FFF2-40B4-BE49-F238E27FC236}">
                <a16:creationId xmlns:a16="http://schemas.microsoft.com/office/drawing/2014/main" id="{BFBA54C1-CA7C-6C4A-A386-37B0754C8B5F}"/>
              </a:ext>
            </a:extLst>
          </p:cNvPr>
          <p:cNvSpPr txBox="1">
            <a:spLocks/>
          </p:cNvSpPr>
          <p:nvPr/>
        </p:nvSpPr>
        <p:spPr>
          <a:xfrm>
            <a:off x="471676" y="324734"/>
            <a:ext cx="10435618" cy="4535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rPr>
              <a:t>About the VOP programme</a:t>
            </a:r>
          </a:p>
        </p:txBody>
      </p:sp>
    </p:spTree>
    <p:extLst>
      <p:ext uri="{BB962C8B-B14F-4D97-AF65-F5344CB8AC3E}">
        <p14:creationId xmlns:p14="http://schemas.microsoft.com/office/powerpoint/2010/main" val="40327611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5288" y="1208997"/>
            <a:ext cx="10199282" cy="42011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D300"/>
              </a:buClr>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While some work had previously been undertaken by Sport NZ and NSOs to create draft ‘welcome’ and ‘mid-season’ surveys, it was felt it was important to incorporate the participant’s point of view on what was most important to them and then test the reviewed surveys.</a:t>
            </a: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In 2015, an initial development phase was undertaken to design the survey tools i.e.</a:t>
            </a: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443702" rtl="0" eaLnBrk="1" fontAlgn="auto" latinLnBrk="0" hangingPunct="1">
              <a:lnSpc>
                <a:spcPct val="100000"/>
              </a:lnSpc>
              <a:spcBef>
                <a:spcPts val="0"/>
              </a:spcBef>
              <a:spcAft>
                <a:spcPts val="0"/>
              </a:spcAft>
              <a:buClr>
                <a:srgbClr val="FFD300"/>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443702" rtl="0" eaLnBrk="1" fontAlgn="auto" latinLnBrk="0" hangingPunct="1">
              <a:lnSpc>
                <a:spcPct val="100000"/>
              </a:lnSpc>
              <a:spcBef>
                <a:spcPts val="0"/>
              </a:spcBef>
              <a:spcAft>
                <a:spcPts val="0"/>
              </a:spcAft>
              <a:buClr>
                <a:srgbClr val="FFD300"/>
              </a:buClr>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The development phase involved both </a:t>
            </a:r>
            <a:r>
              <a:rPr kumimoji="0" lang="en-US" sz="12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qualitative </a:t>
            </a: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and </a:t>
            </a:r>
            <a:r>
              <a:rPr kumimoji="0" lang="en-US" sz="12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quantitative</a:t>
            </a: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components:</a:t>
            </a:r>
          </a:p>
          <a:p>
            <a:pPr marL="900540" marR="0" lvl="1" indent="-443702" algn="l" defTabSz="443702" rtl="0" eaLnBrk="1" fontAlgn="auto" latinLnBrk="0" hangingPunct="1">
              <a:lnSpc>
                <a:spcPct val="100000"/>
              </a:lnSpc>
              <a:spcBef>
                <a:spcPts val="600"/>
              </a:spcBef>
              <a:spcAft>
                <a:spcPts val="0"/>
              </a:spcAft>
              <a:buClr>
                <a:srgbClr val="FFD30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Qualitative research (two online bulletin boards with 28 participants) to understand what makes a good or bad experience and what paddlers consider their ideal experience.</a:t>
            </a:r>
          </a:p>
          <a:p>
            <a:pPr marL="900540" marR="0" lvl="1" indent="-443702" algn="l" defTabSz="443702" rtl="0" eaLnBrk="1" fontAlgn="auto" latinLnBrk="0" hangingPunct="1">
              <a:lnSpc>
                <a:spcPct val="100000"/>
              </a:lnSpc>
              <a:spcBef>
                <a:spcPts val="600"/>
              </a:spcBef>
              <a:spcAft>
                <a:spcPts val="0"/>
              </a:spcAft>
              <a:buClr>
                <a:srgbClr val="FFD30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Based on the qualitative findings, Nielsen designed an online questionnaire. Nielsen then piloted the questionnaire using three different methods of delivery, with members of four NSOs; New Zealand Football, Tennis New Zealand, Bowls New Zealand and New Zealand Football. </a:t>
            </a:r>
          </a:p>
          <a:p>
            <a:pPr marL="900540" marR="0" lvl="1" indent="-443702" algn="l" defTabSz="443702" rtl="0" eaLnBrk="1" fontAlgn="auto" latinLnBrk="0" hangingPunct="1">
              <a:lnSpc>
                <a:spcPct val="100000"/>
              </a:lnSpc>
              <a:spcBef>
                <a:spcPts val="600"/>
              </a:spcBef>
              <a:spcAft>
                <a:spcPts val="0"/>
              </a:spcAft>
              <a:buClr>
                <a:srgbClr val="FFD30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Subsequently, in consultation with Sport NZ and NSOs, Nielsen reviewed the survey tools and created a Survey Guide.</a:t>
            </a:r>
          </a:p>
        </p:txBody>
      </p:sp>
      <p:sp>
        <p:nvSpPr>
          <p:cNvPr id="12" name="TextBox 11"/>
          <p:cNvSpPr txBox="1"/>
          <p:nvPr/>
        </p:nvSpPr>
        <p:spPr>
          <a:xfrm>
            <a:off x="5036890" y="2742685"/>
            <a:ext cx="2088000" cy="830997"/>
          </a:xfrm>
          <a:prstGeom prst="rect">
            <a:avLst/>
          </a:prstGeom>
          <a:solidFill>
            <a:schemeClr val="bg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Design</a:t>
            </a:r>
            <a:r>
              <a:rPr kumimoji="0" lang="en-NZ"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a survey that captures these elements.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sp>
        <p:nvSpPr>
          <p:cNvPr id="13" name="TextBox 12"/>
          <p:cNvSpPr txBox="1"/>
          <p:nvPr/>
        </p:nvSpPr>
        <p:spPr>
          <a:xfrm>
            <a:off x="2245847" y="2742685"/>
            <a:ext cx="2088000" cy="830997"/>
          </a:xfrm>
          <a:prstGeom prst="rect">
            <a:avLst/>
          </a:prstGeom>
          <a:solidFill>
            <a:schemeClr val="bg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Identify</a:t>
            </a:r>
            <a:r>
              <a:rPr kumimoji="0" lang="en-NZ"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the most important elements of the sport experience from the member’s perspective.</a:t>
            </a:r>
          </a:p>
        </p:txBody>
      </p:sp>
      <p:sp>
        <p:nvSpPr>
          <p:cNvPr id="14" name="TextBox 13"/>
          <p:cNvSpPr txBox="1"/>
          <p:nvPr/>
        </p:nvSpPr>
        <p:spPr>
          <a:xfrm>
            <a:off x="7827933" y="2742685"/>
            <a:ext cx="2088000" cy="1015663"/>
          </a:xfrm>
          <a:prstGeom prst="rect">
            <a:avLst/>
          </a:prstGeom>
          <a:solidFill>
            <a:schemeClr val="bg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Pilot</a:t>
            </a:r>
            <a:r>
              <a:rPr kumimoji="0" lang="en-NZ"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(test) the survey and the different ways of delivering the survey to NSO members.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grpSp>
        <p:nvGrpSpPr>
          <p:cNvPr id="23" name="Group 22"/>
          <p:cNvGrpSpPr/>
          <p:nvPr/>
        </p:nvGrpSpPr>
        <p:grpSpPr>
          <a:xfrm>
            <a:off x="4631282" y="2240095"/>
            <a:ext cx="178834" cy="1360244"/>
            <a:chOff x="3583747" y="1961170"/>
            <a:chExt cx="197925" cy="3659682"/>
          </a:xfrm>
          <a:solidFill>
            <a:schemeClr val="accent1"/>
          </a:solidFill>
        </p:grpSpPr>
        <p:cxnSp>
          <p:nvCxnSpPr>
            <p:cNvPr id="24" name="Straight Connector 23"/>
            <p:cNvCxnSpPr/>
            <p:nvPr/>
          </p:nvCxnSpPr>
          <p:spPr>
            <a:xfrm>
              <a:off x="3598759" y="4127346"/>
              <a:ext cx="0" cy="1493506"/>
            </a:xfrm>
            <a:prstGeom prst="line">
              <a:avLst/>
            </a:prstGeom>
            <a:grpFill/>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25" name="Isosceles Triangle 24"/>
            <p:cNvSpPr/>
            <p:nvPr/>
          </p:nvSpPr>
          <p:spPr>
            <a:xfrm rot="5400000">
              <a:off x="3445216" y="3695716"/>
              <a:ext cx="474987" cy="197925"/>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D300"/>
                </a:solidFill>
                <a:effectLst/>
                <a:uLnTx/>
                <a:uFillTx/>
                <a:latin typeface="Calibri" panose="020F0502020204030204"/>
                <a:ea typeface="+mn-ea"/>
                <a:cs typeface="+mn-cs"/>
              </a:endParaRPr>
            </a:p>
          </p:txBody>
        </p:sp>
        <p:cxnSp>
          <p:nvCxnSpPr>
            <p:cNvPr id="26" name="Straight Connector 25"/>
            <p:cNvCxnSpPr/>
            <p:nvPr/>
          </p:nvCxnSpPr>
          <p:spPr>
            <a:xfrm>
              <a:off x="3598759" y="1961170"/>
              <a:ext cx="0" cy="1493506"/>
            </a:xfrm>
            <a:prstGeom prst="line">
              <a:avLst/>
            </a:prstGeom>
            <a:grpFill/>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7432792" y="2240095"/>
            <a:ext cx="178834" cy="1360244"/>
            <a:chOff x="3583747" y="1961170"/>
            <a:chExt cx="197925" cy="3659682"/>
          </a:xfrm>
          <a:solidFill>
            <a:schemeClr val="accent1"/>
          </a:solidFill>
        </p:grpSpPr>
        <p:cxnSp>
          <p:nvCxnSpPr>
            <p:cNvPr id="32" name="Straight Connector 31"/>
            <p:cNvCxnSpPr/>
            <p:nvPr/>
          </p:nvCxnSpPr>
          <p:spPr>
            <a:xfrm>
              <a:off x="3598759" y="4127346"/>
              <a:ext cx="0" cy="1493506"/>
            </a:xfrm>
            <a:prstGeom prst="line">
              <a:avLst/>
            </a:prstGeom>
            <a:grpFill/>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33" name="Isosceles Triangle 32"/>
            <p:cNvSpPr/>
            <p:nvPr/>
          </p:nvSpPr>
          <p:spPr>
            <a:xfrm rot="5400000">
              <a:off x="3445216" y="3695716"/>
              <a:ext cx="474987" cy="197925"/>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D300"/>
                </a:solidFill>
                <a:effectLst/>
                <a:uLnTx/>
                <a:uFillTx/>
                <a:latin typeface="Calibri" panose="020F0502020204030204"/>
                <a:ea typeface="+mn-ea"/>
                <a:cs typeface="+mn-cs"/>
              </a:endParaRPr>
            </a:p>
          </p:txBody>
        </p:sp>
        <p:cxnSp>
          <p:nvCxnSpPr>
            <p:cNvPr id="34" name="Straight Connector 33"/>
            <p:cNvCxnSpPr/>
            <p:nvPr/>
          </p:nvCxnSpPr>
          <p:spPr>
            <a:xfrm>
              <a:off x="3598759" y="1961170"/>
              <a:ext cx="0" cy="1493506"/>
            </a:xfrm>
            <a:prstGeom prst="line">
              <a:avLst/>
            </a:prstGeom>
            <a:grpFill/>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599213" y="2215877"/>
            <a:ext cx="545441" cy="433473"/>
          </a:xfrm>
          <a:prstGeom prst="rect">
            <a:avLst/>
          </a:prstGeom>
        </p:spPr>
      </p:pic>
      <p:pic>
        <p:nvPicPr>
          <p:cNvPr id="21" name="Picture 20"/>
          <p:cNvPicPr>
            <a:picLocks noChangeAspect="1"/>
          </p:cNvPicPr>
          <p:nvPr/>
        </p:nvPicPr>
        <p:blipFill>
          <a:blip r:embed="rId3" cstate="email">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918254" y="2191486"/>
            <a:ext cx="325272" cy="482252"/>
          </a:xfrm>
          <a:prstGeom prst="rect">
            <a:avLst/>
          </a:prstGeom>
        </p:spPr>
      </p:pic>
      <p:pic>
        <p:nvPicPr>
          <p:cNvPr id="22" name="Picture 21"/>
          <p:cNvPicPr>
            <a:picLocks noChangeAspect="1"/>
          </p:cNvPicPr>
          <p:nvPr/>
        </p:nvPicPr>
        <p:blipFill>
          <a:blip r:embed="rId4" cstate="email">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071832" y="2215877"/>
            <a:ext cx="436031" cy="433473"/>
          </a:xfrm>
          <a:prstGeom prst="rect">
            <a:avLst/>
          </a:prstGeom>
        </p:spPr>
      </p:pic>
      <p:sp>
        <p:nvSpPr>
          <p:cNvPr id="18" name="Rectangle 17"/>
          <p:cNvSpPr/>
          <p:nvPr/>
        </p:nvSpPr>
        <p:spPr>
          <a:xfrm>
            <a:off x="565288" y="5416065"/>
            <a:ext cx="10199282" cy="461665"/>
          </a:xfrm>
          <a:prstGeom prst="rect">
            <a:avLst/>
          </a:prstGeom>
        </p:spPr>
        <p:txBody>
          <a:bodyPr wrap="square">
            <a:spAutoFit/>
          </a:bodyPr>
          <a:lstStyle/>
          <a:p>
            <a:pPr marL="0" marR="0" lvl="0" indent="-362" algn="l" defTabSz="443702" rtl="0" eaLnBrk="1" fontAlgn="auto" latinLnBrk="0" hangingPunct="1">
              <a:lnSpc>
                <a:spcPct val="100000"/>
              </a:lnSpc>
              <a:spcBef>
                <a:spcPts val="600"/>
              </a:spcBef>
              <a:spcAft>
                <a:spcPts val="0"/>
              </a:spcAft>
              <a:buClr>
                <a:srgbClr val="FDB813"/>
              </a:buClr>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Results from NSOs surveyed in Winter 2019 and Summer 2020 have been combined to create results for the 2019/20 year. </a:t>
            </a:r>
            <a:r>
              <a:rPr kumimoji="0" lang="en-US" sz="12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Sports surveyed in 2019/20 were; rugby, rugby league, netball, football, yachting and water polo (Winter), Waka Ama, tennis, swimming and cricket (Summer).</a:t>
            </a:r>
          </a:p>
        </p:txBody>
      </p:sp>
      <p:sp>
        <p:nvSpPr>
          <p:cNvPr id="28" name="Title 1">
            <a:extLst>
              <a:ext uri="{FF2B5EF4-FFF2-40B4-BE49-F238E27FC236}">
                <a16:creationId xmlns:a16="http://schemas.microsoft.com/office/drawing/2014/main" id="{BFBA54C1-CA7C-6C4A-A386-37B0754C8B5F}"/>
              </a:ext>
            </a:extLst>
          </p:cNvPr>
          <p:cNvSpPr txBox="1">
            <a:spLocks/>
          </p:cNvSpPr>
          <p:nvPr/>
        </p:nvSpPr>
        <p:spPr>
          <a:xfrm>
            <a:off x="471676" y="324734"/>
            <a:ext cx="10435618" cy="4535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rPr>
              <a:t>Development of the VOP programme</a:t>
            </a:r>
          </a:p>
        </p:txBody>
      </p:sp>
    </p:spTree>
    <p:extLst>
      <p:ext uri="{BB962C8B-B14F-4D97-AF65-F5344CB8AC3E}">
        <p14:creationId xmlns:p14="http://schemas.microsoft.com/office/powerpoint/2010/main" val="12476924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538330" y="770570"/>
            <a:ext cx="11134499" cy="739670"/>
          </a:xfrm>
        </p:spPr>
        <p:txBody>
          <a:bodyPr>
            <a:noAutofit/>
          </a:bodyPr>
          <a:lstStyle/>
          <a:p>
            <a:pPr marL="0" indent="0">
              <a:buNone/>
            </a:pPr>
            <a:r>
              <a:rPr lang="en-NZ" sz="1400" b="0" dirty="0">
                <a:solidFill>
                  <a:schemeClr val="tx1">
                    <a:lumMod val="65000"/>
                    <a:lumOff val="35000"/>
                  </a:schemeClr>
                </a:solidFill>
                <a:latin typeface="Barlow"/>
                <a:cs typeface="Calibri" panose="020F0502020204030204" pitchFamily="34" charset="0"/>
              </a:rPr>
              <a:t>The qualitative stage, undertaken as part of the development of the VOP questionnaire, identified seven drivers that influence club experience. After the initial pilot of the VOP questionnaire these were expanded to nine core drivers. The question numbers that relate to each driver are shown to the right.</a:t>
            </a:r>
          </a:p>
        </p:txBody>
      </p:sp>
      <p:graphicFrame>
        <p:nvGraphicFramePr>
          <p:cNvPr id="7" name="Diagram 6"/>
          <p:cNvGraphicFramePr/>
          <p:nvPr/>
        </p:nvGraphicFramePr>
        <p:xfrm>
          <a:off x="2951010" y="1685290"/>
          <a:ext cx="6412992" cy="4418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email">
            <a:grayscl/>
            <a:extLst>
              <a:ext uri="{28A0092B-C50C-407E-A947-70E740481C1C}">
                <a14:useLocalDpi xmlns:a14="http://schemas.microsoft.com/office/drawing/2010/main" val="0"/>
              </a:ext>
            </a:extLst>
          </a:blip>
          <a:stretch>
            <a:fillRect/>
          </a:stretch>
        </p:blipFill>
        <p:spPr>
          <a:xfrm>
            <a:off x="5878022" y="2087088"/>
            <a:ext cx="552618" cy="504000"/>
          </a:xfrm>
          <a:prstGeom prst="rect">
            <a:avLst/>
          </a:prstGeom>
        </p:spPr>
      </p:pic>
      <p:sp>
        <p:nvSpPr>
          <p:cNvPr id="9" name="TextBox 8"/>
          <p:cNvSpPr txBox="1"/>
          <p:nvPr/>
        </p:nvSpPr>
        <p:spPr>
          <a:xfrm>
            <a:off x="4852365" y="1317142"/>
            <a:ext cx="2599773" cy="373720"/>
          </a:xfrm>
          <a:prstGeom prst="rect">
            <a:avLst/>
          </a:prstGeom>
          <a:noFill/>
        </p:spPr>
        <p:txBody>
          <a:bodyPr wrap="square" lIns="65306" tIns="32653" rIns="65306" bIns="32653" rtlCol="0">
            <a:spAutoFit/>
          </a:bodyPr>
          <a:lstStyle/>
          <a:p>
            <a:pPr marL="0" marR="0" lvl="0" indent="0" algn="ctr" defTabSz="40324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BEING FRIENDLY &amp; WELCOMING</a:t>
            </a:r>
          </a:p>
          <a:p>
            <a:pPr marL="0" marR="0" lvl="0" indent="0" algn="ctr" defTabSz="40324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Q10a(R1)</a:t>
            </a:r>
          </a:p>
        </p:txBody>
      </p:sp>
      <p:sp>
        <p:nvSpPr>
          <p:cNvPr id="10" name="TextBox 9"/>
          <p:cNvSpPr txBox="1"/>
          <p:nvPr/>
        </p:nvSpPr>
        <p:spPr>
          <a:xfrm>
            <a:off x="7824831" y="2128655"/>
            <a:ext cx="1785182" cy="542997"/>
          </a:xfrm>
          <a:prstGeom prst="rect">
            <a:avLst/>
          </a:prstGeom>
          <a:noFill/>
        </p:spPr>
        <p:txBody>
          <a:bodyPr wrap="square" lIns="65306" tIns="32653" rIns="65306" bIns="32653" rtlCol="0">
            <a:spAutoFit/>
          </a:bodyPr>
          <a:lstStyle/>
          <a:p>
            <a:pPr marL="0" marR="0" lvl="0" indent="0" algn="ctr" defTabSz="40324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CLEAN &amp; WELL MAINTAINED FACILITIES</a:t>
            </a:r>
          </a:p>
          <a:p>
            <a:pPr marL="0" marR="0" lvl="0" indent="0" algn="ctr" defTabSz="40324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Q10a(R2)</a:t>
            </a:r>
          </a:p>
        </p:txBody>
      </p:sp>
      <p:sp>
        <p:nvSpPr>
          <p:cNvPr id="11" name="TextBox 10"/>
          <p:cNvSpPr txBox="1"/>
          <p:nvPr/>
        </p:nvSpPr>
        <p:spPr>
          <a:xfrm>
            <a:off x="8369117" y="3373585"/>
            <a:ext cx="1785182" cy="881552"/>
          </a:xfrm>
          <a:prstGeom prst="rect">
            <a:avLst/>
          </a:prstGeom>
          <a:noFill/>
        </p:spPr>
        <p:txBody>
          <a:bodyPr wrap="square" lIns="65306" tIns="32653" rIns="65306" bIns="32653" rtlCol="0">
            <a:spAutoFit/>
          </a:bodyPr>
          <a:lstStyle/>
          <a:p>
            <a:pPr marL="0" marR="0" lvl="0" indent="0" algn="ctr" defTabSz="40324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HAVING WELL MAINTAINED PADDLING/ TRAINING VENUES</a:t>
            </a:r>
          </a:p>
          <a:p>
            <a:pPr marL="0" marR="0" lvl="0" indent="0" algn="ctr" defTabSz="40324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Q10a(R3)</a:t>
            </a:r>
          </a:p>
        </p:txBody>
      </p:sp>
      <p:sp>
        <p:nvSpPr>
          <p:cNvPr id="12" name="TextBox 11"/>
          <p:cNvSpPr txBox="1"/>
          <p:nvPr/>
        </p:nvSpPr>
        <p:spPr>
          <a:xfrm>
            <a:off x="2168218" y="3373585"/>
            <a:ext cx="1785182" cy="542997"/>
          </a:xfrm>
          <a:prstGeom prst="rect">
            <a:avLst/>
          </a:prstGeom>
          <a:noFill/>
        </p:spPr>
        <p:txBody>
          <a:bodyPr wrap="square" lIns="65306" tIns="32653" rIns="65306" bIns="32653" rtlCol="0">
            <a:spAutoFit/>
          </a:bodyPr>
          <a:lstStyle/>
          <a:p>
            <a:pPr marL="0" marR="0" lvl="0" indent="0" algn="ctr" defTabSz="40324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PROFESSIONAL &amp; WELL MANAGED</a:t>
            </a:r>
          </a:p>
          <a:p>
            <a:pPr marL="0" marR="0" lvl="0" indent="0" algn="ctr" defTabSz="40324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Q10a(R8)</a:t>
            </a:r>
          </a:p>
        </p:txBody>
      </p:sp>
      <p:sp>
        <p:nvSpPr>
          <p:cNvPr id="13" name="TextBox 12"/>
          <p:cNvSpPr txBox="1"/>
          <p:nvPr/>
        </p:nvSpPr>
        <p:spPr>
          <a:xfrm>
            <a:off x="8187028" y="4476010"/>
            <a:ext cx="1785182" cy="373720"/>
          </a:xfrm>
          <a:prstGeom prst="rect">
            <a:avLst/>
          </a:prstGeom>
          <a:noFill/>
        </p:spPr>
        <p:txBody>
          <a:bodyPr wrap="square" lIns="65306" tIns="32653" rIns="65306" bIns="32653" rtlCol="0">
            <a:spAutoFit/>
          </a:bodyPr>
          <a:lstStyle/>
          <a:p>
            <a:pPr marL="0" marR="0" lvl="0" indent="0" algn="ctr" defTabSz="40324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QUALITY OF COACHES</a:t>
            </a:r>
          </a:p>
          <a:p>
            <a:pPr marL="0" marR="0" lvl="0" indent="0" algn="ctr" defTabSz="40324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Q10a(R4)</a:t>
            </a:r>
          </a:p>
        </p:txBody>
      </p:sp>
      <p:sp>
        <p:nvSpPr>
          <p:cNvPr id="14" name="TextBox 13"/>
          <p:cNvSpPr txBox="1"/>
          <p:nvPr/>
        </p:nvSpPr>
        <p:spPr>
          <a:xfrm>
            <a:off x="2342389" y="4486157"/>
            <a:ext cx="1785182" cy="542997"/>
          </a:xfrm>
          <a:prstGeom prst="rect">
            <a:avLst/>
          </a:prstGeom>
          <a:noFill/>
        </p:spPr>
        <p:txBody>
          <a:bodyPr wrap="square" lIns="65306" tIns="32653" rIns="65306" bIns="32653" rtlCol="0">
            <a:spAutoFit/>
          </a:bodyPr>
          <a:lstStyle/>
          <a:p>
            <a:pPr marL="0" marR="0" lvl="0" indent="0" algn="ctr" defTabSz="40324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FAIR &amp; EQUAL OPPORTUNITIES</a:t>
            </a:r>
          </a:p>
          <a:p>
            <a:pPr marL="0" marR="0" lvl="0" indent="0" algn="ctr" defTabSz="40324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Q10a(R7)</a:t>
            </a:r>
          </a:p>
        </p:txBody>
      </p:sp>
      <p:sp>
        <p:nvSpPr>
          <p:cNvPr id="15" name="TextBox 14"/>
          <p:cNvSpPr txBox="1"/>
          <p:nvPr/>
        </p:nvSpPr>
        <p:spPr>
          <a:xfrm>
            <a:off x="7311017" y="5422329"/>
            <a:ext cx="1950691" cy="542997"/>
          </a:xfrm>
          <a:prstGeom prst="rect">
            <a:avLst/>
          </a:prstGeom>
          <a:noFill/>
        </p:spPr>
        <p:txBody>
          <a:bodyPr wrap="square" lIns="65306" tIns="32653" rIns="65306" bIns="32653" rtlCol="0">
            <a:spAutoFit/>
          </a:bodyPr>
          <a:lstStyle/>
          <a:p>
            <a:pPr marL="0" marR="0" lvl="0" indent="0" algn="ctr" defTabSz="40324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PROVIDING INFORMATION WHEN NEEDED</a:t>
            </a:r>
          </a:p>
          <a:p>
            <a:pPr marL="0" marR="0" lvl="0" indent="0" algn="ctr" defTabSz="40324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Q10a(R5)</a:t>
            </a:r>
          </a:p>
        </p:txBody>
      </p:sp>
      <p:sp>
        <p:nvSpPr>
          <p:cNvPr id="16" name="TextBox 15"/>
          <p:cNvSpPr txBox="1"/>
          <p:nvPr/>
        </p:nvSpPr>
        <p:spPr>
          <a:xfrm>
            <a:off x="3234980" y="5422328"/>
            <a:ext cx="1785182" cy="373720"/>
          </a:xfrm>
          <a:prstGeom prst="rect">
            <a:avLst/>
          </a:prstGeom>
          <a:noFill/>
        </p:spPr>
        <p:txBody>
          <a:bodyPr wrap="square" lIns="65306" tIns="32653" rIns="65306" bIns="32653" rtlCol="0">
            <a:spAutoFit/>
          </a:bodyPr>
          <a:lstStyle/>
          <a:p>
            <a:pPr marL="0" marR="0" lvl="0" indent="0" algn="ctr" defTabSz="40324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FULFILLING POTENTIAL</a:t>
            </a:r>
          </a:p>
          <a:p>
            <a:pPr marL="0" marR="0" lvl="0" indent="0" algn="ctr" defTabSz="40324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Q10a(R6)</a:t>
            </a:r>
          </a:p>
        </p:txBody>
      </p:sp>
      <p:sp>
        <p:nvSpPr>
          <p:cNvPr id="17" name="TextBox 16"/>
          <p:cNvSpPr txBox="1"/>
          <p:nvPr/>
        </p:nvSpPr>
        <p:spPr>
          <a:xfrm>
            <a:off x="2713287" y="2128654"/>
            <a:ext cx="1785182" cy="373720"/>
          </a:xfrm>
          <a:prstGeom prst="rect">
            <a:avLst/>
          </a:prstGeom>
          <a:noFill/>
        </p:spPr>
        <p:txBody>
          <a:bodyPr wrap="square" lIns="65306" tIns="32653" rIns="65306" bIns="32653" rtlCol="0">
            <a:spAutoFit/>
          </a:bodyPr>
          <a:lstStyle/>
          <a:p>
            <a:pPr marL="0" marR="0" lvl="0" indent="0" algn="ctr" defTabSz="40324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SOCIAL ENVIRONMENT</a:t>
            </a:r>
          </a:p>
          <a:p>
            <a:pPr marL="0" marR="0" lvl="0" indent="0" algn="ctr" defTabSz="40324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Q10a(R9)</a:t>
            </a:r>
          </a:p>
        </p:txBody>
      </p:sp>
      <p:pic>
        <p:nvPicPr>
          <p:cNvPr id="18" name="Picture 17"/>
          <p:cNvPicPr>
            <a:picLocks noChangeAspect="1"/>
          </p:cNvPicPr>
          <p:nvPr/>
        </p:nvPicPr>
        <p:blipFill>
          <a:blip r:embed="rId8" cstate="email">
            <a:grayscl/>
            <a:extLst>
              <a:ext uri="{28A0092B-C50C-407E-A947-70E740481C1C}">
                <a14:useLocalDpi xmlns:a14="http://schemas.microsoft.com/office/drawing/2010/main" val="0"/>
              </a:ext>
            </a:extLst>
          </a:blip>
          <a:stretch>
            <a:fillRect/>
          </a:stretch>
        </p:blipFill>
        <p:spPr>
          <a:xfrm>
            <a:off x="4272531" y="3434287"/>
            <a:ext cx="586721" cy="468000"/>
          </a:xfrm>
          <a:prstGeom prst="rect">
            <a:avLst/>
          </a:prstGeom>
        </p:spPr>
      </p:pic>
      <p:pic>
        <p:nvPicPr>
          <p:cNvPr id="23" name="Picture 22"/>
          <p:cNvPicPr>
            <a:picLocks noChangeAspect="1"/>
          </p:cNvPicPr>
          <p:nvPr/>
        </p:nvPicPr>
        <p:blipFill>
          <a:blip r:embed="rId9" cstate="email">
            <a:grayscl/>
            <a:extLst>
              <a:ext uri="{28A0092B-C50C-407E-A947-70E740481C1C}">
                <a14:useLocalDpi xmlns:a14="http://schemas.microsoft.com/office/drawing/2010/main" val="0"/>
              </a:ext>
            </a:extLst>
          </a:blip>
          <a:stretch>
            <a:fillRect/>
          </a:stretch>
        </p:blipFill>
        <p:spPr>
          <a:xfrm>
            <a:off x="6454392" y="5325549"/>
            <a:ext cx="509142" cy="318027"/>
          </a:xfrm>
          <a:prstGeom prst="rect">
            <a:avLst/>
          </a:prstGeom>
        </p:spPr>
      </p:pic>
      <p:pic>
        <p:nvPicPr>
          <p:cNvPr id="24" name="Picture 23"/>
          <p:cNvPicPr>
            <a:picLocks noChangeAspect="1"/>
          </p:cNvPicPr>
          <p:nvPr/>
        </p:nvPicPr>
        <p:blipFill>
          <a:blip r:embed="rId10" cstate="email">
            <a:grayscl/>
            <a:extLst>
              <a:ext uri="{28A0092B-C50C-407E-A947-70E740481C1C}">
                <a14:useLocalDpi xmlns:a14="http://schemas.microsoft.com/office/drawing/2010/main" val="0"/>
              </a:ext>
            </a:extLst>
          </a:blip>
          <a:stretch>
            <a:fillRect/>
          </a:stretch>
        </p:blipFill>
        <p:spPr>
          <a:xfrm>
            <a:off x="7254545" y="4654508"/>
            <a:ext cx="611853" cy="231463"/>
          </a:xfrm>
          <a:prstGeom prst="rect">
            <a:avLst/>
          </a:prstGeom>
        </p:spPr>
      </p:pic>
      <p:pic>
        <p:nvPicPr>
          <p:cNvPr id="26" name="Picture 25"/>
          <p:cNvPicPr>
            <a:picLocks noChangeAspect="1"/>
          </p:cNvPicPr>
          <p:nvPr/>
        </p:nvPicPr>
        <p:blipFill>
          <a:blip r:embed="rId11" cstate="email">
            <a:grayscl/>
            <a:extLst>
              <a:ext uri="{28A0092B-C50C-407E-A947-70E740481C1C}">
                <a14:useLocalDpi xmlns:a14="http://schemas.microsoft.com/office/drawing/2010/main" val="0"/>
              </a:ext>
            </a:extLst>
          </a:blip>
          <a:stretch>
            <a:fillRect/>
          </a:stretch>
        </p:blipFill>
        <p:spPr>
          <a:xfrm>
            <a:off x="4895702" y="2465987"/>
            <a:ext cx="466494" cy="490971"/>
          </a:xfrm>
          <a:prstGeom prst="rect">
            <a:avLst/>
          </a:prstGeom>
        </p:spPr>
      </p:pic>
      <p:pic>
        <p:nvPicPr>
          <p:cNvPr id="27" name="Picture 26"/>
          <p:cNvPicPr>
            <a:picLocks noChangeAspect="1"/>
          </p:cNvPicPr>
          <p:nvPr/>
        </p:nvPicPr>
        <p:blipFill>
          <a:blip r:embed="rId12" cstate="email">
            <a:grayscl/>
            <a:extLst>
              <a:ext uri="{28A0092B-C50C-407E-A947-70E740481C1C}">
                <a14:useLocalDpi xmlns:a14="http://schemas.microsoft.com/office/drawing/2010/main" val="0"/>
              </a:ext>
            </a:extLst>
          </a:blip>
          <a:stretch>
            <a:fillRect/>
          </a:stretch>
        </p:blipFill>
        <p:spPr>
          <a:xfrm>
            <a:off x="7586139" y="3440273"/>
            <a:ext cx="311130" cy="482252"/>
          </a:xfrm>
          <a:prstGeom prst="rect">
            <a:avLst/>
          </a:prstGeom>
        </p:spPr>
      </p:pic>
      <p:pic>
        <p:nvPicPr>
          <p:cNvPr id="28" name="Picture 27"/>
          <p:cNvPicPr>
            <a:picLocks noChangeAspect="1"/>
          </p:cNvPicPr>
          <p:nvPr/>
        </p:nvPicPr>
        <p:blipFill>
          <a:blip r:embed="rId13" cstate="email">
            <a:grayscl/>
            <a:extLst>
              <a:ext uri="{28A0092B-C50C-407E-A947-70E740481C1C}">
                <a14:useLocalDpi xmlns:a14="http://schemas.microsoft.com/office/drawing/2010/main" val="0"/>
              </a:ext>
            </a:extLst>
          </a:blip>
          <a:stretch>
            <a:fillRect/>
          </a:stretch>
        </p:blipFill>
        <p:spPr>
          <a:xfrm>
            <a:off x="5316860" y="5216844"/>
            <a:ext cx="537411" cy="482252"/>
          </a:xfrm>
          <a:prstGeom prst="rect">
            <a:avLst/>
          </a:prstGeom>
        </p:spPr>
      </p:pic>
      <p:pic>
        <p:nvPicPr>
          <p:cNvPr id="29" name="Picture 28"/>
          <p:cNvPicPr>
            <a:picLocks noChangeAspect="1"/>
          </p:cNvPicPr>
          <p:nvPr/>
        </p:nvPicPr>
        <p:blipFill>
          <a:blip r:embed="rId14" cstate="email">
            <a:grayscl/>
            <a:extLst>
              <a:ext uri="{28A0092B-C50C-407E-A947-70E740481C1C}">
                <a14:useLocalDpi xmlns:a14="http://schemas.microsoft.com/office/drawing/2010/main" val="0"/>
              </a:ext>
            </a:extLst>
          </a:blip>
          <a:stretch>
            <a:fillRect/>
          </a:stretch>
        </p:blipFill>
        <p:spPr>
          <a:xfrm>
            <a:off x="4492531" y="4512152"/>
            <a:ext cx="527076" cy="482250"/>
          </a:xfrm>
          <a:prstGeom prst="rect">
            <a:avLst/>
          </a:prstGeom>
        </p:spPr>
      </p:pic>
      <p:grpSp>
        <p:nvGrpSpPr>
          <p:cNvPr id="2" name="Group 1"/>
          <p:cNvGrpSpPr/>
          <p:nvPr/>
        </p:nvGrpSpPr>
        <p:grpSpPr>
          <a:xfrm>
            <a:off x="6899883" y="2525146"/>
            <a:ext cx="552254" cy="379089"/>
            <a:chOff x="5673106" y="1969350"/>
            <a:chExt cx="799255" cy="548640"/>
          </a:xfrm>
        </p:grpSpPr>
        <p:pic>
          <p:nvPicPr>
            <p:cNvPr id="30" name="Picture 29"/>
            <p:cNvPicPr>
              <a:picLocks noChangeAspect="1"/>
            </p:cNvPicPr>
            <p:nvPr/>
          </p:nvPicPr>
          <p:blipFill>
            <a:blip r:embed="rId15" cstate="email">
              <a:grayscl/>
              <a:extLst>
                <a:ext uri="{28A0092B-C50C-407E-A947-70E740481C1C}">
                  <a14:useLocalDpi xmlns:a14="http://schemas.microsoft.com/office/drawing/2010/main" val="0"/>
                </a:ext>
              </a:extLst>
            </a:blip>
            <a:stretch>
              <a:fillRect/>
            </a:stretch>
          </p:blipFill>
          <p:spPr>
            <a:xfrm>
              <a:off x="6106078" y="2035740"/>
              <a:ext cx="366283" cy="482250"/>
            </a:xfrm>
            <a:prstGeom prst="rect">
              <a:avLst/>
            </a:prstGeom>
          </p:spPr>
        </p:pic>
        <p:pic>
          <p:nvPicPr>
            <p:cNvPr id="31" name="Picture 30"/>
            <p:cNvPicPr>
              <a:picLocks noChangeAspect="1"/>
            </p:cNvPicPr>
            <p:nvPr/>
          </p:nvPicPr>
          <p:blipFill>
            <a:blip r:embed="rId16" cstate="email">
              <a:grayscl/>
              <a:extLst>
                <a:ext uri="{28A0092B-C50C-407E-A947-70E740481C1C}">
                  <a14:useLocalDpi xmlns:a14="http://schemas.microsoft.com/office/drawing/2010/main" val="0"/>
                </a:ext>
              </a:extLst>
            </a:blip>
            <a:stretch>
              <a:fillRect/>
            </a:stretch>
          </p:blipFill>
          <p:spPr>
            <a:xfrm>
              <a:off x="5673106" y="1969350"/>
              <a:ext cx="520584" cy="548640"/>
            </a:xfrm>
            <a:prstGeom prst="rect">
              <a:avLst/>
            </a:prstGeom>
          </p:spPr>
        </p:pic>
      </p:grpSp>
      <p:sp>
        <p:nvSpPr>
          <p:cNvPr id="32" name="Title 1">
            <a:extLst>
              <a:ext uri="{FF2B5EF4-FFF2-40B4-BE49-F238E27FC236}">
                <a16:creationId xmlns:a16="http://schemas.microsoft.com/office/drawing/2014/main" id="{BFBA54C1-CA7C-6C4A-A386-37B0754C8B5F}"/>
              </a:ext>
            </a:extLst>
          </p:cNvPr>
          <p:cNvSpPr txBox="1">
            <a:spLocks/>
          </p:cNvSpPr>
          <p:nvPr/>
        </p:nvSpPr>
        <p:spPr>
          <a:xfrm>
            <a:off x="471676" y="324734"/>
            <a:ext cx="10435618" cy="4535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rPr>
              <a:t>Drivers of the club experience</a:t>
            </a:r>
          </a:p>
        </p:txBody>
      </p:sp>
    </p:spTree>
    <p:extLst>
      <p:ext uri="{BB962C8B-B14F-4D97-AF65-F5344CB8AC3E}">
        <p14:creationId xmlns:p14="http://schemas.microsoft.com/office/powerpoint/2010/main" val="22671995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541546" y="778255"/>
            <a:ext cx="10295878" cy="3436693"/>
          </a:xfrm>
        </p:spPr>
        <p:txBody>
          <a:bodyPr>
            <a:noAutofit/>
          </a:bodyPr>
          <a:lstStyle/>
          <a:p>
            <a:pPr marL="0" indent="0">
              <a:spcBef>
                <a:spcPts val="800"/>
              </a:spcBef>
              <a:spcAft>
                <a:spcPts val="600"/>
              </a:spcAft>
              <a:buClr>
                <a:schemeClr val="accent1"/>
              </a:buClr>
              <a:buNone/>
            </a:pPr>
            <a:r>
              <a:rPr lang="en-NZ" sz="1400" b="0" dirty="0">
                <a:solidFill>
                  <a:schemeClr val="tx1">
                    <a:lumMod val="65000"/>
                    <a:lumOff val="35000"/>
                  </a:schemeClr>
                </a:solidFill>
                <a:latin typeface="Barlow"/>
                <a:cs typeface="Calibri" panose="020F0502020204030204" pitchFamily="34" charset="0"/>
              </a:rPr>
              <a:t>As well as the nine ‘core’ drivers of the club experience, based on the pilot results and in consultation with National Sporting Organisations (NSOs) the VOP survey also covers a number of secondary drivers. These are shown below with the associated question number</a:t>
            </a:r>
            <a:r>
              <a:rPr lang="en-NZ" sz="1400" b="0" dirty="0">
                <a:solidFill>
                  <a:schemeClr val="tx1">
                    <a:lumMod val="65000"/>
                    <a:lumOff val="35000"/>
                  </a:schemeClr>
                </a:solidFill>
                <a:latin typeface="Barlow"/>
              </a:rPr>
              <a:t>:</a:t>
            </a:r>
            <a:endParaRPr lang="en-US" sz="1400" b="0" dirty="0">
              <a:solidFill>
                <a:schemeClr val="tx1">
                  <a:lumMod val="65000"/>
                  <a:lumOff val="35000"/>
                </a:schemeClr>
              </a:solidFill>
              <a:latin typeface="Barlow"/>
              <a:cs typeface="Calibri" panose="020F0502020204030204" pitchFamily="34" charset="0"/>
            </a:endParaRPr>
          </a:p>
          <a:p>
            <a:pPr indent="-285750">
              <a:spcBef>
                <a:spcPts val="600"/>
              </a:spcBef>
              <a:buClr>
                <a:schemeClr val="accent2"/>
              </a:buClr>
              <a:buFont typeface="Arial" panose="020B0604020202020204" pitchFamily="34" charset="0"/>
              <a:buChar char="►"/>
            </a:pPr>
            <a:r>
              <a:rPr lang="en-US" sz="1400" b="0" dirty="0">
                <a:solidFill>
                  <a:schemeClr val="tx1">
                    <a:lumMod val="65000"/>
                    <a:lumOff val="35000"/>
                  </a:schemeClr>
                </a:solidFill>
                <a:latin typeface="Barlow"/>
                <a:cs typeface="Calibri" panose="020F0502020204030204" pitchFamily="34" charset="0"/>
              </a:rPr>
              <a:t>Value for money (Q11)</a:t>
            </a:r>
          </a:p>
          <a:p>
            <a:pPr indent="-285750">
              <a:spcBef>
                <a:spcPts val="600"/>
              </a:spcBef>
              <a:buClr>
                <a:schemeClr val="accent2"/>
              </a:buClr>
              <a:buFont typeface="Arial" panose="020B0604020202020204" pitchFamily="34" charset="0"/>
              <a:buChar char="►"/>
            </a:pPr>
            <a:r>
              <a:rPr lang="en-US" sz="1400" b="0" dirty="0">
                <a:solidFill>
                  <a:schemeClr val="tx1">
                    <a:lumMod val="65000"/>
                    <a:lumOff val="35000"/>
                  </a:schemeClr>
                </a:solidFill>
                <a:latin typeface="Barlow"/>
                <a:cs typeface="Calibri" panose="020F0502020204030204" pitchFamily="34" charset="0"/>
              </a:rPr>
              <a:t>Encourages good sportsmanship and fair play (Q10b-R1)</a:t>
            </a:r>
            <a:endParaRPr lang="en-NZ" sz="1400" b="0" dirty="0">
              <a:solidFill>
                <a:schemeClr val="tx1">
                  <a:lumMod val="65000"/>
                  <a:lumOff val="35000"/>
                </a:schemeClr>
              </a:solidFill>
              <a:latin typeface="Barlow"/>
              <a:cs typeface="Calibri" panose="020F0502020204030204" pitchFamily="34" charset="0"/>
            </a:endParaRPr>
          </a:p>
          <a:p>
            <a:pPr indent="-285750">
              <a:spcBef>
                <a:spcPts val="600"/>
              </a:spcBef>
              <a:buClr>
                <a:schemeClr val="accent2"/>
              </a:buClr>
              <a:buFont typeface="Arial" panose="020B0604020202020204" pitchFamily="34" charset="0"/>
              <a:buChar char="►"/>
            </a:pPr>
            <a:r>
              <a:rPr lang="en-US" sz="1400" b="0" dirty="0">
                <a:solidFill>
                  <a:schemeClr val="tx1">
                    <a:lumMod val="65000"/>
                    <a:lumOff val="35000"/>
                  </a:schemeClr>
                </a:solidFill>
                <a:latin typeface="Barlow"/>
                <a:cs typeface="Calibri" panose="020F0502020204030204" pitchFamily="34" charset="0"/>
              </a:rPr>
              <a:t>The ease of accessing the club venues for training or casual paddling (Q10b-R2)</a:t>
            </a:r>
          </a:p>
          <a:p>
            <a:pPr indent="-285750">
              <a:spcBef>
                <a:spcPts val="600"/>
              </a:spcBef>
              <a:buClr>
                <a:schemeClr val="accent2"/>
              </a:buClr>
              <a:buFont typeface="Arial" panose="020B0604020202020204" pitchFamily="34" charset="0"/>
              <a:buChar char="►"/>
            </a:pPr>
            <a:r>
              <a:rPr lang="en-US" sz="1400" b="0" dirty="0">
                <a:solidFill>
                  <a:schemeClr val="tx1">
                    <a:lumMod val="65000"/>
                    <a:lumOff val="35000"/>
                  </a:schemeClr>
                </a:solidFill>
                <a:latin typeface="Barlow"/>
                <a:cs typeface="Calibri" panose="020F0502020204030204" pitchFamily="34" charset="0"/>
              </a:rPr>
              <a:t>Fostering a sense of pride in their club (Q10b-R3)</a:t>
            </a:r>
            <a:endParaRPr lang="en-NZ" sz="1400" b="0" dirty="0">
              <a:solidFill>
                <a:schemeClr val="tx1">
                  <a:lumMod val="65000"/>
                  <a:lumOff val="35000"/>
                </a:schemeClr>
              </a:solidFill>
              <a:latin typeface="Barlow"/>
              <a:cs typeface="Calibri" panose="020F0502020204030204" pitchFamily="34" charset="0"/>
            </a:endParaRPr>
          </a:p>
          <a:p>
            <a:pPr indent="-285750">
              <a:spcBef>
                <a:spcPts val="600"/>
              </a:spcBef>
              <a:buClr>
                <a:schemeClr val="accent2"/>
              </a:buClr>
              <a:buFont typeface="Arial" panose="020B0604020202020204" pitchFamily="34" charset="0"/>
              <a:buChar char="►"/>
            </a:pPr>
            <a:r>
              <a:rPr lang="en-US" sz="1400" b="0" dirty="0">
                <a:solidFill>
                  <a:schemeClr val="tx1">
                    <a:lumMod val="65000"/>
                    <a:lumOff val="35000"/>
                  </a:schemeClr>
                </a:solidFill>
                <a:latin typeface="Barlow"/>
                <a:cs typeface="Calibri" panose="020F0502020204030204" pitchFamily="34" charset="0"/>
              </a:rPr>
              <a:t>Engaging with the local community (Q10b-R4)</a:t>
            </a:r>
            <a:endParaRPr lang="en-NZ" sz="1400" b="0" dirty="0">
              <a:solidFill>
                <a:schemeClr val="tx1">
                  <a:lumMod val="65000"/>
                  <a:lumOff val="35000"/>
                </a:schemeClr>
              </a:solidFill>
              <a:latin typeface="Barlow"/>
              <a:cs typeface="Calibri" panose="020F0502020204030204" pitchFamily="34" charset="0"/>
            </a:endParaRPr>
          </a:p>
          <a:p>
            <a:pPr indent="-285750">
              <a:spcBef>
                <a:spcPts val="600"/>
              </a:spcBef>
              <a:buClr>
                <a:schemeClr val="accent2"/>
              </a:buClr>
              <a:buFont typeface="Arial" panose="020B0604020202020204" pitchFamily="34" charset="0"/>
              <a:buChar char="►"/>
            </a:pPr>
            <a:r>
              <a:rPr lang="en-US" sz="1400" b="0" dirty="0">
                <a:solidFill>
                  <a:schemeClr val="tx1">
                    <a:lumMod val="65000"/>
                    <a:lumOff val="35000"/>
                  </a:schemeClr>
                </a:solidFill>
                <a:latin typeface="Barlow"/>
                <a:cs typeface="Calibri" panose="020F0502020204030204" pitchFamily="34" charset="0"/>
              </a:rPr>
              <a:t>Being responsive to needs and requirements (Q10b-R5)</a:t>
            </a:r>
            <a:endParaRPr lang="en-NZ" sz="1400" b="0" dirty="0">
              <a:solidFill>
                <a:schemeClr val="tx1">
                  <a:lumMod val="65000"/>
                  <a:lumOff val="35000"/>
                </a:schemeClr>
              </a:solidFill>
              <a:latin typeface="Barlow"/>
              <a:cs typeface="Calibri" panose="020F0502020204030204" pitchFamily="34" charset="0"/>
            </a:endParaRPr>
          </a:p>
          <a:p>
            <a:pPr indent="-285750">
              <a:spcBef>
                <a:spcPts val="600"/>
              </a:spcBef>
              <a:buClr>
                <a:schemeClr val="accent2"/>
              </a:buClr>
              <a:buFont typeface="Arial" panose="020B0604020202020204" pitchFamily="34" charset="0"/>
              <a:buChar char="►"/>
            </a:pPr>
            <a:r>
              <a:rPr lang="x-none" sz="1400" b="0" dirty="0">
                <a:solidFill>
                  <a:schemeClr val="tx1">
                    <a:lumMod val="65000"/>
                    <a:lumOff val="35000"/>
                  </a:schemeClr>
                </a:solidFill>
                <a:latin typeface="Barlow"/>
                <a:cs typeface="Calibri" panose="020F0502020204030204" pitchFamily="34" charset="0"/>
              </a:rPr>
              <a:t>Having qualified</a:t>
            </a:r>
            <a:r>
              <a:rPr lang="en-NZ" sz="1400" b="0" dirty="0">
                <a:solidFill>
                  <a:schemeClr val="tx1">
                    <a:lumMod val="65000"/>
                    <a:lumOff val="35000"/>
                  </a:schemeClr>
                </a:solidFill>
                <a:latin typeface="Barlow"/>
                <a:cs typeface="Calibri" panose="020F0502020204030204" pitchFamily="34" charset="0"/>
              </a:rPr>
              <a:t>/ experienced</a:t>
            </a:r>
            <a:r>
              <a:rPr lang="x-none" sz="1400" b="0" dirty="0">
                <a:solidFill>
                  <a:schemeClr val="tx1">
                    <a:lumMod val="65000"/>
                    <a:lumOff val="35000"/>
                  </a:schemeClr>
                </a:solidFill>
                <a:latin typeface="Barlow"/>
                <a:cs typeface="Calibri" panose="020F0502020204030204" pitchFamily="34" charset="0"/>
              </a:rPr>
              <a:t> officials available when </a:t>
            </a:r>
            <a:r>
              <a:rPr lang="en-NZ" sz="1400" b="0" dirty="0">
                <a:solidFill>
                  <a:schemeClr val="tx1">
                    <a:lumMod val="65000"/>
                    <a:lumOff val="35000"/>
                  </a:schemeClr>
                </a:solidFill>
                <a:latin typeface="Barlow"/>
                <a:cs typeface="Calibri" panose="020F0502020204030204" pitchFamily="34" charset="0"/>
              </a:rPr>
              <a:t>I </a:t>
            </a:r>
            <a:r>
              <a:rPr lang="x-none" sz="1400" b="0" dirty="0">
                <a:solidFill>
                  <a:schemeClr val="tx1">
                    <a:lumMod val="65000"/>
                    <a:lumOff val="35000"/>
                  </a:schemeClr>
                </a:solidFill>
                <a:latin typeface="Barlow"/>
                <a:cs typeface="Calibri" panose="020F0502020204030204" pitchFamily="34" charset="0"/>
              </a:rPr>
              <a:t>compete </a:t>
            </a:r>
            <a:r>
              <a:rPr lang="en-US" sz="1400" b="0" dirty="0">
                <a:solidFill>
                  <a:schemeClr val="tx1">
                    <a:lumMod val="65000"/>
                    <a:lumOff val="35000"/>
                  </a:schemeClr>
                </a:solidFill>
                <a:latin typeface="Barlow"/>
                <a:cs typeface="Calibri" panose="020F0502020204030204" pitchFamily="34" charset="0"/>
              </a:rPr>
              <a:t>(Q10b-R6)</a:t>
            </a:r>
            <a:endParaRPr lang="en-NZ" sz="1400" b="0" dirty="0">
              <a:solidFill>
                <a:schemeClr val="tx1">
                  <a:lumMod val="65000"/>
                  <a:lumOff val="35000"/>
                </a:schemeClr>
              </a:solidFill>
              <a:latin typeface="Barlow"/>
              <a:cs typeface="Calibri" panose="020F0502020204030204" pitchFamily="34" charset="0"/>
            </a:endParaRPr>
          </a:p>
          <a:p>
            <a:pPr indent="-285750">
              <a:spcBef>
                <a:spcPts val="600"/>
              </a:spcBef>
              <a:buClr>
                <a:schemeClr val="accent2"/>
              </a:buClr>
              <a:buFont typeface="Arial" panose="020B0604020202020204" pitchFamily="34" charset="0"/>
              <a:buChar char="►"/>
            </a:pPr>
            <a:r>
              <a:rPr lang="en-US" sz="1400" b="0" dirty="0">
                <a:solidFill>
                  <a:schemeClr val="tx1">
                    <a:lumMod val="65000"/>
                    <a:lumOff val="35000"/>
                  </a:schemeClr>
                </a:solidFill>
                <a:latin typeface="Barlow"/>
                <a:cs typeface="Calibri" panose="020F0502020204030204" pitchFamily="34" charset="0"/>
              </a:rPr>
              <a:t>Providing a safe environment for adults and children (Q10b-R7)</a:t>
            </a:r>
          </a:p>
          <a:p>
            <a:pPr marL="0" indent="0">
              <a:lnSpc>
                <a:spcPct val="150000"/>
              </a:lnSpc>
              <a:spcBef>
                <a:spcPts val="600"/>
              </a:spcBef>
              <a:buClr>
                <a:schemeClr val="accent1"/>
              </a:buClr>
              <a:buNone/>
            </a:pPr>
            <a:endParaRPr lang="en-US" sz="1400" b="0" dirty="0">
              <a:solidFill>
                <a:schemeClr val="tx1">
                  <a:lumMod val="65000"/>
                  <a:lumOff val="35000"/>
                </a:schemeClr>
              </a:solidFill>
              <a:latin typeface="Barlow"/>
              <a:cs typeface="Calibri" panose="020F0502020204030204" pitchFamily="34" charset="0"/>
            </a:endParaRPr>
          </a:p>
        </p:txBody>
      </p:sp>
      <p:sp>
        <p:nvSpPr>
          <p:cNvPr id="8" name="Title 1">
            <a:extLst>
              <a:ext uri="{FF2B5EF4-FFF2-40B4-BE49-F238E27FC236}">
                <a16:creationId xmlns:a16="http://schemas.microsoft.com/office/drawing/2014/main" id="{BFBA54C1-CA7C-6C4A-A386-37B0754C8B5F}"/>
              </a:ext>
            </a:extLst>
          </p:cNvPr>
          <p:cNvSpPr txBox="1">
            <a:spLocks/>
          </p:cNvSpPr>
          <p:nvPr/>
        </p:nvSpPr>
        <p:spPr>
          <a:xfrm>
            <a:off x="471676" y="324734"/>
            <a:ext cx="10435618" cy="4535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rPr>
              <a:t>Drivers of the club experience, continued</a:t>
            </a:r>
          </a:p>
        </p:txBody>
      </p:sp>
    </p:spTree>
    <p:extLst>
      <p:ext uri="{BB962C8B-B14F-4D97-AF65-F5344CB8AC3E}">
        <p14:creationId xmlns:p14="http://schemas.microsoft.com/office/powerpoint/2010/main" val="36953561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937974" y="1389847"/>
            <a:ext cx="8338790" cy="4205738"/>
          </a:xfrm>
        </p:spPr>
        <p:txBody>
          <a:bodyPr>
            <a:noAutofit/>
          </a:bodyPr>
          <a:lstStyle/>
          <a:p>
            <a:pPr marL="658812" lvl="1">
              <a:lnSpc>
                <a:spcPct val="110000"/>
              </a:lnSpc>
              <a:spcBef>
                <a:spcPts val="600"/>
              </a:spcBef>
              <a:spcAft>
                <a:spcPts val="600"/>
              </a:spcAft>
            </a:pPr>
            <a:r>
              <a:rPr lang="en-NZ" sz="1200" b="0" dirty="0">
                <a:solidFill>
                  <a:schemeClr val="tx1">
                    <a:lumMod val="65000"/>
                    <a:lumOff val="35000"/>
                  </a:schemeClr>
                </a:solidFill>
                <a:cs typeface="ＭＳ Ｐゴシック" charset="0"/>
              </a:rPr>
              <a:t>Regression analysis is a statistical process for analysing the relationship between two or more variables. It helps to understand the importance, or impact, of a ‘driver’ (the independent variable) by measuring its contribution to explaining variance in another variable (the dependent variable). Each independent variable is assigned a score</a:t>
            </a:r>
            <a:r>
              <a:rPr lang="en-US" sz="1200" b="0" dirty="0">
                <a:solidFill>
                  <a:schemeClr val="tx1">
                    <a:lumMod val="65000"/>
                    <a:lumOff val="35000"/>
                  </a:schemeClr>
                </a:solidFill>
                <a:cs typeface="ＭＳ Ｐゴシック" charset="0"/>
              </a:rPr>
              <a:t> ranging from zero to one - the closer to one, the more important/larger impact it has on the dependent variable. </a:t>
            </a:r>
            <a:r>
              <a:rPr lang="en-NZ" sz="1200" b="0" dirty="0">
                <a:solidFill>
                  <a:schemeClr val="tx1">
                    <a:lumMod val="65000"/>
                    <a:lumOff val="35000"/>
                  </a:schemeClr>
                </a:solidFill>
                <a:cs typeface="ＭＳ Ｐゴシック" charset="0"/>
              </a:rPr>
              <a:t>We have used a regression approach called Modified Kruskal, which addresses any multi-collinearity* issues.</a:t>
            </a:r>
          </a:p>
          <a:p>
            <a:pPr marL="658812" lvl="1">
              <a:lnSpc>
                <a:spcPct val="110000"/>
              </a:lnSpc>
              <a:spcBef>
                <a:spcPts val="600"/>
              </a:spcBef>
              <a:spcAft>
                <a:spcPts val="600"/>
              </a:spcAft>
            </a:pPr>
            <a:endParaRPr lang="en-NZ" sz="1200" b="0" dirty="0">
              <a:solidFill>
                <a:schemeClr val="tx1">
                  <a:lumMod val="65000"/>
                  <a:lumOff val="35000"/>
                </a:schemeClr>
              </a:solidFill>
              <a:cs typeface="ＭＳ Ｐゴシック" charset="0"/>
            </a:endParaRPr>
          </a:p>
          <a:p>
            <a:pPr marL="658812" lvl="1">
              <a:lnSpc>
                <a:spcPct val="110000"/>
              </a:lnSpc>
              <a:spcBef>
                <a:spcPts val="600"/>
              </a:spcBef>
              <a:spcAft>
                <a:spcPts val="600"/>
              </a:spcAft>
            </a:pPr>
            <a:r>
              <a:rPr lang="en-US" sz="1200" b="0" dirty="0">
                <a:solidFill>
                  <a:schemeClr val="tx1">
                    <a:lumMod val="65000"/>
                    <a:lumOff val="35000"/>
                  </a:schemeClr>
                </a:solidFill>
              </a:rPr>
              <a:t>Nielsen has created a regression model unique to Waka Ama NZ. The dependent variable for the regression model is </a:t>
            </a:r>
            <a:r>
              <a:rPr lang="en-US" sz="1200" dirty="0">
                <a:solidFill>
                  <a:schemeClr val="tx1">
                    <a:lumMod val="65000"/>
                    <a:lumOff val="35000"/>
                  </a:schemeClr>
                </a:solidFill>
              </a:rPr>
              <a:t>recommendation</a:t>
            </a:r>
            <a:r>
              <a:rPr lang="en-US" sz="1200" b="0" dirty="0">
                <a:solidFill>
                  <a:schemeClr val="tx1">
                    <a:lumMod val="65000"/>
                    <a:lumOff val="35000"/>
                  </a:schemeClr>
                </a:solidFill>
              </a:rPr>
              <a:t> (the likelihood of a respondent to recommend their club to someone interested in paddling Waka Ama). The independent variables are the attributes/ drivers in key drivers (Q10a), secondary drivers (Q10b) and value for money (Q11), including any optional or additional attributes.</a:t>
            </a:r>
          </a:p>
          <a:p>
            <a:pPr marL="658812" lvl="1">
              <a:lnSpc>
                <a:spcPct val="110000"/>
              </a:lnSpc>
              <a:spcBef>
                <a:spcPts val="600"/>
              </a:spcBef>
              <a:spcAft>
                <a:spcPts val="600"/>
              </a:spcAft>
            </a:pPr>
            <a:endParaRPr lang="en-US" sz="1200" b="0" dirty="0">
              <a:solidFill>
                <a:schemeClr val="tx1">
                  <a:lumMod val="65000"/>
                  <a:lumOff val="35000"/>
                </a:schemeClr>
              </a:solidFill>
            </a:endParaRPr>
          </a:p>
          <a:p>
            <a:pPr marL="658812" lvl="1">
              <a:lnSpc>
                <a:spcPct val="110000"/>
              </a:lnSpc>
              <a:spcBef>
                <a:spcPts val="600"/>
              </a:spcBef>
              <a:spcAft>
                <a:spcPts val="600"/>
              </a:spcAft>
            </a:pPr>
            <a:r>
              <a:rPr lang="en-US" sz="1200" b="0" dirty="0">
                <a:solidFill>
                  <a:schemeClr val="tx1">
                    <a:lumMod val="65000"/>
                    <a:lumOff val="35000"/>
                  </a:schemeClr>
                </a:solidFill>
              </a:rPr>
              <a:t>The </a:t>
            </a:r>
            <a:r>
              <a:rPr lang="en-US" sz="1200" b="0" dirty="0">
                <a:solidFill>
                  <a:schemeClr val="tx1">
                    <a:lumMod val="65000"/>
                    <a:lumOff val="35000"/>
                  </a:schemeClr>
                </a:solidFill>
                <a:hlinkClick r:id="rId2" action="ppaction://hlinksldjump"/>
              </a:rPr>
              <a:t>drivers of recommendation chart </a:t>
            </a:r>
            <a:r>
              <a:rPr lang="en-US" sz="1200" b="0" dirty="0">
                <a:solidFill>
                  <a:schemeClr val="tx1">
                    <a:lumMod val="65000"/>
                    <a:lumOff val="35000"/>
                  </a:schemeClr>
                </a:solidFill>
              </a:rPr>
              <a:t>illustrates the impact of each attribute/ driver on a respondent’s likelihood to recommend their club. The importance or impact of a driver on recommendation is shown on the vertical axis along with the size of the bubble (from the regression model). Respondents’ satisfaction ratings with each of the driver is shown on the horizontal axis. This illustration allows us to see what aspects are more important but rated lower - that is where associations should focus, in order to improve recommendation.</a:t>
            </a:r>
            <a:endParaRPr lang="en-NZ" sz="1200" b="0" dirty="0">
              <a:solidFill>
                <a:schemeClr val="tx1">
                  <a:lumMod val="65000"/>
                  <a:lumOff val="35000"/>
                </a:schemeClr>
              </a:solidFill>
            </a:endParaRPr>
          </a:p>
        </p:txBody>
      </p:sp>
      <p:pic>
        <p:nvPicPr>
          <p:cNvPr id="7" name="Shape 4380"/>
          <p:cNvPicPr preferRelativeResize="0">
            <a:picLocks noChangeAspect="1"/>
          </p:cNvPicPr>
          <p:nvPr/>
        </p:nvPicPr>
        <p:blipFill rotWithShape="1">
          <a:blip r:embed="rId3">
            <a:alphaModFix/>
            <a:duotone>
              <a:schemeClr val="accent3">
                <a:shade val="45000"/>
                <a:satMod val="135000"/>
              </a:schemeClr>
              <a:prstClr val="white"/>
            </a:duotone>
          </a:blip>
          <a:srcRect/>
          <a:stretch/>
        </p:blipFill>
        <p:spPr>
          <a:xfrm>
            <a:off x="1217974" y="1631117"/>
            <a:ext cx="720000" cy="529969"/>
          </a:xfrm>
          <a:prstGeom prst="rect">
            <a:avLst/>
          </a:prstGeom>
          <a:noFill/>
          <a:ln>
            <a:noFill/>
          </a:ln>
        </p:spPr>
      </p:pic>
      <p:sp>
        <p:nvSpPr>
          <p:cNvPr id="8" name="TextBox 7"/>
          <p:cNvSpPr txBox="1"/>
          <p:nvPr/>
        </p:nvSpPr>
        <p:spPr>
          <a:xfrm>
            <a:off x="600505" y="5843741"/>
            <a:ext cx="8702540" cy="397032"/>
          </a:xfrm>
          <a:prstGeom prst="rect">
            <a:avLst/>
          </a:prstGeom>
          <a:noFill/>
        </p:spPr>
        <p:txBody>
          <a:bodyPr wrap="square" rtlCol="0" anchor="b">
            <a:spAutoFit/>
          </a:bodyPr>
          <a:lstStyle/>
          <a:p>
            <a:pPr marL="439737" marR="0" lvl="0" indent="0" defTabSz="914400" rtl="0" eaLnBrk="1" fontAlgn="auto" latinLnBrk="0" hangingPunct="1">
              <a:lnSpc>
                <a:spcPct val="110000"/>
              </a:lnSpc>
              <a:spcBef>
                <a:spcPts val="600"/>
              </a:spcBef>
              <a:spcAft>
                <a:spcPts val="600"/>
              </a:spcAft>
              <a:buClrTx/>
              <a:buSzTx/>
              <a:buFontTx/>
              <a:buNone/>
              <a:tabLst/>
              <a:defRPr/>
            </a:pPr>
            <a:r>
              <a:rPr kumimoji="0" lang="en-NZ" sz="9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a:t>
            </a:r>
            <a:r>
              <a:rPr kumimoji="0" lang="en-NZ" sz="9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Multi-collinearity</a:t>
            </a:r>
            <a:r>
              <a:rPr kumimoji="0" lang="en-NZ" sz="9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exists whenever an independent variable is highly correlated with one or more of the other independent variables in a multiple regression equation. </a:t>
            </a:r>
            <a:r>
              <a:rPr kumimoji="0" lang="en-NZ" sz="9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Multi-collinearity</a:t>
            </a:r>
            <a:r>
              <a:rPr kumimoji="0" lang="en-NZ" sz="9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is a </a:t>
            </a:r>
            <a:r>
              <a:rPr kumimoji="0" lang="en-NZ" sz="9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problem</a:t>
            </a:r>
            <a:r>
              <a:rPr kumimoji="0" lang="en-NZ" sz="9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because it undermines the statistical significance of an independent variable.</a:t>
            </a:r>
          </a:p>
        </p:txBody>
      </p:sp>
      <p:pic>
        <p:nvPicPr>
          <p:cNvPr id="10" name="Shape 26524"/>
          <p:cNvPicPr preferRelativeResize="0">
            <a:picLocks noChangeAspect="1"/>
          </p:cNvPicPr>
          <p:nvPr/>
        </p:nvPicPr>
        <p:blipFill rotWithShape="1">
          <a:blip r:embed="rId4">
            <a:alphaModFix/>
            <a:duotone>
              <a:schemeClr val="accent3">
                <a:shade val="45000"/>
                <a:satMod val="135000"/>
              </a:schemeClr>
              <a:prstClr val="white"/>
            </a:duotone>
          </a:blip>
          <a:srcRect/>
          <a:stretch/>
        </p:blipFill>
        <p:spPr>
          <a:xfrm>
            <a:off x="1240103" y="4577857"/>
            <a:ext cx="720000" cy="722376"/>
          </a:xfrm>
          <a:prstGeom prst="rect">
            <a:avLst/>
          </a:prstGeom>
          <a:noFill/>
          <a:ln>
            <a:noFill/>
          </a:ln>
        </p:spPr>
      </p:pic>
      <p:sp>
        <p:nvSpPr>
          <p:cNvPr id="12" name="Title 1">
            <a:extLst>
              <a:ext uri="{FF2B5EF4-FFF2-40B4-BE49-F238E27FC236}">
                <a16:creationId xmlns:a16="http://schemas.microsoft.com/office/drawing/2014/main" id="{BFBA54C1-CA7C-6C4A-A386-37B0754C8B5F}"/>
              </a:ext>
            </a:extLst>
          </p:cNvPr>
          <p:cNvSpPr txBox="1">
            <a:spLocks/>
          </p:cNvSpPr>
          <p:nvPr/>
        </p:nvSpPr>
        <p:spPr>
          <a:xfrm>
            <a:off x="471676" y="324734"/>
            <a:ext cx="10435618" cy="4535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rPr>
              <a:t>Explanation of regression</a:t>
            </a:r>
          </a:p>
        </p:txBody>
      </p:sp>
      <p:pic>
        <p:nvPicPr>
          <p:cNvPr id="9" name="Picture 8"/>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17974" y="3188394"/>
            <a:ext cx="720000" cy="700996"/>
          </a:xfrm>
          <a:prstGeom prst="rect">
            <a:avLst/>
          </a:prstGeom>
        </p:spPr>
      </p:pic>
    </p:spTree>
    <p:extLst>
      <p:ext uri="{BB962C8B-B14F-4D97-AF65-F5344CB8AC3E}">
        <p14:creationId xmlns:p14="http://schemas.microsoft.com/office/powerpoint/2010/main" val="28753002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p:cNvGraphicFramePr>
            <a:graphicFrameLocks noGrp="1"/>
          </p:cNvGraphicFramePr>
          <p:nvPr>
            <p:extLst>
              <p:ext uri="{D42A27DB-BD31-4B8C-83A1-F6EECF244321}">
                <p14:modId xmlns:p14="http://schemas.microsoft.com/office/powerpoint/2010/main" val="1378488891"/>
              </p:ext>
            </p:extLst>
          </p:nvPr>
        </p:nvGraphicFramePr>
        <p:xfrm>
          <a:off x="4059544" y="1359978"/>
          <a:ext cx="6971191" cy="4603214"/>
        </p:xfrm>
        <a:graphic>
          <a:graphicData uri="http://schemas.openxmlformats.org/drawingml/2006/table">
            <a:tbl>
              <a:tblPr firstRow="1" bandRow="1">
                <a:tableStyleId>{2D5ABB26-0587-4C30-8999-92F81FD0307C}</a:tableStyleId>
              </a:tblPr>
              <a:tblGrid>
                <a:gridCol w="3549167">
                  <a:extLst>
                    <a:ext uri="{9D8B030D-6E8A-4147-A177-3AD203B41FA5}">
                      <a16:colId xmlns:a16="http://schemas.microsoft.com/office/drawing/2014/main" val="20000"/>
                    </a:ext>
                  </a:extLst>
                </a:gridCol>
                <a:gridCol w="3422024">
                  <a:extLst>
                    <a:ext uri="{9D8B030D-6E8A-4147-A177-3AD203B41FA5}">
                      <a16:colId xmlns:a16="http://schemas.microsoft.com/office/drawing/2014/main" val="20001"/>
                    </a:ext>
                  </a:extLst>
                </a:gridCol>
              </a:tblGrid>
              <a:tr h="2889805">
                <a:tc>
                  <a:txBody>
                    <a:bodyPr/>
                    <a:lstStyle/>
                    <a:p>
                      <a:endParaRPr lang="en-NZ" dirty="0"/>
                    </a:p>
                  </a:txBody>
                  <a:tcPr>
                    <a:lnR w="9525" cap="flat" cmpd="sng" algn="ctr">
                      <a:solidFill>
                        <a:schemeClr val="tx2"/>
                      </a:solidFill>
                      <a:prstDash val="dash"/>
                      <a:round/>
                      <a:headEnd type="none" w="med" len="med"/>
                      <a:tailEnd type="none" w="med" len="med"/>
                    </a:lnR>
                    <a:lnB w="9525" cap="flat" cmpd="sng" algn="ctr">
                      <a:solidFill>
                        <a:schemeClr val="tx2"/>
                      </a:solidFill>
                      <a:prstDash val="dash"/>
                      <a:round/>
                      <a:headEnd type="none" w="med" len="med"/>
                      <a:tailEnd type="none" w="med" len="med"/>
                    </a:lnB>
                    <a:solidFill>
                      <a:schemeClr val="bg1">
                        <a:lumMod val="95000"/>
                      </a:schemeClr>
                    </a:solidFill>
                  </a:tcPr>
                </a:tc>
                <a:tc>
                  <a:txBody>
                    <a:bodyPr/>
                    <a:lstStyle/>
                    <a:p>
                      <a:endParaRPr lang="en-NZ" dirty="0"/>
                    </a:p>
                  </a:txBody>
                  <a:tcPr>
                    <a:lnL w="9525" cap="flat" cmpd="sng" algn="ctr">
                      <a:solidFill>
                        <a:schemeClr val="tx2"/>
                      </a:solidFill>
                      <a:prstDash val="dash"/>
                      <a:round/>
                      <a:headEnd type="none" w="med" len="med"/>
                      <a:tailEnd type="none" w="med" len="med"/>
                    </a:lnL>
                    <a:lnB w="9525" cap="flat" cmpd="sng" algn="ctr">
                      <a:solidFill>
                        <a:schemeClr val="tx2"/>
                      </a:solidFill>
                      <a:prstDash val="dash"/>
                      <a:round/>
                      <a:headEnd type="none" w="med" len="med"/>
                      <a:tailEnd type="none" w="med" len="med"/>
                    </a:lnB>
                  </a:tcPr>
                </a:tc>
                <a:extLst>
                  <a:ext uri="{0D108BD9-81ED-4DB2-BD59-A6C34878D82A}">
                    <a16:rowId xmlns:a16="http://schemas.microsoft.com/office/drawing/2014/main" val="10000"/>
                  </a:ext>
                </a:extLst>
              </a:tr>
              <a:tr h="1713409">
                <a:tc>
                  <a:txBody>
                    <a:bodyPr/>
                    <a:lstStyle/>
                    <a:p>
                      <a:endParaRPr lang="en-NZ" dirty="0"/>
                    </a:p>
                  </a:txBody>
                  <a:tcPr>
                    <a:lnR w="9525" cap="flat" cmpd="sng" algn="ctr">
                      <a:solidFill>
                        <a:schemeClr val="tx2"/>
                      </a:solidFill>
                      <a:prstDash val="dash"/>
                      <a:round/>
                      <a:headEnd type="none" w="med" len="med"/>
                      <a:tailEnd type="none" w="med" len="med"/>
                    </a:lnR>
                    <a:lnT w="9525" cap="flat" cmpd="sng" algn="ctr">
                      <a:solidFill>
                        <a:schemeClr val="tx2"/>
                      </a:solidFill>
                      <a:prstDash val="dash"/>
                      <a:round/>
                      <a:headEnd type="none" w="med" len="med"/>
                      <a:tailEnd type="none" w="med" len="med"/>
                    </a:lnT>
                  </a:tcPr>
                </a:tc>
                <a:tc>
                  <a:txBody>
                    <a:bodyPr/>
                    <a:lstStyle/>
                    <a:p>
                      <a:endParaRPr lang="en-NZ" dirty="0"/>
                    </a:p>
                  </a:txBody>
                  <a:tcPr>
                    <a:lnL w="9525" cap="flat" cmpd="sng" algn="ctr">
                      <a:solidFill>
                        <a:schemeClr val="tx2"/>
                      </a:solidFill>
                      <a:prstDash val="dash"/>
                      <a:round/>
                      <a:headEnd type="none" w="med" len="med"/>
                      <a:tailEnd type="none" w="med" len="med"/>
                    </a:lnL>
                    <a:lnT w="9525" cap="flat" cmpd="sng" algn="ctr">
                      <a:solidFill>
                        <a:schemeClr val="tx2"/>
                      </a:solidFill>
                      <a:prstDash val="dash"/>
                      <a:round/>
                      <a:headEnd type="none" w="med" len="med"/>
                      <a:tailEnd type="none" w="med" len="med"/>
                    </a:lnT>
                  </a:tcPr>
                </a:tc>
                <a:extLst>
                  <a:ext uri="{0D108BD9-81ED-4DB2-BD59-A6C34878D82A}">
                    <a16:rowId xmlns:a16="http://schemas.microsoft.com/office/drawing/2014/main" val="10001"/>
                  </a:ext>
                </a:extLst>
              </a:tr>
            </a:tbl>
          </a:graphicData>
        </a:graphic>
      </p:graphicFrame>
      <p:graphicFrame>
        <p:nvGraphicFramePr>
          <p:cNvPr id="33" name="Chart Placeholder 10"/>
          <p:cNvGraphicFramePr>
            <a:graphicFrameLocks/>
          </p:cNvGraphicFramePr>
          <p:nvPr>
            <p:extLst>
              <p:ext uri="{D42A27DB-BD31-4B8C-83A1-F6EECF244321}">
                <p14:modId xmlns:p14="http://schemas.microsoft.com/office/powerpoint/2010/main" val="3891091575"/>
              </p:ext>
            </p:extLst>
          </p:nvPr>
        </p:nvGraphicFramePr>
        <p:xfrm>
          <a:off x="3550747" y="1160046"/>
          <a:ext cx="7773464" cy="4798160"/>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Box 33"/>
          <p:cNvSpPr txBox="1"/>
          <p:nvPr/>
        </p:nvSpPr>
        <p:spPr>
          <a:xfrm>
            <a:off x="7211649" y="5469942"/>
            <a:ext cx="830712" cy="215444"/>
          </a:xfrm>
          <a:prstGeom prst="rect">
            <a:avLst/>
          </a:prstGeom>
          <a:solidFill>
            <a:schemeClr val="bg1"/>
          </a:solidFill>
        </p:spPr>
        <p:txBody>
          <a:bodyPr wrap="square" rtlCol="0">
            <a:spAutoFit/>
          </a:bodyPr>
          <a:lstStyle/>
          <a:p>
            <a:pPr algn="ctr"/>
            <a:r>
              <a:rPr lang="en-NZ" sz="800" dirty="0">
                <a:solidFill>
                  <a:schemeClr val="tx2"/>
                </a:solidFill>
              </a:rPr>
              <a:t>Mean = 68%</a:t>
            </a:r>
          </a:p>
        </p:txBody>
      </p:sp>
      <p:sp>
        <p:nvSpPr>
          <p:cNvPr id="35" name="TextBox 34"/>
          <p:cNvSpPr txBox="1"/>
          <p:nvPr/>
        </p:nvSpPr>
        <p:spPr>
          <a:xfrm rot="16200000">
            <a:off x="2104408" y="3480029"/>
            <a:ext cx="3535156" cy="215444"/>
          </a:xfrm>
          <a:prstGeom prst="rect">
            <a:avLst/>
          </a:prstGeom>
          <a:noFill/>
        </p:spPr>
        <p:txBody>
          <a:bodyPr wrap="square" rtlCol="0">
            <a:spAutoFit/>
          </a:bodyPr>
          <a:lstStyle/>
          <a:p>
            <a:pPr algn="ctr"/>
            <a:r>
              <a:rPr lang="en-NZ" sz="800" b="1" dirty="0">
                <a:solidFill>
                  <a:schemeClr val="tx2"/>
                </a:solidFill>
              </a:rPr>
              <a:t>IMPORTANCE OF DRIVER ON NPS </a:t>
            </a:r>
          </a:p>
        </p:txBody>
      </p:sp>
      <p:cxnSp>
        <p:nvCxnSpPr>
          <p:cNvPr id="49" name="Straight Arrow Connector 48"/>
          <p:cNvCxnSpPr/>
          <p:nvPr/>
        </p:nvCxnSpPr>
        <p:spPr>
          <a:xfrm flipV="1">
            <a:off x="4026433" y="1249856"/>
            <a:ext cx="16778" cy="4428000"/>
          </a:xfrm>
          <a:prstGeom prst="straightConnector1">
            <a:avLst/>
          </a:prstGeom>
          <a:ln w="19050">
            <a:solidFill>
              <a:schemeClr val="tx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015848" y="5685386"/>
            <a:ext cx="7146932" cy="0"/>
          </a:xfrm>
          <a:prstGeom prst="straightConnector1">
            <a:avLst/>
          </a:prstGeom>
          <a:ln w="19050">
            <a:solidFill>
              <a:schemeClr val="tx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4487122" y="5704287"/>
            <a:ext cx="5944662" cy="214785"/>
          </a:xfrm>
          <a:prstGeom prst="rect">
            <a:avLst/>
          </a:prstGeom>
          <a:solidFill>
            <a:schemeClr val="bg1"/>
          </a:solidFill>
        </p:spPr>
        <p:txBody>
          <a:bodyPr wrap="square" rtlCol="0">
            <a:spAutoFit/>
          </a:bodyPr>
          <a:lstStyle/>
          <a:p>
            <a:pPr algn="ctr"/>
            <a:r>
              <a:rPr lang="en-NZ" sz="800" b="1" dirty="0">
                <a:solidFill>
                  <a:schemeClr val="tx2"/>
                </a:solidFill>
              </a:rPr>
              <a:t>PERFORMANCE (% VERY SATISIFED AND EXTREMELY SATISFIED)</a:t>
            </a:r>
          </a:p>
        </p:txBody>
      </p:sp>
      <p:sp>
        <p:nvSpPr>
          <p:cNvPr id="52" name="TextBox 51"/>
          <p:cNvSpPr txBox="1"/>
          <p:nvPr/>
        </p:nvSpPr>
        <p:spPr>
          <a:xfrm>
            <a:off x="3984679" y="5655250"/>
            <a:ext cx="364716" cy="214785"/>
          </a:xfrm>
          <a:prstGeom prst="rect">
            <a:avLst/>
          </a:prstGeom>
          <a:noFill/>
        </p:spPr>
        <p:txBody>
          <a:bodyPr wrap="square" rtlCol="0">
            <a:spAutoFit/>
          </a:bodyPr>
          <a:lstStyle/>
          <a:p>
            <a:r>
              <a:rPr lang="en-NZ" sz="800" dirty="0">
                <a:solidFill>
                  <a:schemeClr val="tx2"/>
                </a:solidFill>
              </a:rPr>
              <a:t>45%</a:t>
            </a:r>
          </a:p>
        </p:txBody>
      </p:sp>
      <p:sp>
        <p:nvSpPr>
          <p:cNvPr id="53" name="TextBox 52"/>
          <p:cNvSpPr txBox="1"/>
          <p:nvPr/>
        </p:nvSpPr>
        <p:spPr>
          <a:xfrm>
            <a:off x="10814692" y="5655249"/>
            <a:ext cx="364716" cy="214785"/>
          </a:xfrm>
          <a:prstGeom prst="rect">
            <a:avLst/>
          </a:prstGeom>
          <a:noFill/>
        </p:spPr>
        <p:txBody>
          <a:bodyPr wrap="square" rtlCol="0">
            <a:spAutoFit/>
          </a:bodyPr>
          <a:lstStyle/>
          <a:p>
            <a:r>
              <a:rPr lang="en-NZ" sz="800" dirty="0">
                <a:solidFill>
                  <a:schemeClr val="tx2"/>
                </a:solidFill>
              </a:rPr>
              <a:t>90%</a:t>
            </a:r>
          </a:p>
        </p:txBody>
      </p:sp>
      <p:sp>
        <p:nvSpPr>
          <p:cNvPr id="54" name="TextBox 53"/>
          <p:cNvSpPr txBox="1"/>
          <p:nvPr/>
        </p:nvSpPr>
        <p:spPr>
          <a:xfrm>
            <a:off x="3536477" y="1347109"/>
            <a:ext cx="448202" cy="215444"/>
          </a:xfrm>
          <a:prstGeom prst="rect">
            <a:avLst/>
          </a:prstGeom>
          <a:noFill/>
        </p:spPr>
        <p:txBody>
          <a:bodyPr wrap="square" rtlCol="0">
            <a:spAutoFit/>
          </a:bodyPr>
          <a:lstStyle/>
          <a:p>
            <a:pPr algn="r"/>
            <a:r>
              <a:rPr lang="en-NZ" sz="800" dirty="0">
                <a:solidFill>
                  <a:schemeClr val="tx2"/>
                </a:solidFill>
              </a:rPr>
              <a:t>High</a:t>
            </a:r>
          </a:p>
        </p:txBody>
      </p:sp>
      <p:sp>
        <p:nvSpPr>
          <p:cNvPr id="55" name="TextBox 54"/>
          <p:cNvSpPr txBox="1"/>
          <p:nvPr/>
        </p:nvSpPr>
        <p:spPr>
          <a:xfrm>
            <a:off x="3673481" y="5337660"/>
            <a:ext cx="352952" cy="215444"/>
          </a:xfrm>
          <a:prstGeom prst="rect">
            <a:avLst/>
          </a:prstGeom>
          <a:noFill/>
        </p:spPr>
        <p:txBody>
          <a:bodyPr wrap="square" rtlCol="0">
            <a:spAutoFit/>
          </a:bodyPr>
          <a:lstStyle/>
          <a:p>
            <a:pPr algn="r"/>
            <a:r>
              <a:rPr lang="en-NZ" sz="800" dirty="0">
                <a:solidFill>
                  <a:schemeClr val="tx2"/>
                </a:solidFill>
              </a:rPr>
              <a:t>Low</a:t>
            </a:r>
          </a:p>
        </p:txBody>
      </p:sp>
      <p:sp>
        <p:nvSpPr>
          <p:cNvPr id="5" name="Title 1"/>
          <p:cNvSpPr txBox="1">
            <a:spLocks/>
          </p:cNvSpPr>
          <p:nvPr/>
        </p:nvSpPr>
        <p:spPr>
          <a:xfrm>
            <a:off x="426740" y="562060"/>
            <a:ext cx="10535939"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dirty="0">
              <a:ln>
                <a:noFill/>
              </a:ln>
              <a:solidFill>
                <a:srgbClr val="9C132A"/>
              </a:solidFill>
              <a:effectLst/>
              <a:uLnTx/>
              <a:uFillTx/>
              <a:latin typeface="Arial" panose="020B0604020202020204" pitchFamily="34" charset="0"/>
              <a:ea typeface="Barlow Black" charset="0"/>
              <a:cs typeface="Arial" panose="020B0604020202020204" pitchFamily="34" charset="0"/>
            </a:endParaRPr>
          </a:p>
        </p:txBody>
      </p:sp>
      <p:sp>
        <p:nvSpPr>
          <p:cNvPr id="148" name="TextBox 147"/>
          <p:cNvSpPr txBox="1"/>
          <p:nvPr/>
        </p:nvSpPr>
        <p:spPr>
          <a:xfrm>
            <a:off x="6900886" y="193041"/>
            <a:ext cx="720676" cy="35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3000" b="1" i="0" u="none" strike="noStrike" kern="1200" cap="none" spc="0" normalizeH="0" baseline="0" noProof="0" dirty="0">
                <a:ln>
                  <a:noFill/>
                </a:ln>
                <a:solidFill>
                  <a:srgbClr val="FFFFFF"/>
                </a:solidFill>
                <a:effectLst/>
                <a:uLnTx/>
                <a:uFillTx/>
                <a:latin typeface="Arial" panose="020B0604020202020204" pitchFamily="34" charset="0"/>
                <a:ea typeface="Barlow" charset="0"/>
                <a:cs typeface="Arial" panose="020B0604020202020204" pitchFamily="34" charset="0"/>
              </a:rPr>
              <a:t>1</a:t>
            </a:r>
          </a:p>
        </p:txBody>
      </p:sp>
      <p:sp>
        <p:nvSpPr>
          <p:cNvPr id="21" name="TextBox 20">
            <a:extLst>
              <a:ext uri="{FF2B5EF4-FFF2-40B4-BE49-F238E27FC236}">
                <a16:creationId xmlns:a16="http://schemas.microsoft.com/office/drawing/2014/main" id="{ECA3C4B5-B700-44CC-8B99-3499DB047324}"/>
              </a:ext>
            </a:extLst>
          </p:cNvPr>
          <p:cNvSpPr txBox="1"/>
          <p:nvPr/>
        </p:nvSpPr>
        <p:spPr>
          <a:xfrm>
            <a:off x="1336572" y="2007179"/>
            <a:ext cx="2196680" cy="1477328"/>
          </a:xfrm>
          <a:prstGeom prst="rect">
            <a:avLst/>
          </a:prstGeom>
          <a:solidFill>
            <a:schemeClr val="accent1">
              <a:lumMod val="20000"/>
              <a:lumOff val="8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rPr>
              <a:t>The higher each attribute is on the vertical axis, the more ‘important’ it is in terms of driving people to recommend their club to others. E.g. For attributes at the top there is a strong relationship between satisfaction with this driver and whether or not people will recommend their club.</a:t>
            </a:r>
            <a:endParaRPr kumimoji="0" lang="en-NZ" sz="10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endParaRPr>
          </a:p>
        </p:txBody>
      </p:sp>
      <p:sp>
        <p:nvSpPr>
          <p:cNvPr id="22" name="TextBox 21">
            <a:extLst>
              <a:ext uri="{FF2B5EF4-FFF2-40B4-BE49-F238E27FC236}">
                <a16:creationId xmlns:a16="http://schemas.microsoft.com/office/drawing/2014/main" id="{5EAFFE4D-E046-4600-BD75-4182EBCC7C17}"/>
              </a:ext>
            </a:extLst>
          </p:cNvPr>
          <p:cNvSpPr txBox="1"/>
          <p:nvPr/>
        </p:nvSpPr>
        <p:spPr>
          <a:xfrm>
            <a:off x="1642472" y="4254142"/>
            <a:ext cx="2006916" cy="5078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rPr>
              <a:t>This line represents the average in terms of level of ‘importance’ for driving recommendation.</a:t>
            </a:r>
            <a:endParaRPr kumimoji="0" lang="en-NZ" sz="900" b="0" i="1"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endParaRPr>
          </a:p>
        </p:txBody>
      </p:sp>
      <p:cxnSp>
        <p:nvCxnSpPr>
          <p:cNvPr id="3" name="Straight Arrow Connector 2"/>
          <p:cNvCxnSpPr/>
          <p:nvPr/>
        </p:nvCxnSpPr>
        <p:spPr>
          <a:xfrm>
            <a:off x="3646110" y="4508058"/>
            <a:ext cx="345333" cy="0"/>
          </a:xfrm>
          <a:prstGeom prst="straightConnector1">
            <a:avLst/>
          </a:prstGeom>
          <a:ln>
            <a:solidFill>
              <a:srgbClr val="9C132A"/>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1187D1A-7CE8-4A37-8B01-5C7826D2A179}"/>
              </a:ext>
            </a:extLst>
          </p:cNvPr>
          <p:cNvSpPr txBox="1"/>
          <p:nvPr/>
        </p:nvSpPr>
        <p:spPr>
          <a:xfrm>
            <a:off x="4271625" y="5958206"/>
            <a:ext cx="6375655" cy="246221"/>
          </a:xfrm>
          <a:prstGeom prst="rect">
            <a:avLst/>
          </a:prstGeom>
          <a:solidFill>
            <a:schemeClr val="accent1">
              <a:lumMod val="20000"/>
              <a:lumOff val="8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rPr>
              <a:t>The further to the right each attribute is on the horizontal axis, the more satisfied people are with it.</a:t>
            </a:r>
          </a:p>
        </p:txBody>
      </p:sp>
      <p:sp>
        <p:nvSpPr>
          <p:cNvPr id="24" name="TextBox 23">
            <a:extLst>
              <a:ext uri="{FF2B5EF4-FFF2-40B4-BE49-F238E27FC236}">
                <a16:creationId xmlns:a16="http://schemas.microsoft.com/office/drawing/2014/main" id="{35A1E32D-DCA7-488F-B5FF-1607EFD7A0EC}"/>
              </a:ext>
            </a:extLst>
          </p:cNvPr>
          <p:cNvSpPr txBox="1"/>
          <p:nvPr/>
        </p:nvSpPr>
        <p:spPr>
          <a:xfrm>
            <a:off x="6585162" y="880524"/>
            <a:ext cx="2006916" cy="369332"/>
          </a:xfrm>
          <a:prstGeom prst="rect">
            <a:avLst/>
          </a:prstGeom>
          <a:solidFill>
            <a:schemeClr val="bg1"/>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lumMod val="65000"/>
                    <a:lumOff val="35000"/>
                  </a:srgbClr>
                </a:solidFill>
                <a:effectLst/>
                <a:uLnTx/>
                <a:uFillTx/>
                <a:latin typeface="Calibri" charset="0"/>
                <a:ea typeface="ＭＳ Ｐゴシック" charset="0"/>
                <a:cs typeface="+mn-cs"/>
              </a:rPr>
              <a:t>This line is the average satisfaction level for all of the drivers.</a:t>
            </a:r>
            <a:endParaRPr kumimoji="0" lang="en-NZ" sz="900" b="0" i="1" u="none" strike="noStrike" kern="1200" cap="none" spc="0" normalizeH="0" baseline="0" noProof="0" dirty="0">
              <a:ln>
                <a:noFill/>
              </a:ln>
              <a:solidFill>
                <a:srgbClr val="000000">
                  <a:lumMod val="65000"/>
                  <a:lumOff val="35000"/>
                </a:srgbClr>
              </a:solidFill>
              <a:effectLst/>
              <a:uLnTx/>
              <a:uFillTx/>
              <a:latin typeface="Calibri" charset="0"/>
              <a:ea typeface="ＭＳ Ｐゴシック" charset="0"/>
              <a:cs typeface="+mn-cs"/>
            </a:endParaRPr>
          </a:p>
        </p:txBody>
      </p:sp>
      <p:cxnSp>
        <p:nvCxnSpPr>
          <p:cNvPr id="12" name="Straight Arrow Connector 11"/>
          <p:cNvCxnSpPr>
            <a:stCxn id="24" idx="2"/>
          </p:cNvCxnSpPr>
          <p:nvPr/>
        </p:nvCxnSpPr>
        <p:spPr>
          <a:xfrm>
            <a:off x="7588620" y="1249856"/>
            <a:ext cx="4111" cy="181947"/>
          </a:xfrm>
          <a:prstGeom prst="straightConnector1">
            <a:avLst/>
          </a:prstGeom>
          <a:ln>
            <a:solidFill>
              <a:srgbClr val="9C132A"/>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18451A8-2550-42AD-A1B5-79A1DF8DFC22}"/>
              </a:ext>
            </a:extLst>
          </p:cNvPr>
          <p:cNvSpPr txBox="1"/>
          <p:nvPr/>
        </p:nvSpPr>
        <p:spPr>
          <a:xfrm>
            <a:off x="4130993" y="1562553"/>
            <a:ext cx="1639656" cy="1061829"/>
          </a:xfrm>
          <a:prstGeom prst="rect">
            <a:avLst/>
          </a:prstGeom>
          <a:solidFill>
            <a:schemeClr val="bg1"/>
          </a:solidFill>
          <a:ln>
            <a:solidFill>
              <a:schemeClr val="accent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rPr>
              <a:t>These drivers are of above-average ‘importance’ for driving recommendation, </a:t>
            </a:r>
            <a:r>
              <a:rPr kumimoji="0" lang="en-US" sz="900" b="1" i="1" u="sng"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rPr>
              <a:t>but</a:t>
            </a:r>
            <a:r>
              <a:rPr kumimoji="0" lang="en-US" sz="900" b="0" i="1"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rPr>
              <a:t> are below-average in terms of satisfaction. In an ideal world, there would be no drivers in this area.</a:t>
            </a:r>
            <a:endParaRPr kumimoji="0" lang="en-NZ" sz="900" b="0" i="1"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endParaRPr>
          </a:p>
        </p:txBody>
      </p:sp>
      <p:sp>
        <p:nvSpPr>
          <p:cNvPr id="29" name="TextBox 28">
            <a:extLst>
              <a:ext uri="{FF2B5EF4-FFF2-40B4-BE49-F238E27FC236}">
                <a16:creationId xmlns:a16="http://schemas.microsoft.com/office/drawing/2014/main" id="{56F6549B-134E-478A-A9EC-BC799013496D}"/>
              </a:ext>
            </a:extLst>
          </p:cNvPr>
          <p:cNvSpPr txBox="1"/>
          <p:nvPr/>
        </p:nvSpPr>
        <p:spPr>
          <a:xfrm>
            <a:off x="4101298" y="4709661"/>
            <a:ext cx="1764078" cy="784830"/>
          </a:xfrm>
          <a:prstGeom prst="rect">
            <a:avLst/>
          </a:prstGeom>
          <a:solidFill>
            <a:schemeClr val="bg1"/>
          </a:solidFill>
          <a:ln>
            <a:solidFill>
              <a:schemeClr val="tx2"/>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rPr>
              <a:t>These drivers are of below-average ‘importance’ for driving recommendation, </a:t>
            </a:r>
            <a:r>
              <a:rPr kumimoji="0" lang="en-US" sz="900" b="1" i="1" u="sng"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rPr>
              <a:t>and</a:t>
            </a:r>
            <a:r>
              <a:rPr kumimoji="0" lang="en-US" sz="900" b="0" i="1"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rPr>
              <a:t> below-average in terms of satisfaction.</a:t>
            </a:r>
            <a:endParaRPr kumimoji="0" lang="en-NZ" sz="900" b="0" i="1"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endParaRPr>
          </a:p>
        </p:txBody>
      </p:sp>
      <p:sp>
        <p:nvSpPr>
          <p:cNvPr id="30" name="TextBox 29">
            <a:extLst>
              <a:ext uri="{FF2B5EF4-FFF2-40B4-BE49-F238E27FC236}">
                <a16:creationId xmlns:a16="http://schemas.microsoft.com/office/drawing/2014/main" id="{796921EC-3CA9-4C4E-AAA8-26938B4A3A5C}"/>
              </a:ext>
            </a:extLst>
          </p:cNvPr>
          <p:cNvSpPr txBox="1"/>
          <p:nvPr/>
        </p:nvSpPr>
        <p:spPr>
          <a:xfrm>
            <a:off x="9409210" y="1510855"/>
            <a:ext cx="1635795" cy="784830"/>
          </a:xfrm>
          <a:prstGeom prst="rect">
            <a:avLst/>
          </a:prstGeom>
          <a:solidFill>
            <a:schemeClr val="bg1"/>
          </a:solidFill>
          <a:ln>
            <a:solidFill>
              <a:schemeClr val="accent2"/>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rPr>
              <a:t>These drivers are of above-average ‘importance’ for driving recommendation, </a:t>
            </a:r>
            <a:r>
              <a:rPr kumimoji="0" lang="en-US" sz="900" b="1" i="1" u="sng"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rPr>
              <a:t>and</a:t>
            </a:r>
            <a:r>
              <a:rPr kumimoji="0" lang="en-US" sz="900" b="0" i="1"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rPr>
              <a:t> above average in terms of satisfaction.</a:t>
            </a:r>
            <a:endParaRPr kumimoji="0" lang="en-NZ" sz="900" b="0" i="1"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endParaRPr>
          </a:p>
        </p:txBody>
      </p:sp>
      <p:sp>
        <p:nvSpPr>
          <p:cNvPr id="31" name="TextBox 30">
            <a:extLst>
              <a:ext uri="{FF2B5EF4-FFF2-40B4-BE49-F238E27FC236}">
                <a16:creationId xmlns:a16="http://schemas.microsoft.com/office/drawing/2014/main" id="{0DA879B9-0DD1-40B6-9F26-E408AF0E314C}"/>
              </a:ext>
            </a:extLst>
          </p:cNvPr>
          <p:cNvSpPr txBox="1"/>
          <p:nvPr/>
        </p:nvSpPr>
        <p:spPr>
          <a:xfrm>
            <a:off x="8972650" y="4808214"/>
            <a:ext cx="2124108" cy="646331"/>
          </a:xfrm>
          <a:prstGeom prst="rect">
            <a:avLst/>
          </a:prstGeom>
          <a:solidFill>
            <a:schemeClr val="bg1"/>
          </a:solidFill>
          <a:ln>
            <a:solidFill>
              <a:schemeClr val="accent5"/>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rPr>
              <a:t>These drivers are of below-average ‘importance’ for driving recommendation, </a:t>
            </a:r>
            <a:r>
              <a:rPr kumimoji="0" lang="en-US" sz="900" b="1" i="1" u="sng"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rPr>
              <a:t>but</a:t>
            </a:r>
            <a:r>
              <a:rPr kumimoji="0" lang="en-US" sz="900" b="0" i="1"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rPr>
              <a:t> are above-average in terms of satisfaction.</a:t>
            </a:r>
            <a:endParaRPr kumimoji="0" lang="en-NZ" sz="900" b="0" i="1"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mn-cs"/>
            </a:endParaRPr>
          </a:p>
        </p:txBody>
      </p:sp>
      <p:sp>
        <p:nvSpPr>
          <p:cNvPr id="27" name="Title 1">
            <a:extLst>
              <a:ext uri="{FF2B5EF4-FFF2-40B4-BE49-F238E27FC236}">
                <a16:creationId xmlns:a16="http://schemas.microsoft.com/office/drawing/2014/main" id="{BFBA54C1-CA7C-6C4A-A386-37B0754C8B5F}"/>
              </a:ext>
            </a:extLst>
          </p:cNvPr>
          <p:cNvSpPr txBox="1">
            <a:spLocks/>
          </p:cNvSpPr>
          <p:nvPr/>
        </p:nvSpPr>
        <p:spPr>
          <a:xfrm>
            <a:off x="471676" y="324734"/>
            <a:ext cx="10435618" cy="4535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rPr>
              <a:t>Guidance on how to interpret this graph</a:t>
            </a:r>
          </a:p>
        </p:txBody>
      </p:sp>
      <p:sp>
        <p:nvSpPr>
          <p:cNvPr id="44" name="TextBox 43"/>
          <p:cNvSpPr txBox="1"/>
          <p:nvPr/>
        </p:nvSpPr>
        <p:spPr>
          <a:xfrm>
            <a:off x="9814028" y="5474100"/>
            <a:ext cx="364716" cy="2147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9C132A"/>
                </a:solidFill>
                <a:effectLst/>
                <a:uLnTx/>
                <a:uFillTx/>
                <a:latin typeface="Calibri" panose="020F0502020204030204"/>
                <a:ea typeface="+mn-ea"/>
                <a:cs typeface="+mn-cs"/>
              </a:rPr>
              <a:t>85%</a:t>
            </a:r>
          </a:p>
        </p:txBody>
      </p:sp>
    </p:spTree>
    <p:extLst>
      <p:ext uri="{BB962C8B-B14F-4D97-AF65-F5344CB8AC3E}">
        <p14:creationId xmlns:p14="http://schemas.microsoft.com/office/powerpoint/2010/main" val="41539899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5"/>
          <p:cNvSpPr txBox="1">
            <a:spLocks/>
          </p:cNvSpPr>
          <p:nvPr/>
        </p:nvSpPr>
        <p:spPr>
          <a:xfrm>
            <a:off x="532015" y="851063"/>
            <a:ext cx="10465723" cy="5165922"/>
          </a:xfrm>
          <a:prstGeom prst="rect">
            <a:avLst/>
          </a:prstGeom>
        </p:spPr>
        <p:txBody>
          <a:bodyPr/>
          <a:lstStyle>
            <a:defPPr>
              <a:defRPr lang="en-US"/>
            </a:defPPr>
            <a:lvl1pPr marL="0" marR="0" indent="0" algn="l" defTabSz="914400" rtl="0" eaLnBrk="1" fontAlgn="base" latinLnBrk="0" hangingPunct="1">
              <a:lnSpc>
                <a:spcPct val="100000"/>
              </a:lnSpc>
              <a:spcBef>
                <a:spcPts val="60"/>
              </a:spcBef>
              <a:spcAft>
                <a:spcPct val="0"/>
              </a:spcAft>
              <a:buClrTx/>
              <a:buSzTx/>
              <a:buFontTx/>
              <a:buNone/>
              <a:tabLst/>
              <a:defRPr sz="800"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1" i="0" u="none" strike="noStrike" kern="1200" cap="none" spc="0" normalizeH="0" baseline="0" noProof="0" dirty="0">
                <a:ln>
                  <a:noFill/>
                </a:ln>
                <a:solidFill>
                  <a:srgbClr val="FFD300"/>
                </a:solidFill>
                <a:effectLst/>
                <a:uLnTx/>
                <a:uFillTx/>
                <a:latin typeface="Barlow"/>
                <a:ea typeface="ＭＳ Ｐゴシック" charset="0"/>
              </a:rPr>
              <a:t>STATISTICAL SIGNIFICANCE</a:t>
            </a:r>
            <a:endParaRPr kumimoji="0" lang="en-US" sz="1100" b="0" i="0" u="none" strike="noStrike" kern="1200" cap="none" spc="0" normalizeH="0" baseline="0" noProof="0" dirty="0">
              <a:ln>
                <a:noFill/>
              </a:ln>
              <a:solidFill>
                <a:srgbClr val="000000"/>
              </a:solidFill>
              <a:effectLst/>
              <a:uLnTx/>
              <a:uFillTx/>
              <a:latin typeface="Barlow"/>
              <a:ea typeface="ＭＳ Ｐゴシック" charset="0"/>
            </a:endParaRPr>
          </a:p>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Statistically significant differences are highlighted or commented on in this report. Where no highlighting has been used (or no commentary about a sub-group included), it may safely be assumed that differences are not statistically significant or they are not pertinent.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Statistically significant differences in this report are significant at the 95% confidence level. That is, we are 95% confident results are not just normal expected variances that result from talking to a different sample within the same population (note: the smaller the sample size, the higher the expected variance between samples and less likely that there will be statistically significant differences).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Statistical significance is reported in the following ways:</a:t>
            </a:r>
          </a:p>
          <a:p>
            <a:pPr marL="0" marR="0" lvl="0" indent="0" algn="l" defTabSz="914400" rtl="0" eaLnBrk="1" fontAlgn="base" latinLnBrk="0" hangingPunct="1">
              <a:lnSpc>
                <a:spcPct val="100000"/>
              </a:lnSpc>
              <a:spcBef>
                <a:spcPct val="50000"/>
              </a:spcBef>
              <a:spcAft>
                <a:spcPct val="0"/>
              </a:spcAft>
              <a:buClr>
                <a:srgbClr val="FFD300"/>
              </a:buClr>
              <a:buSzTx/>
              <a:buFontTx/>
              <a:buNone/>
              <a:tabLst/>
              <a:defRPr/>
            </a:pPr>
            <a:r>
              <a:rPr kumimoji="0" lang="en-US" sz="1100" b="0" i="0" u="none" strike="noStrike" kern="1200" cap="none" spc="0" normalizeH="0" baseline="0" noProof="0" dirty="0">
                <a:ln>
                  <a:noFill/>
                </a:ln>
                <a:solidFill>
                  <a:srgbClr val="FFFFFF"/>
                </a:solidFill>
                <a:effectLst/>
                <a:uLnTx/>
                <a:uFillTx/>
                <a:latin typeface="Barlow"/>
                <a:ea typeface="ＭＳ Ｐゴシック" charset="0"/>
              </a:rPr>
              <a:t>S</a:t>
            </a:r>
          </a:p>
          <a:p>
            <a:pPr marL="0" marR="0" lvl="0" indent="0" algn="l" defTabSz="914400" rtl="0" eaLnBrk="1" fontAlgn="base" latinLnBrk="0" hangingPunct="1">
              <a:lnSpc>
                <a:spcPct val="100000"/>
              </a:lnSpc>
              <a:spcBef>
                <a:spcPct val="50000"/>
              </a:spcBef>
              <a:spcAft>
                <a:spcPct val="0"/>
              </a:spcAft>
              <a:buClr>
                <a:srgbClr val="FFD300"/>
              </a:buClr>
              <a:buSzTx/>
              <a:buFontTx/>
              <a:buNone/>
              <a:tabLst/>
              <a:defRPr/>
            </a:pPr>
            <a:endParaRPr kumimoji="0" lang="en-US" sz="1000" b="0" i="0" u="none" strike="noStrike" kern="1200" cap="none" spc="0" normalizeH="0" baseline="0" noProof="0" dirty="0">
              <a:ln>
                <a:noFill/>
              </a:ln>
              <a:solidFill>
                <a:srgbClr val="FFFFFF"/>
              </a:solidFill>
              <a:effectLst/>
              <a:uLnTx/>
              <a:uFillTx/>
              <a:latin typeface="Barlow"/>
              <a:ea typeface="ＭＳ Ｐゴシック" charset="0"/>
            </a:endParaRPr>
          </a:p>
          <a:p>
            <a:pPr marL="0" marR="0" lvl="0" indent="0" algn="l" defTabSz="914400" rtl="0" eaLnBrk="1" fontAlgn="base" latinLnBrk="0" hangingPunct="1">
              <a:lnSpc>
                <a:spcPct val="100000"/>
              </a:lnSpc>
              <a:spcBef>
                <a:spcPct val="50000"/>
              </a:spcBef>
              <a:spcAft>
                <a:spcPct val="0"/>
              </a:spcAft>
              <a:buClr>
                <a:srgbClr val="FFD300"/>
              </a:buClr>
              <a:buSzTx/>
              <a:buFontTx/>
              <a:buNone/>
              <a:tabLst/>
              <a:defRPr/>
            </a:pPr>
            <a:r>
              <a:rPr kumimoji="0" lang="en-US" sz="1100" b="0" i="0" u="none" strike="noStrike" kern="1200" cap="none" spc="0" normalizeH="0" baseline="0" noProof="0" dirty="0">
                <a:ln>
                  <a:noFill/>
                </a:ln>
                <a:solidFill>
                  <a:srgbClr val="FFFFFF"/>
                </a:solidFill>
                <a:effectLst/>
                <a:uLnTx/>
                <a:uFillTx/>
                <a:latin typeface="Barlow"/>
                <a:ea typeface="ＭＳ Ｐゴシック" charset="0"/>
              </a:rPr>
              <a:t>s</a:t>
            </a:r>
            <a:endParaRPr kumimoji="0" lang="en-US" sz="1100" b="0" i="0" u="none" strike="noStrike" kern="1200" cap="none" spc="0" normalizeH="0" baseline="0" noProof="0" dirty="0">
              <a:ln>
                <a:noFill/>
              </a:ln>
              <a:solidFill>
                <a:srgbClr val="000000"/>
              </a:solidFill>
              <a:effectLst/>
              <a:uLnTx/>
              <a:uFillTx/>
              <a:latin typeface="Barlow"/>
              <a:ea typeface="ＭＳ Ｐゴシック" charset="0"/>
            </a:endParaRPr>
          </a:p>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1" i="0" u="none" strike="noStrike" kern="1200" cap="none" spc="0" normalizeH="0" baseline="0" noProof="0" dirty="0">
                <a:ln>
                  <a:noFill/>
                </a:ln>
                <a:solidFill>
                  <a:srgbClr val="FFD300"/>
                </a:solidFill>
                <a:effectLst/>
                <a:uLnTx/>
                <a:uFillTx/>
                <a:latin typeface="Barlow"/>
                <a:ea typeface="ＭＳ Ｐゴシック" charset="0"/>
              </a:rPr>
              <a:t>TOTAL</a:t>
            </a:r>
          </a:p>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When comparing results, ‘vs.’ is used as an abbreviation of ‘compare’. When comparing with the total, ‘All Sports 2019/20’ is used. This is the total sample from 2019/20 i.e. an average of the sports that participated in winter 2019 and summer 2020. </a:t>
            </a: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Waka Ama respondents consist of </a:t>
            </a:r>
            <a:r>
              <a:rPr lang="en-NZ" sz="1100" dirty="0">
                <a:solidFill>
                  <a:srgbClr val="000000">
                    <a:lumMod val="65000"/>
                    <a:lumOff val="35000"/>
                  </a:srgbClr>
                </a:solidFill>
                <a:latin typeface="Barlow"/>
              </a:rPr>
              <a:t>87</a:t>
            </a: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 paddlers and </a:t>
            </a:r>
            <a:r>
              <a:rPr lang="en-NZ" sz="1100" dirty="0">
                <a:solidFill>
                  <a:srgbClr val="000000">
                    <a:lumMod val="65000"/>
                    <a:lumOff val="35000"/>
                  </a:srgbClr>
                </a:solidFill>
                <a:latin typeface="Barlow"/>
              </a:rPr>
              <a:t>13</a:t>
            </a: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 parents of paddlers responses. All Sports 2019/20 is 49% players and 51% parents.</a:t>
            </a:r>
          </a:p>
          <a:p>
            <a:pPr marL="0" marR="0" lvl="0" indent="0" algn="l" defTabSz="914400" rtl="0" eaLnBrk="1" fontAlgn="base" latinLnBrk="0" hangingPunct="1">
              <a:lnSpc>
                <a:spcPct val="100000"/>
              </a:lnSpc>
              <a:spcBef>
                <a:spcPts val="60"/>
              </a:spcBef>
              <a:spcAft>
                <a:spcPct val="0"/>
              </a:spcAft>
              <a:buClrTx/>
              <a:buSzTx/>
              <a:buFontTx/>
              <a:buNone/>
              <a:tabLst/>
              <a:defRPr/>
            </a:pPr>
            <a:endParaRPr kumimoji="0" lang="en-US"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endParaRPr>
          </a:p>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1" i="0" u="none" strike="noStrike" kern="1200" cap="none" spc="0" normalizeH="0" baseline="0" noProof="0" dirty="0">
                <a:ln>
                  <a:noFill/>
                </a:ln>
                <a:solidFill>
                  <a:srgbClr val="FFD300"/>
                </a:solidFill>
                <a:effectLst/>
                <a:uLnTx/>
                <a:uFillTx/>
                <a:latin typeface="Barlow"/>
                <a:ea typeface="ＭＳ Ｐゴシック" charset="0"/>
              </a:rPr>
              <a:t>ROUNDING OF FIGURES</a:t>
            </a:r>
            <a:endParaRPr kumimoji="0" lang="en-US" sz="1100" b="0" i="0" u="none" strike="noStrike" kern="1200" cap="none" spc="0" normalizeH="0" baseline="0" noProof="0" dirty="0">
              <a:ln>
                <a:noFill/>
              </a:ln>
              <a:solidFill>
                <a:srgbClr val="000000"/>
              </a:solidFill>
              <a:effectLst/>
              <a:uLnTx/>
              <a:uFillTx/>
              <a:latin typeface="Barlow"/>
              <a:ea typeface="ＭＳ Ｐゴシック" charset="0"/>
            </a:endParaRPr>
          </a:p>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Due to rounding, the net figures provided (e.g. % ‘very satisfied’ and % ‘extremely satisfied’) and total results may differ from the numbers shown on the charts</a:t>
            </a:r>
            <a:r>
              <a:rPr kumimoji="0" lang="en-US" sz="1100" b="0" i="0" u="none" strike="noStrike" kern="1200" cap="none" spc="0" normalizeH="0" baseline="0" noProof="0" dirty="0">
                <a:ln>
                  <a:noFill/>
                </a:ln>
                <a:solidFill>
                  <a:srgbClr val="000000"/>
                </a:solidFill>
                <a:effectLst/>
                <a:uLnTx/>
                <a:uFillTx/>
                <a:latin typeface="Barlow"/>
                <a:ea typeface="ＭＳ Ｐゴシック" charset="0"/>
              </a:rPr>
              <a:t>.</a:t>
            </a:r>
          </a:p>
          <a:p>
            <a:pPr marL="0" marR="0" lvl="0" indent="0" algn="l" defTabSz="914400" rtl="0" eaLnBrk="1" fontAlgn="base" latinLnBrk="0" hangingPunct="1">
              <a:lnSpc>
                <a:spcPct val="100000"/>
              </a:lnSpc>
              <a:spcBef>
                <a:spcPts val="6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Barlow"/>
              <a:ea typeface="ＭＳ Ｐゴシック" charset="0"/>
            </a:endParaRPr>
          </a:p>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1" i="0" u="none" strike="noStrike" kern="1200" cap="none" spc="0" normalizeH="0" baseline="0" noProof="0" dirty="0">
                <a:ln>
                  <a:noFill/>
                </a:ln>
                <a:solidFill>
                  <a:srgbClr val="FFD300"/>
                </a:solidFill>
                <a:effectLst/>
                <a:uLnTx/>
                <a:uFillTx/>
                <a:latin typeface="Barlow"/>
                <a:ea typeface="ＭＳ Ｐゴシック" charset="0"/>
              </a:rPr>
              <a:t>WEIGHTING</a:t>
            </a:r>
          </a:p>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No weighting was applied to these results. Please refer to the Sample Profile section to understand who responded.</a:t>
            </a:r>
          </a:p>
          <a:p>
            <a:pPr marL="0" marR="0" lvl="0" indent="0" algn="l" defTabSz="914400" rtl="0" eaLnBrk="1" fontAlgn="base" latinLnBrk="0" hangingPunct="1">
              <a:lnSpc>
                <a:spcPct val="100000"/>
              </a:lnSpc>
              <a:spcBef>
                <a:spcPts val="6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Barlow"/>
              <a:ea typeface="ＭＳ Ｐゴシック" charset="0"/>
            </a:endParaRPr>
          </a:p>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1" i="0" u="none" strike="noStrike" kern="1200" cap="none" spc="0" normalizeH="0" baseline="0" noProof="0" dirty="0">
                <a:ln>
                  <a:noFill/>
                </a:ln>
                <a:solidFill>
                  <a:srgbClr val="FFD300"/>
                </a:solidFill>
                <a:effectLst/>
                <a:uLnTx/>
                <a:uFillTx/>
                <a:latin typeface="Barlow"/>
                <a:ea typeface="ＭＳ Ｐゴシック" charset="0"/>
              </a:rPr>
              <a:t>TOP TEAM OR HIGHER</a:t>
            </a:r>
          </a:p>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Top team or higher relates to respondents who have </a:t>
            </a:r>
            <a:r>
              <a:rPr lang="en-US" sz="1100" dirty="0">
                <a:solidFill>
                  <a:srgbClr val="000000">
                    <a:lumMod val="65000"/>
                    <a:lumOff val="35000"/>
                  </a:srgbClr>
                </a:solidFill>
                <a:latin typeface="Barlow"/>
              </a:rPr>
              <a:t>paddled</a:t>
            </a:r>
            <a:r>
              <a:rPr kumimoji="0" lang="en-US"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 for the top team within their age group at their club and/or, represented the club at a regional event/competition, represented the association at a national event/competition and/or represented New Zealand at an international event/competition.</a:t>
            </a:r>
            <a:endParaRPr kumimoji="0" lang="en-US" sz="1100" b="1" i="0" u="none" strike="noStrike" kern="1200" cap="none" spc="0" normalizeH="0" baseline="0" noProof="0" dirty="0">
              <a:ln>
                <a:noFill/>
              </a:ln>
              <a:solidFill>
                <a:srgbClr val="000000">
                  <a:lumMod val="65000"/>
                  <a:lumOff val="35000"/>
                </a:srgbClr>
              </a:solidFill>
              <a:effectLst/>
              <a:uLnTx/>
              <a:uFillTx/>
              <a:latin typeface="Barlow"/>
              <a:ea typeface="ＭＳ Ｐゴシック" charset="0"/>
            </a:endParaRPr>
          </a:p>
        </p:txBody>
      </p:sp>
      <p:grpSp>
        <p:nvGrpSpPr>
          <p:cNvPr id="14" name="Group 13"/>
          <p:cNvGrpSpPr/>
          <p:nvPr/>
        </p:nvGrpSpPr>
        <p:grpSpPr>
          <a:xfrm>
            <a:off x="2532580" y="2696584"/>
            <a:ext cx="8050074" cy="266473"/>
            <a:chOff x="1094040" y="3669251"/>
            <a:chExt cx="8050074" cy="266473"/>
          </a:xfrm>
        </p:grpSpPr>
        <p:grpSp>
          <p:nvGrpSpPr>
            <p:cNvPr id="16" name="Group 15"/>
            <p:cNvGrpSpPr/>
            <p:nvPr/>
          </p:nvGrpSpPr>
          <p:grpSpPr>
            <a:xfrm>
              <a:off x="1094040" y="3669251"/>
              <a:ext cx="605176" cy="261610"/>
              <a:chOff x="634810" y="3576476"/>
              <a:chExt cx="605176" cy="261610"/>
            </a:xfrm>
          </p:grpSpPr>
          <p:sp>
            <p:nvSpPr>
              <p:cNvPr id="19" name="Rectangle 18"/>
              <p:cNvSpPr/>
              <p:nvPr/>
            </p:nvSpPr>
            <p:spPr>
              <a:xfrm>
                <a:off x="634810" y="3606976"/>
                <a:ext cx="180000" cy="180000"/>
              </a:xfrm>
              <a:prstGeom prst="rect">
                <a:avLst/>
              </a:prstGeom>
              <a:noFill/>
              <a:ln w="19050">
                <a:solidFill>
                  <a:srgbClr val="2185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Barlow"/>
                  <a:ea typeface="+mn-ea"/>
                  <a:cs typeface="+mn-cs"/>
                </a:endParaRPr>
              </a:p>
            </p:txBody>
          </p:sp>
          <p:sp>
            <p:nvSpPr>
              <p:cNvPr id="22" name="Rectangle 21"/>
              <p:cNvSpPr/>
              <p:nvPr/>
            </p:nvSpPr>
            <p:spPr>
              <a:xfrm>
                <a:off x="1059986" y="3606976"/>
                <a:ext cx="180000" cy="18000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Barlow"/>
                  <a:ea typeface="+mn-ea"/>
                  <a:cs typeface="+mn-cs"/>
                </a:endParaRPr>
              </a:p>
            </p:txBody>
          </p:sp>
          <p:sp>
            <p:nvSpPr>
              <p:cNvPr id="26" name="TextBox 9"/>
              <p:cNvSpPr txBox="1"/>
              <p:nvPr/>
            </p:nvSpPr>
            <p:spPr>
              <a:xfrm>
                <a:off x="829210" y="3576476"/>
                <a:ext cx="226367" cy="261610"/>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11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kumimoji="0" lang="en-NZ" sz="1100" b="0" i="0" u="none" strike="noStrike" kern="1200" cap="none" spc="0" normalizeH="0" baseline="0" noProof="0" dirty="0">
                  <a:ln>
                    <a:noFill/>
                  </a:ln>
                  <a:solidFill>
                    <a:srgbClr val="000000"/>
                  </a:solidFill>
                  <a:effectLst/>
                  <a:uLnTx/>
                  <a:uFillTx/>
                  <a:latin typeface="Barlow"/>
                  <a:ea typeface="+mn-ea"/>
                  <a:cs typeface="+mn-cs"/>
                </a:endParaRPr>
              </a:p>
            </p:txBody>
          </p:sp>
        </p:grpSp>
        <p:sp>
          <p:nvSpPr>
            <p:cNvPr id="17" name="TextBox 16"/>
            <p:cNvSpPr txBox="1"/>
            <p:nvPr/>
          </p:nvSpPr>
          <p:spPr>
            <a:xfrm>
              <a:off x="1766193" y="3674114"/>
              <a:ext cx="7377921" cy="261610"/>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The Total </a:t>
              </a:r>
              <a:r>
                <a:rPr lang="en-NZ" sz="1100" dirty="0">
                  <a:solidFill>
                    <a:srgbClr val="000000">
                      <a:lumMod val="65000"/>
                      <a:lumOff val="35000"/>
                    </a:srgbClr>
                  </a:solidFill>
                  <a:latin typeface="Barlow"/>
                  <a:sym typeface="Wingdings 3"/>
                </a:rPr>
                <a:t>Waka Ama</a:t>
              </a: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 result is significantly higher / lower than the total for </a:t>
              </a:r>
              <a:r>
                <a:rPr kumimoji="0" lang="en-US" sz="11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All Sports 2019/20</a:t>
              </a:r>
              <a:endPar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grpSp>
      <p:grpSp>
        <p:nvGrpSpPr>
          <p:cNvPr id="27" name="Group 26"/>
          <p:cNvGrpSpPr/>
          <p:nvPr/>
        </p:nvGrpSpPr>
        <p:grpSpPr>
          <a:xfrm>
            <a:off x="2458162" y="2260306"/>
            <a:ext cx="8124492" cy="273135"/>
            <a:chOff x="1019622" y="3249280"/>
            <a:chExt cx="8124492" cy="273135"/>
          </a:xfrm>
        </p:grpSpPr>
        <p:sp>
          <p:nvSpPr>
            <p:cNvPr id="28" name="TextBox 27"/>
            <p:cNvSpPr txBox="1"/>
            <p:nvPr/>
          </p:nvSpPr>
          <p:spPr>
            <a:xfrm>
              <a:off x="1766193" y="3249280"/>
              <a:ext cx="7377921" cy="261610"/>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The result is significantly higher / lower than the Total Waka Ama 2018</a:t>
              </a:r>
              <a:endPar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sp>
          <p:nvSpPr>
            <p:cNvPr id="29" name="TextBox 28"/>
            <p:cNvSpPr txBox="1"/>
            <p:nvPr/>
          </p:nvSpPr>
          <p:spPr>
            <a:xfrm>
              <a:off x="1019622" y="3260805"/>
              <a:ext cx="59182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0" u="none" strike="noStrike" kern="1200" cap="none" spc="0" normalizeH="0" baseline="0" noProof="0" dirty="0">
                  <a:ln>
                    <a:noFill/>
                  </a:ln>
                  <a:solidFill>
                    <a:srgbClr val="000000"/>
                  </a:solidFill>
                  <a:effectLst/>
                  <a:uLnTx/>
                  <a:uFillTx/>
                  <a:latin typeface="Barlow"/>
                  <a:ea typeface="+mn-ea"/>
                  <a:cs typeface="+mn-cs"/>
                  <a:sym typeface="Wingdings 3"/>
                </a:rPr>
                <a:t> / </a:t>
              </a:r>
              <a:endParaRPr kumimoji="0" lang="en-US" sz="1100" b="0" i="0" u="none" strike="noStrike" kern="1200" cap="none" spc="0" normalizeH="0" baseline="0" noProof="0" dirty="0">
                <a:ln>
                  <a:noFill/>
                </a:ln>
                <a:solidFill>
                  <a:srgbClr val="000000"/>
                </a:solidFill>
                <a:effectLst/>
                <a:uLnTx/>
                <a:uFillTx/>
                <a:latin typeface="Barlow"/>
                <a:ea typeface="+mn-ea"/>
                <a:cs typeface="+mn-cs"/>
              </a:endParaRPr>
            </a:p>
          </p:txBody>
        </p:sp>
      </p:grpSp>
      <p:grpSp>
        <p:nvGrpSpPr>
          <p:cNvPr id="18" name="Group 17"/>
          <p:cNvGrpSpPr/>
          <p:nvPr/>
        </p:nvGrpSpPr>
        <p:grpSpPr>
          <a:xfrm>
            <a:off x="2458162" y="2471253"/>
            <a:ext cx="8124492" cy="273135"/>
            <a:chOff x="1019622" y="3249280"/>
            <a:chExt cx="8124492" cy="273135"/>
          </a:xfrm>
        </p:grpSpPr>
        <p:sp>
          <p:nvSpPr>
            <p:cNvPr id="20" name="TextBox 19"/>
            <p:cNvSpPr txBox="1"/>
            <p:nvPr/>
          </p:nvSpPr>
          <p:spPr>
            <a:xfrm>
              <a:off x="1766193" y="3249280"/>
              <a:ext cx="7377921" cy="261610"/>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The sub-group is significantly higher / lower than the Total </a:t>
              </a:r>
              <a:r>
                <a:rPr lang="en-NZ" sz="1100" dirty="0">
                  <a:solidFill>
                    <a:srgbClr val="000000">
                      <a:lumMod val="65000"/>
                      <a:lumOff val="35000"/>
                    </a:srgbClr>
                  </a:solidFill>
                  <a:latin typeface="Barlow"/>
                  <a:sym typeface="Wingdings 3"/>
                </a:rPr>
                <a:t>Waka Ama</a:t>
              </a: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 2017</a:t>
              </a:r>
              <a:endPar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sp>
          <p:nvSpPr>
            <p:cNvPr id="21" name="TextBox 20"/>
            <p:cNvSpPr txBox="1"/>
            <p:nvPr/>
          </p:nvSpPr>
          <p:spPr>
            <a:xfrm>
              <a:off x="1019622" y="3260805"/>
              <a:ext cx="59182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0" u="none" strike="noStrike" kern="1200" cap="none" spc="0" normalizeH="0" baseline="0" noProof="0" dirty="0">
                  <a:ln>
                    <a:noFill/>
                  </a:ln>
                  <a:solidFill>
                    <a:srgbClr val="00B050"/>
                  </a:solidFill>
                  <a:effectLst/>
                  <a:uLnTx/>
                  <a:uFillTx/>
                  <a:latin typeface="Barlow"/>
                  <a:ea typeface="+mn-ea"/>
                  <a:cs typeface="+mn-cs"/>
                  <a:sym typeface="Wingdings 3"/>
                </a:rPr>
                <a:t></a:t>
              </a:r>
              <a:r>
                <a:rPr kumimoji="0" lang="en-NZ" sz="1100" b="0" i="0" u="none" strike="noStrike" kern="1200" cap="none" spc="0" normalizeH="0" baseline="0" noProof="0" dirty="0">
                  <a:ln>
                    <a:noFill/>
                  </a:ln>
                  <a:solidFill>
                    <a:srgbClr val="000000"/>
                  </a:solidFill>
                  <a:effectLst/>
                  <a:uLnTx/>
                  <a:uFillTx/>
                  <a:latin typeface="Barlow"/>
                  <a:ea typeface="+mn-ea"/>
                  <a:cs typeface="+mn-cs"/>
                  <a:sym typeface="Wingdings 3"/>
                </a:rPr>
                <a:t> / </a:t>
              </a:r>
              <a:r>
                <a:rPr kumimoji="0" lang="en-NZ" sz="1100" b="0" i="0" u="none" strike="noStrike" kern="1200" cap="none" spc="0" normalizeH="0" baseline="0" noProof="0" dirty="0">
                  <a:ln>
                    <a:noFill/>
                  </a:ln>
                  <a:solidFill>
                    <a:srgbClr val="FF0000"/>
                  </a:solidFill>
                  <a:effectLst/>
                  <a:uLnTx/>
                  <a:uFillTx/>
                  <a:latin typeface="Barlow"/>
                  <a:ea typeface="+mn-ea"/>
                  <a:cs typeface="+mn-cs"/>
                  <a:sym typeface="Wingdings 3"/>
                </a:rPr>
                <a:t></a:t>
              </a:r>
              <a:endParaRPr kumimoji="0" lang="en-US" sz="1100" b="0" i="0" u="none" strike="noStrike" kern="1200" cap="none" spc="0" normalizeH="0" baseline="0" noProof="0" dirty="0">
                <a:ln>
                  <a:noFill/>
                </a:ln>
                <a:solidFill>
                  <a:srgbClr val="FF0000"/>
                </a:solidFill>
                <a:effectLst/>
                <a:uLnTx/>
                <a:uFillTx/>
                <a:latin typeface="Barlow"/>
                <a:ea typeface="+mn-ea"/>
                <a:cs typeface="+mn-cs"/>
              </a:endParaRPr>
            </a:p>
          </p:txBody>
        </p:sp>
      </p:grpSp>
      <p:sp>
        <p:nvSpPr>
          <p:cNvPr id="24" name="Title 1">
            <a:extLst>
              <a:ext uri="{FF2B5EF4-FFF2-40B4-BE49-F238E27FC236}">
                <a16:creationId xmlns:a16="http://schemas.microsoft.com/office/drawing/2014/main" id="{BFBA54C1-CA7C-6C4A-A386-37B0754C8B5F}"/>
              </a:ext>
            </a:extLst>
          </p:cNvPr>
          <p:cNvSpPr txBox="1">
            <a:spLocks/>
          </p:cNvSpPr>
          <p:nvPr/>
        </p:nvSpPr>
        <p:spPr>
          <a:xfrm>
            <a:off x="471676" y="324734"/>
            <a:ext cx="10435618" cy="4535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rPr>
              <a:t>Notes to this report</a:t>
            </a:r>
          </a:p>
        </p:txBody>
      </p:sp>
    </p:spTree>
    <p:extLst>
      <p:ext uri="{BB962C8B-B14F-4D97-AF65-F5344CB8AC3E}">
        <p14:creationId xmlns:p14="http://schemas.microsoft.com/office/powerpoint/2010/main" val="37714839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13366" y="1925971"/>
            <a:ext cx="6358762"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7200" b="1" dirty="0">
                <a:solidFill>
                  <a:schemeClr val="bg1"/>
                </a:solidFill>
                <a:latin typeface="Barlow"/>
                <a:ea typeface="Barlow Black" charset="0"/>
                <a:cs typeface="Arial" panose="020B0604020202020204" pitchFamily="34" charset="0"/>
              </a:rPr>
              <a:t>Thank You</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72480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E0FE285-60E0-3A4D-B462-94B2947E1189}"/>
              </a:ext>
            </a:extLst>
          </p:cNvPr>
          <p:cNvSpPr txBox="1">
            <a:spLocks/>
          </p:cNvSpPr>
          <p:nvPr/>
        </p:nvSpPr>
        <p:spPr>
          <a:xfrm>
            <a:off x="445028" y="138108"/>
            <a:ext cx="10435618" cy="75587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rgbClr val="9C132A"/>
                </a:solidFill>
                <a:latin typeface="Barlow"/>
                <a:ea typeface="Barlow Black" charset="0"/>
                <a:cs typeface="Arial" panose="020B0604020202020204" pitchFamily="34" charset="0"/>
              </a:rPr>
              <a:t>Key metrics summary</a:t>
            </a:r>
          </a:p>
        </p:txBody>
      </p:sp>
      <p:sp>
        <p:nvSpPr>
          <p:cNvPr id="17" name="Rectangle 16">
            <a:extLst>
              <a:ext uri="{FF2B5EF4-FFF2-40B4-BE49-F238E27FC236}">
                <a16:creationId xmlns:a16="http://schemas.microsoft.com/office/drawing/2014/main" id="{74E81ADC-A470-374A-A6B3-70D4F7DC8471}"/>
              </a:ext>
            </a:extLst>
          </p:cNvPr>
          <p:cNvSpPr/>
          <p:nvPr/>
        </p:nvSpPr>
        <p:spPr>
          <a:xfrm>
            <a:off x="445028" y="739172"/>
            <a:ext cx="5003421" cy="400110"/>
          </a:xfrm>
          <a:prstGeom prst="rect">
            <a:avLst/>
          </a:prstGeom>
        </p:spPr>
        <p:txBody>
          <a:bodyPr wrap="none">
            <a:spAutoFit/>
          </a:bodyPr>
          <a:lstStyle/>
          <a:p>
            <a:r>
              <a:rPr lang="en-GB" sz="2000" dirty="0">
                <a:solidFill>
                  <a:schemeClr val="bg1">
                    <a:lumMod val="65000"/>
                  </a:schemeClr>
                </a:solidFill>
                <a:latin typeface="Arial" panose="020B0604020202020204" pitchFamily="34" charset="0"/>
                <a:ea typeface="Barlow Medium" charset="0"/>
                <a:cs typeface="Arial" panose="020B0604020202020204" pitchFamily="34" charset="0"/>
              </a:rPr>
              <a:t>Overall, how is Waka Ama NZ performing?</a:t>
            </a:r>
          </a:p>
        </p:txBody>
      </p:sp>
      <p:graphicFrame>
        <p:nvGraphicFramePr>
          <p:cNvPr id="15" name="Table 14"/>
          <p:cNvGraphicFramePr>
            <a:graphicFrameLocks noGrp="1"/>
          </p:cNvGraphicFramePr>
          <p:nvPr>
            <p:extLst>
              <p:ext uri="{D42A27DB-BD31-4B8C-83A1-F6EECF244321}">
                <p14:modId xmlns:p14="http://schemas.microsoft.com/office/powerpoint/2010/main" val="2682016046"/>
              </p:ext>
            </p:extLst>
          </p:nvPr>
        </p:nvGraphicFramePr>
        <p:xfrm>
          <a:off x="1684174" y="1725506"/>
          <a:ext cx="8550240" cy="3486572"/>
        </p:xfrm>
        <a:graphic>
          <a:graphicData uri="http://schemas.openxmlformats.org/drawingml/2006/table">
            <a:tbl>
              <a:tblPr firstRow="1" bandRow="1">
                <a:tableStyleId>{2D5ABB26-0587-4C30-8999-92F81FD0307C}</a:tableStyleId>
              </a:tblPr>
              <a:tblGrid>
                <a:gridCol w="570016">
                  <a:extLst>
                    <a:ext uri="{9D8B030D-6E8A-4147-A177-3AD203B41FA5}">
                      <a16:colId xmlns:a16="http://schemas.microsoft.com/office/drawing/2014/main" val="20000"/>
                    </a:ext>
                  </a:extLst>
                </a:gridCol>
                <a:gridCol w="524213">
                  <a:extLst>
                    <a:ext uri="{9D8B030D-6E8A-4147-A177-3AD203B41FA5}">
                      <a16:colId xmlns:a16="http://schemas.microsoft.com/office/drawing/2014/main" val="20010"/>
                    </a:ext>
                  </a:extLst>
                </a:gridCol>
                <a:gridCol w="615819">
                  <a:extLst>
                    <a:ext uri="{9D8B030D-6E8A-4147-A177-3AD203B41FA5}">
                      <a16:colId xmlns:a16="http://schemas.microsoft.com/office/drawing/2014/main" val="20001"/>
                    </a:ext>
                  </a:extLst>
                </a:gridCol>
                <a:gridCol w="570016">
                  <a:extLst>
                    <a:ext uri="{9D8B030D-6E8A-4147-A177-3AD203B41FA5}">
                      <a16:colId xmlns:a16="http://schemas.microsoft.com/office/drawing/2014/main" val="20002"/>
                    </a:ext>
                  </a:extLst>
                </a:gridCol>
                <a:gridCol w="540328">
                  <a:extLst>
                    <a:ext uri="{9D8B030D-6E8A-4147-A177-3AD203B41FA5}">
                      <a16:colId xmlns:a16="http://schemas.microsoft.com/office/drawing/2014/main" val="20011"/>
                    </a:ext>
                  </a:extLst>
                </a:gridCol>
                <a:gridCol w="599704">
                  <a:extLst>
                    <a:ext uri="{9D8B030D-6E8A-4147-A177-3AD203B41FA5}">
                      <a16:colId xmlns:a16="http://schemas.microsoft.com/office/drawing/2014/main" val="20003"/>
                    </a:ext>
                  </a:extLst>
                </a:gridCol>
                <a:gridCol w="557292">
                  <a:extLst>
                    <a:ext uri="{9D8B030D-6E8A-4147-A177-3AD203B41FA5}">
                      <a16:colId xmlns:a16="http://schemas.microsoft.com/office/drawing/2014/main" val="20004"/>
                    </a:ext>
                  </a:extLst>
                </a:gridCol>
                <a:gridCol w="485192">
                  <a:extLst>
                    <a:ext uri="{9D8B030D-6E8A-4147-A177-3AD203B41FA5}">
                      <a16:colId xmlns:a16="http://schemas.microsoft.com/office/drawing/2014/main" val="20012"/>
                    </a:ext>
                  </a:extLst>
                </a:gridCol>
                <a:gridCol w="667564">
                  <a:extLst>
                    <a:ext uri="{9D8B030D-6E8A-4147-A177-3AD203B41FA5}">
                      <a16:colId xmlns:a16="http://schemas.microsoft.com/office/drawing/2014/main" val="20005"/>
                    </a:ext>
                  </a:extLst>
                </a:gridCol>
                <a:gridCol w="570016">
                  <a:extLst>
                    <a:ext uri="{9D8B030D-6E8A-4147-A177-3AD203B41FA5}">
                      <a16:colId xmlns:a16="http://schemas.microsoft.com/office/drawing/2014/main" val="20006"/>
                    </a:ext>
                  </a:extLst>
                </a:gridCol>
                <a:gridCol w="553897">
                  <a:extLst>
                    <a:ext uri="{9D8B030D-6E8A-4147-A177-3AD203B41FA5}">
                      <a16:colId xmlns:a16="http://schemas.microsoft.com/office/drawing/2014/main" val="20013"/>
                    </a:ext>
                  </a:extLst>
                </a:gridCol>
                <a:gridCol w="586135">
                  <a:extLst>
                    <a:ext uri="{9D8B030D-6E8A-4147-A177-3AD203B41FA5}">
                      <a16:colId xmlns:a16="http://schemas.microsoft.com/office/drawing/2014/main" val="20007"/>
                    </a:ext>
                  </a:extLst>
                </a:gridCol>
                <a:gridCol w="570016">
                  <a:extLst>
                    <a:ext uri="{9D8B030D-6E8A-4147-A177-3AD203B41FA5}">
                      <a16:colId xmlns:a16="http://schemas.microsoft.com/office/drawing/2014/main" val="20008"/>
                    </a:ext>
                  </a:extLst>
                </a:gridCol>
                <a:gridCol w="476706">
                  <a:extLst>
                    <a:ext uri="{9D8B030D-6E8A-4147-A177-3AD203B41FA5}">
                      <a16:colId xmlns:a16="http://schemas.microsoft.com/office/drawing/2014/main" val="20014"/>
                    </a:ext>
                  </a:extLst>
                </a:gridCol>
                <a:gridCol w="663326">
                  <a:extLst>
                    <a:ext uri="{9D8B030D-6E8A-4147-A177-3AD203B41FA5}">
                      <a16:colId xmlns:a16="http://schemas.microsoft.com/office/drawing/2014/main" val="20009"/>
                    </a:ext>
                  </a:extLst>
                </a:gridCol>
              </a:tblGrid>
              <a:tr h="916757">
                <a:tc gridSpan="3">
                  <a:txBody>
                    <a:bodyPr/>
                    <a:lstStyle/>
                    <a:p>
                      <a:pPr algn="ctr"/>
                      <a:r>
                        <a:rPr lang="en-NZ" sz="1200" b="1" dirty="0">
                          <a:solidFill>
                            <a:schemeClr val="bg1"/>
                          </a:solidFill>
                          <a:latin typeface="Barlow"/>
                        </a:rPr>
                        <a:t>Satisfaction</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n-US"/>
                    </a:p>
                  </a:txBody>
                  <a:tcPr/>
                </a:tc>
                <a:tc hMerge="1">
                  <a:txBody>
                    <a:bodyPr/>
                    <a:lstStyle/>
                    <a:p>
                      <a:endParaRPr lang="en-NZ"/>
                    </a:p>
                  </a:txBody>
                  <a:tcPr/>
                </a:tc>
                <a:tc gridSpan="3">
                  <a:txBody>
                    <a:bodyPr/>
                    <a:lstStyle/>
                    <a:p>
                      <a:pPr algn="ctr"/>
                      <a:r>
                        <a:rPr lang="en-NZ" sz="1200" b="1" dirty="0">
                          <a:solidFill>
                            <a:schemeClr val="bg1"/>
                          </a:solidFill>
                          <a:latin typeface="Barlow"/>
                        </a:rPr>
                        <a:t>NPS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US"/>
                    </a:p>
                  </a:txBody>
                  <a:tcPr/>
                </a:tc>
                <a:tc hMerge="1">
                  <a:txBody>
                    <a:bodyPr/>
                    <a:lstStyle/>
                    <a:p>
                      <a:endParaRPr lang="en-NZ"/>
                    </a:p>
                  </a:txBody>
                  <a:tcPr/>
                </a:tc>
                <a:tc gridSpan="3">
                  <a:txBody>
                    <a:bodyPr/>
                    <a:lstStyle/>
                    <a:p>
                      <a:pPr algn="ctr"/>
                      <a:r>
                        <a:rPr lang="en-NZ" sz="1200" b="1" dirty="0">
                          <a:solidFill>
                            <a:schemeClr val="bg1"/>
                          </a:solidFill>
                          <a:latin typeface="Barlow"/>
                        </a:rPr>
                        <a:t>Likelihood to rejoin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a:p>
                  </a:txBody>
                  <a:tcPr/>
                </a:tc>
                <a:tc hMerge="1">
                  <a:txBody>
                    <a:bodyPr/>
                    <a:lstStyle/>
                    <a:p>
                      <a:endParaRPr lang="en-NZ"/>
                    </a:p>
                  </a:txBody>
                  <a:tcPr/>
                </a:tc>
                <a:tc gridSpan="3">
                  <a:txBody>
                    <a:bodyPr/>
                    <a:lstStyle/>
                    <a:p>
                      <a:pPr algn="ctr"/>
                      <a:r>
                        <a:rPr lang="en-NZ" sz="1200" b="1" dirty="0">
                          <a:solidFill>
                            <a:schemeClr val="bg1"/>
                          </a:solidFill>
                          <a:latin typeface="Barlow"/>
                        </a:rPr>
                        <a:t>Value for money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NZ"/>
                    </a:p>
                  </a:txBody>
                  <a:tcPr/>
                </a:tc>
                <a:tc gridSpan="3">
                  <a:txBody>
                    <a:bodyPr/>
                    <a:lstStyle/>
                    <a:p>
                      <a:pPr algn="ctr"/>
                      <a:r>
                        <a:rPr lang="en-NZ" sz="1200" b="1" dirty="0">
                          <a:solidFill>
                            <a:schemeClr val="bg1"/>
                          </a:solidFill>
                          <a:latin typeface="Barlow"/>
                        </a:rPr>
                        <a:t>Joining process^</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US"/>
                    </a:p>
                  </a:txBody>
                  <a:tcPr/>
                </a:tc>
                <a:tc hMerge="1">
                  <a:txBody>
                    <a:bodyPr/>
                    <a:lstStyle/>
                    <a:p>
                      <a:endParaRPr lang="en-NZ"/>
                    </a:p>
                  </a:txBody>
                  <a:tcPr/>
                </a:tc>
                <a:extLst>
                  <a:ext uri="{0D108BD9-81ED-4DB2-BD59-A6C34878D82A}">
                    <a16:rowId xmlns:a16="http://schemas.microsoft.com/office/drawing/2014/main" val="10000"/>
                  </a:ext>
                </a:extLst>
              </a:tr>
              <a:tr h="1100106">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3000" b="1" dirty="0">
                          <a:solidFill>
                            <a:schemeClr val="accent3"/>
                          </a:solidFill>
                          <a:latin typeface="Barlow"/>
                        </a:rPr>
                        <a:t>70%</a:t>
                      </a:r>
                      <a:endParaRPr kumimoji="0" lang="en-NZ" sz="1050" b="1" i="0" u="none" strike="noStrike" kern="1200" cap="none" spc="0" normalizeH="0" baseline="0" noProof="0" dirty="0">
                        <a:ln>
                          <a:noFill/>
                        </a:ln>
                        <a:solidFill>
                          <a:srgbClr val="FFFFFF">
                            <a:lumMod val="65000"/>
                          </a:srgbClr>
                        </a:solidFill>
                        <a:effectLst/>
                        <a:uLnTx/>
                        <a:uFillTx/>
                        <a:latin typeface="Barlow"/>
                        <a:ea typeface="+mn-ea"/>
                        <a:cs typeface="+mn-cs"/>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a:p>
                  </a:txBody>
                  <a:tcPr/>
                </a:tc>
                <a:tc hMerge="1">
                  <a:txBody>
                    <a:bodyPr/>
                    <a:lstStyle/>
                    <a:p>
                      <a:endParaRPr lang="en-NZ"/>
                    </a:p>
                  </a:txBody>
                  <a:tcPr/>
                </a:tc>
                <a:tc gridSpan="3">
                  <a:txBody>
                    <a:bodyPr/>
                    <a:lstStyle/>
                    <a:p>
                      <a:pPr algn="ctr"/>
                      <a:r>
                        <a:rPr lang="en-NZ" sz="3000" b="1" dirty="0">
                          <a:solidFill>
                            <a:schemeClr val="accent4"/>
                          </a:solidFill>
                          <a:latin typeface="Barlow"/>
                        </a:rPr>
                        <a:t>+55</a:t>
                      </a:r>
                      <a:endParaRPr lang="en-NZ" sz="3000" b="1" dirty="0">
                        <a:solidFill>
                          <a:srgbClr val="00B050"/>
                        </a:solidFill>
                        <a:latin typeface="Barlow"/>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US"/>
                    </a:p>
                  </a:txBody>
                  <a:tcPr/>
                </a:tc>
                <a:tc hMerge="1">
                  <a:txBody>
                    <a:bodyPr/>
                    <a:lstStyle/>
                    <a:p>
                      <a:endParaRPr lang="en-NZ"/>
                    </a:p>
                  </a:txBody>
                  <a:tcPr/>
                </a:tc>
                <a:tc gridSpan="3">
                  <a:txBody>
                    <a:bodyPr/>
                    <a:lstStyle/>
                    <a:p>
                      <a:pPr algn="ctr"/>
                      <a:r>
                        <a:rPr lang="en-NZ" sz="3000" b="1" dirty="0">
                          <a:solidFill>
                            <a:schemeClr val="accent2"/>
                          </a:solidFill>
                          <a:latin typeface="Barlow"/>
                        </a:rPr>
                        <a:t>88%</a:t>
                      </a:r>
                      <a:r>
                        <a:rPr lang="en-NZ" sz="1000" dirty="0">
                          <a:solidFill>
                            <a:srgbClr val="000000"/>
                          </a:solidFill>
                          <a:latin typeface="Barlow"/>
                          <a:sym typeface="Wingdings 3"/>
                        </a:rPr>
                        <a:t></a:t>
                      </a:r>
                      <a:endParaRPr lang="en-NZ" sz="1000" b="1" dirty="0">
                        <a:solidFill>
                          <a:srgbClr val="00B050"/>
                        </a:solidFill>
                        <a:latin typeface="Barlow"/>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hMerge="1">
                  <a:txBody>
                    <a:bodyPr/>
                    <a:lstStyle/>
                    <a:p>
                      <a:endParaRPr lang="en-NZ"/>
                    </a:p>
                  </a:txBody>
                  <a:tcPr/>
                </a:tc>
                <a:tc gridSpan="3">
                  <a:txBody>
                    <a:bodyPr/>
                    <a:lstStyle/>
                    <a:p>
                      <a:pPr algn="ctr"/>
                      <a:r>
                        <a:rPr lang="en-NZ" sz="3000" b="1" dirty="0">
                          <a:solidFill>
                            <a:schemeClr val="accent1"/>
                          </a:solidFill>
                          <a:latin typeface="Barlow"/>
                        </a:rPr>
                        <a:t>85%</a:t>
                      </a:r>
                      <a:r>
                        <a:rPr lang="en-NZ" sz="1000" dirty="0">
                          <a:solidFill>
                            <a:srgbClr val="000000"/>
                          </a:solidFill>
                          <a:latin typeface="Barlow"/>
                          <a:sym typeface="Wingdings 3"/>
                        </a:rPr>
                        <a:t></a:t>
                      </a:r>
                      <a:endParaRPr lang="en-NZ" sz="1000" b="1" dirty="0">
                        <a:solidFill>
                          <a:srgbClr val="00B050"/>
                        </a:solidFill>
                        <a:latin typeface="Barlow"/>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hMerge="1">
                  <a:txBody>
                    <a:bodyPr/>
                    <a:lstStyle/>
                    <a:p>
                      <a:endParaRPr lang="en-NZ"/>
                    </a:p>
                  </a:txBody>
                  <a:tcPr/>
                </a:tc>
                <a:tc gridSpan="3">
                  <a:txBody>
                    <a:bodyPr/>
                    <a:lstStyle/>
                    <a:p>
                      <a:pPr algn="ctr"/>
                      <a:r>
                        <a:rPr lang="en-NZ" sz="3000" b="1" dirty="0">
                          <a:solidFill>
                            <a:schemeClr val="accent5"/>
                          </a:solidFill>
                          <a:latin typeface="Barlow"/>
                        </a:rPr>
                        <a:t>62%</a:t>
                      </a:r>
                      <a:endParaRPr lang="en-NZ" sz="3000" b="1" dirty="0">
                        <a:solidFill>
                          <a:srgbClr val="00B050"/>
                        </a:solidFill>
                        <a:latin typeface="Barlow"/>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tc>
                <a:tc hMerge="1">
                  <a:txBody>
                    <a:bodyPr/>
                    <a:lstStyle/>
                    <a:p>
                      <a:endParaRPr lang="en-NZ"/>
                    </a:p>
                  </a:txBody>
                  <a:tcPr/>
                </a:tc>
                <a:extLst>
                  <a:ext uri="{0D108BD9-81ED-4DB2-BD59-A6C34878D82A}">
                    <a16:rowId xmlns:a16="http://schemas.microsoft.com/office/drawing/2014/main" val="10001"/>
                  </a:ext>
                </a:extLst>
              </a:tr>
              <a:tr h="794522">
                <a:tc>
                  <a:txBody>
                    <a:bodyPr/>
                    <a:lstStyle/>
                    <a:p>
                      <a:pPr algn="ctr"/>
                      <a:r>
                        <a:rPr lang="en-NZ" sz="1000" b="1" dirty="0">
                          <a:solidFill>
                            <a:schemeClr val="accent3"/>
                          </a:solidFill>
                          <a:latin typeface="Barlow"/>
                        </a:rPr>
                        <a:t>2018</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3"/>
                          </a:solidFill>
                          <a:latin typeface="Barlow"/>
                        </a:rPr>
                        <a:t>2017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All Sports</a:t>
                      </a:r>
                    </a:p>
                    <a:p>
                      <a:pPr algn="ctr"/>
                      <a:r>
                        <a:rPr lang="en-NZ" sz="1000" b="1" dirty="0">
                          <a:solidFill>
                            <a:schemeClr val="bg1">
                              <a:lumMod val="65000"/>
                            </a:schemeClr>
                          </a:solidFill>
                          <a:latin typeface="Barlow"/>
                        </a:rPr>
                        <a:t>2019/ 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4"/>
                          </a:solidFill>
                          <a:latin typeface="Barlow"/>
                        </a:rPr>
                        <a:t>2018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4"/>
                          </a:solidFill>
                          <a:latin typeface="Barlow"/>
                        </a:rPr>
                        <a:t>2017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All Sports</a:t>
                      </a:r>
                    </a:p>
                    <a:p>
                      <a:pPr algn="ctr"/>
                      <a:r>
                        <a:rPr lang="en-NZ" sz="1000" b="1" dirty="0">
                          <a:solidFill>
                            <a:schemeClr val="bg1">
                              <a:lumMod val="65000"/>
                            </a:schemeClr>
                          </a:solidFill>
                          <a:latin typeface="Barlow"/>
                        </a:rPr>
                        <a:t>2019/ 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2"/>
                          </a:solidFill>
                          <a:latin typeface="Barlow"/>
                        </a:rPr>
                        <a:t>2018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2"/>
                          </a:solidFill>
                          <a:latin typeface="Barlow"/>
                        </a:rPr>
                        <a:t>2017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All Sports</a:t>
                      </a:r>
                    </a:p>
                    <a:p>
                      <a:pPr algn="ctr"/>
                      <a:r>
                        <a:rPr lang="en-NZ" sz="1000" b="1" dirty="0">
                          <a:solidFill>
                            <a:schemeClr val="bg1">
                              <a:lumMod val="65000"/>
                            </a:schemeClr>
                          </a:solidFill>
                          <a:latin typeface="Barlow"/>
                        </a:rPr>
                        <a:t>2019/ 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1"/>
                          </a:solidFill>
                          <a:latin typeface="Barlow"/>
                        </a:rPr>
                        <a:t>2018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1"/>
                          </a:solidFill>
                          <a:latin typeface="Barlow"/>
                        </a:rPr>
                        <a:t>2017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All Sports</a:t>
                      </a:r>
                    </a:p>
                    <a:p>
                      <a:pPr algn="ctr"/>
                      <a:r>
                        <a:rPr lang="en-NZ" sz="1000" b="1" dirty="0">
                          <a:solidFill>
                            <a:schemeClr val="bg1">
                              <a:lumMod val="65000"/>
                            </a:schemeClr>
                          </a:solidFill>
                          <a:latin typeface="Barlow"/>
                        </a:rPr>
                        <a:t>2019/ 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5"/>
                          </a:solidFill>
                          <a:latin typeface="Barlow"/>
                        </a:rPr>
                        <a:t>2018</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5"/>
                          </a:solidFill>
                          <a:latin typeface="Barlow"/>
                        </a:rPr>
                        <a:t>2017</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All Sports</a:t>
                      </a:r>
                    </a:p>
                    <a:p>
                      <a:pPr algn="ctr"/>
                      <a:r>
                        <a:rPr lang="en-NZ" sz="1000" b="1" dirty="0">
                          <a:solidFill>
                            <a:schemeClr val="bg1">
                              <a:lumMod val="65000"/>
                            </a:schemeClr>
                          </a:solidFill>
                          <a:latin typeface="Barlow"/>
                        </a:rPr>
                        <a:t>2019/ 20</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75187">
                <a:tc>
                  <a:txBody>
                    <a:bodyPr/>
                    <a:lstStyle/>
                    <a:p>
                      <a:pPr algn="ctr"/>
                      <a:r>
                        <a:rPr lang="en-NZ" sz="1000" b="1" dirty="0">
                          <a:solidFill>
                            <a:schemeClr val="accent3"/>
                          </a:solidFill>
                          <a:latin typeface="Barlow"/>
                        </a:rPr>
                        <a:t>67%</a:t>
                      </a:r>
                      <a:endParaRPr lang="en-NZ" sz="1000" b="1" dirty="0">
                        <a:solidFill>
                          <a:srgbClr val="218535"/>
                        </a:solidFill>
                        <a:latin typeface="Barlow"/>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3"/>
                          </a:solidFill>
                          <a:latin typeface="Barlow"/>
                        </a:rPr>
                        <a:t>72%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67%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000" b="1" dirty="0">
                          <a:solidFill>
                            <a:schemeClr val="accent4"/>
                          </a:solidFill>
                          <a:latin typeface="Barlow"/>
                        </a:rPr>
                        <a:t>+48</a:t>
                      </a:r>
                      <a:endParaRPr lang="en-NZ" sz="1000" b="1" dirty="0">
                        <a:solidFill>
                          <a:srgbClr val="218535"/>
                        </a:solidFill>
                        <a:latin typeface="Barlow"/>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4"/>
                          </a:solidFill>
                          <a:latin typeface="Barlow"/>
                        </a:rPr>
                        <a:t>+57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+47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000" b="1" dirty="0">
                          <a:solidFill>
                            <a:schemeClr val="accent2"/>
                          </a:solidFill>
                          <a:latin typeface="Barlow"/>
                        </a:rPr>
                        <a:t>83%</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457200" rtl="0" eaLnBrk="1" latinLnBrk="0" hangingPunct="1"/>
                      <a:r>
                        <a:rPr lang="en-NZ" sz="1000" b="1" kern="1200" dirty="0">
                          <a:solidFill>
                            <a:schemeClr val="accent2"/>
                          </a:solidFill>
                          <a:latin typeface="Barlow"/>
                          <a:ea typeface="+mn-ea"/>
                          <a:cs typeface="+mn-cs"/>
                        </a:rPr>
                        <a:t>90%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85%</a:t>
                      </a:r>
                      <a:endParaRPr lang="en-NZ" sz="1000" b="1" dirty="0">
                        <a:solidFill>
                          <a:schemeClr val="tx1"/>
                        </a:solidFill>
                        <a:latin typeface="Barlow"/>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1"/>
                          </a:solidFill>
                          <a:latin typeface="Barlow"/>
                        </a:rPr>
                        <a:t>79%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1"/>
                          </a:solidFill>
                          <a:latin typeface="Barlow"/>
                        </a:rPr>
                        <a:t>83%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77%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kern="1200" dirty="0">
                          <a:solidFill>
                            <a:schemeClr val="accent5"/>
                          </a:solidFill>
                          <a:latin typeface="Barlow"/>
                          <a:ea typeface="+mn-ea"/>
                          <a:cs typeface="+mn-cs"/>
                        </a:rPr>
                        <a:t>64%</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5"/>
                          </a:solidFill>
                          <a:latin typeface="Barlow"/>
                        </a:rPr>
                        <a:t>65%</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61%</a:t>
                      </a:r>
                      <a:endParaRPr lang="en-NZ" sz="1000" b="1" dirty="0">
                        <a:solidFill>
                          <a:schemeClr val="tx1"/>
                        </a:solidFill>
                        <a:latin typeface="Barlow"/>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21" name="Rectangle 20"/>
          <p:cNvSpPr/>
          <p:nvPr/>
        </p:nvSpPr>
        <p:spPr>
          <a:xfrm>
            <a:off x="3831138" y="2984988"/>
            <a:ext cx="919274" cy="432000"/>
          </a:xfrm>
          <a:prstGeom prst="rect">
            <a:avLst/>
          </a:prstGeom>
          <a:noFill/>
          <a:ln w="19050">
            <a:solidFill>
              <a:srgbClr val="2185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23" name="Footer Placeholder 5"/>
          <p:cNvSpPr txBox="1">
            <a:spLocks/>
          </p:cNvSpPr>
          <p:nvPr/>
        </p:nvSpPr>
        <p:spPr>
          <a:xfrm>
            <a:off x="468538" y="6315075"/>
            <a:ext cx="8180161" cy="415236"/>
          </a:xfrm>
          <a:prstGeom prst="rect">
            <a:avLst/>
          </a:prstGeom>
          <a:solidFill>
            <a:schemeClr val="bg1"/>
          </a:solidFill>
        </p:spPr>
        <p:txBody>
          <a:bodyPr anchor="b"/>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spcBef>
                <a:spcPts val="0"/>
              </a:spcBef>
              <a:defRPr/>
            </a:pPr>
            <a:r>
              <a:rPr lang="en-NZ" sz="800" dirty="0">
                <a:latin typeface="Barlow"/>
                <a:ea typeface="+mn-ea"/>
                <a:cs typeface="+mn-cs"/>
              </a:rPr>
              <a:t>Base: Q6/Q7/Q11 </a:t>
            </a:r>
            <a:r>
              <a:rPr lang="en-IN" sz="800" dirty="0">
                <a:latin typeface="Barlow"/>
                <a:ea typeface="+mn-ea"/>
                <a:cs typeface="+mn-cs"/>
              </a:rPr>
              <a:t>All Respondents (Excluding Don't know/ Can't say), Q9 Members (Excluding Don’t know/Can’t say), Q20 New Members (Excluding Don't know/ Can't say)</a:t>
            </a:r>
          </a:p>
          <a:p>
            <a:pPr>
              <a:spcBef>
                <a:spcPts val="0"/>
              </a:spcBef>
              <a:defRPr/>
            </a:pPr>
            <a:r>
              <a:rPr lang="en-NZ" sz="800" dirty="0">
                <a:latin typeface="Barlow"/>
                <a:ea typeface="+mn-ea"/>
                <a:cs typeface="+mn-cs"/>
              </a:rPr>
              <a:t>Total Waka Ama/All Sports 2019/20: Q6 (n= 467/ 37,518)/ Q7 (n=465/ 37,234)/ Q11 (n=463/ 36,779) / Q9 (n=447/ 35,107)/ Q20 R6 (n=58/ 8,538)</a:t>
            </a:r>
          </a:p>
          <a:p>
            <a:pPr>
              <a:spcBef>
                <a:spcPts val="0"/>
              </a:spcBef>
              <a:defRPr/>
            </a:pPr>
            <a:r>
              <a:rPr lang="en-NZ" sz="800" dirty="0">
                <a:latin typeface="Barlow"/>
                <a:ea typeface="+mn-ea"/>
                <a:cs typeface="+mn-cs"/>
              </a:rPr>
              <a:t>^ please note change in metric in 2018 (previously average of four joining process attributes)</a:t>
            </a:r>
            <a:endParaRPr lang="en-US" sz="800" dirty="0">
              <a:latin typeface="Barlow"/>
              <a:ea typeface="+mn-ea"/>
              <a:cs typeface="+mn-cs"/>
            </a:endParaRPr>
          </a:p>
        </p:txBody>
      </p:sp>
      <p:sp>
        <p:nvSpPr>
          <p:cNvPr id="24" name="TextBox 23"/>
          <p:cNvSpPr txBox="1"/>
          <p:nvPr/>
        </p:nvSpPr>
        <p:spPr>
          <a:xfrm>
            <a:off x="8403819" y="6286957"/>
            <a:ext cx="3160651" cy="553998"/>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a:t>
            </a:r>
            <a:r>
              <a:rPr lang="en-NZ" sz="800" dirty="0">
                <a:latin typeface="Barlow"/>
                <a:sym typeface="Wingdings 3"/>
              </a:rPr>
              <a:t>Significantly higher/lower than Total Waka Ama 2018</a:t>
            </a:r>
          </a:p>
          <a:p>
            <a:r>
              <a:rPr lang="en-NZ" sz="800" dirty="0">
                <a:solidFill>
                  <a:srgbClr val="000000"/>
                </a:solidFill>
                <a:latin typeface="Barlow"/>
                <a:sym typeface="Wingdings 3"/>
              </a:rPr>
              <a:t> </a:t>
            </a:r>
            <a:r>
              <a:rPr lang="en-NZ" sz="800" dirty="0">
                <a:solidFill>
                  <a:srgbClr val="218535"/>
                </a:solidFill>
                <a:latin typeface="Barlow"/>
                <a:sym typeface="Wingdings 3"/>
              </a:rPr>
              <a:t></a:t>
            </a:r>
            <a:r>
              <a:rPr lang="en-NZ" sz="800" dirty="0">
                <a:solidFill>
                  <a:srgbClr val="FF0000"/>
                </a:solidFill>
                <a:latin typeface="Barlow"/>
                <a:sym typeface="Wingdings 3"/>
              </a:rPr>
              <a:t></a:t>
            </a:r>
            <a:r>
              <a:rPr lang="en-NZ" sz="800" dirty="0">
                <a:solidFill>
                  <a:srgbClr val="000000"/>
                </a:solidFill>
                <a:latin typeface="Barlow"/>
                <a:sym typeface="Wingdings 3"/>
              </a:rPr>
              <a:t> </a:t>
            </a:r>
            <a:r>
              <a:rPr lang="en-NZ" sz="800" dirty="0">
                <a:latin typeface="Barlow"/>
                <a:sym typeface="Wingdings 3"/>
              </a:rPr>
              <a:t>Significantly higher/lower than Total Waka Ama 2017</a:t>
            </a:r>
          </a:p>
          <a:p>
            <a:r>
              <a:rPr lang="en-NZ" sz="1400" b="1" dirty="0">
                <a:solidFill>
                  <a:srgbClr val="218535"/>
                </a:solidFill>
                <a:latin typeface="Barlow"/>
                <a:cs typeface="Arial"/>
                <a:sym typeface="Wingdings 3"/>
              </a:rPr>
              <a:t>□</a:t>
            </a:r>
            <a:r>
              <a:rPr lang="en-NZ" sz="1400" b="1" dirty="0">
                <a:solidFill>
                  <a:srgbClr val="DC0015"/>
                </a:solidFill>
                <a:latin typeface="Barlow"/>
                <a:cs typeface="Arial"/>
                <a:sym typeface="Wingdings 3"/>
              </a:rPr>
              <a:t>□ </a:t>
            </a:r>
            <a:r>
              <a:rPr lang="en-NZ" sz="800" dirty="0">
                <a:latin typeface="Barlow"/>
                <a:sym typeface="Wingdings 3"/>
              </a:rPr>
              <a:t>Significantly higher/lower than All Sports 2019/20</a:t>
            </a:r>
            <a:endParaRPr lang="en-NZ" sz="800" dirty="0">
              <a:latin typeface="Barlow"/>
            </a:endParaRPr>
          </a:p>
        </p:txBody>
      </p:sp>
      <p:sp>
        <p:nvSpPr>
          <p:cNvPr id="13" name="Rectangle 12"/>
          <p:cNvSpPr/>
          <p:nvPr/>
        </p:nvSpPr>
        <p:spPr>
          <a:xfrm>
            <a:off x="7209338" y="2984988"/>
            <a:ext cx="919274" cy="432000"/>
          </a:xfrm>
          <a:prstGeom prst="rect">
            <a:avLst/>
          </a:prstGeom>
          <a:noFill/>
          <a:ln w="19050">
            <a:solidFill>
              <a:srgbClr val="2185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Tree>
    <p:extLst>
      <p:ext uri="{BB962C8B-B14F-4D97-AF65-F5344CB8AC3E}">
        <p14:creationId xmlns:p14="http://schemas.microsoft.com/office/powerpoint/2010/main" val="2359950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
          <p:cNvSpPr txBox="1">
            <a:spLocks/>
          </p:cNvSpPr>
          <p:nvPr/>
        </p:nvSpPr>
        <p:spPr>
          <a:xfrm>
            <a:off x="444729" y="199500"/>
            <a:ext cx="11182122"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chemeClr val="tx2"/>
                </a:solidFill>
              </a:rPr>
              <a:t>Seven in ten are more than satisfied with their Waka Ama experience</a:t>
            </a:r>
          </a:p>
        </p:txBody>
      </p:sp>
      <p:graphicFrame>
        <p:nvGraphicFramePr>
          <p:cNvPr id="6" name="Chart Placeholder 10"/>
          <p:cNvGraphicFramePr>
            <a:graphicFrameLocks/>
          </p:cNvGraphicFramePr>
          <p:nvPr>
            <p:extLst>
              <p:ext uri="{D42A27DB-BD31-4B8C-83A1-F6EECF244321}">
                <p14:modId xmlns:p14="http://schemas.microsoft.com/office/powerpoint/2010/main" val="3718387912"/>
              </p:ext>
            </p:extLst>
          </p:nvPr>
        </p:nvGraphicFramePr>
        <p:xfrm>
          <a:off x="1187931" y="2593841"/>
          <a:ext cx="7856314" cy="28019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63490586"/>
              </p:ext>
            </p:extLst>
          </p:nvPr>
        </p:nvGraphicFramePr>
        <p:xfrm>
          <a:off x="1195269" y="2408348"/>
          <a:ext cx="6759172" cy="389868"/>
        </p:xfrm>
        <a:graphic>
          <a:graphicData uri="http://schemas.openxmlformats.org/drawingml/2006/table">
            <a:tbl>
              <a:tblPr firstRow="1" bandRow="1">
                <a:tableStyleId>{5C22544A-7EE6-4342-B048-85BDC9FD1C3A}</a:tableStyleId>
              </a:tblPr>
              <a:tblGrid>
                <a:gridCol w="1689793">
                  <a:extLst>
                    <a:ext uri="{9D8B030D-6E8A-4147-A177-3AD203B41FA5}">
                      <a16:colId xmlns:a16="http://schemas.microsoft.com/office/drawing/2014/main" val="20000"/>
                    </a:ext>
                  </a:extLst>
                </a:gridCol>
                <a:gridCol w="1689793">
                  <a:extLst>
                    <a:ext uri="{9D8B030D-6E8A-4147-A177-3AD203B41FA5}">
                      <a16:colId xmlns:a16="http://schemas.microsoft.com/office/drawing/2014/main" val="20001"/>
                    </a:ext>
                  </a:extLst>
                </a:gridCol>
                <a:gridCol w="1689793">
                  <a:extLst>
                    <a:ext uri="{9D8B030D-6E8A-4147-A177-3AD203B41FA5}">
                      <a16:colId xmlns:a16="http://schemas.microsoft.com/office/drawing/2014/main" val="20002"/>
                    </a:ext>
                  </a:extLst>
                </a:gridCol>
                <a:gridCol w="1689793">
                  <a:extLst>
                    <a:ext uri="{9D8B030D-6E8A-4147-A177-3AD203B41FA5}">
                      <a16:colId xmlns:a16="http://schemas.microsoft.com/office/drawing/2014/main" val="20004"/>
                    </a:ext>
                  </a:extLst>
                </a:gridCol>
              </a:tblGrid>
              <a:tr h="389868">
                <a:tc>
                  <a:txBody>
                    <a:bodyPr/>
                    <a:lstStyle/>
                    <a:p>
                      <a:pPr algn="ctr"/>
                      <a:r>
                        <a:rPr lang="en-NZ" sz="1400" dirty="0">
                          <a:solidFill>
                            <a:schemeClr val="tx1"/>
                          </a:solidFill>
                          <a:latin typeface="Barlow"/>
                        </a:rPr>
                        <a:t>70%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400" dirty="0">
                          <a:solidFill>
                            <a:schemeClr val="tx1"/>
                          </a:solidFill>
                          <a:latin typeface="Barlow"/>
                        </a:rPr>
                        <a:t>67%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400" dirty="0">
                          <a:solidFill>
                            <a:schemeClr val="tx1"/>
                          </a:solidFill>
                          <a:latin typeface="Barlow"/>
                        </a:rPr>
                        <a:t>72%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400" dirty="0">
                          <a:solidFill>
                            <a:schemeClr val="tx1"/>
                          </a:solidFill>
                          <a:latin typeface="Barlow"/>
                        </a:rPr>
                        <a:t>67%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TextBox 14"/>
          <p:cNvSpPr txBox="1"/>
          <p:nvPr/>
        </p:nvSpPr>
        <p:spPr>
          <a:xfrm>
            <a:off x="2719085" y="2080164"/>
            <a:ext cx="2964741"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accent6"/>
                </a:solidFill>
                <a:latin typeface="Barlow"/>
                <a:cs typeface="Arial"/>
              </a:rPr>
              <a:t>Satisfaction with club experience</a:t>
            </a:r>
            <a:endParaRPr lang="en-US" sz="1200" dirty="0">
              <a:solidFill>
                <a:schemeClr val="accent6"/>
              </a:solidFill>
              <a:latin typeface="Barlow"/>
              <a:cs typeface="Arial"/>
            </a:endParaRPr>
          </a:p>
        </p:txBody>
      </p:sp>
      <p:sp>
        <p:nvSpPr>
          <p:cNvPr id="8" name="TextBox 14"/>
          <p:cNvSpPr txBox="1"/>
          <p:nvPr/>
        </p:nvSpPr>
        <p:spPr>
          <a:xfrm>
            <a:off x="153357" y="2454605"/>
            <a:ext cx="137747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solidFill>
                  <a:schemeClr val="bg1">
                    <a:lumMod val="50000"/>
                  </a:schemeClr>
                </a:solidFill>
                <a:latin typeface="Barlow"/>
                <a:ea typeface="ＭＳ Ｐゴシック" charset="0"/>
                <a:cs typeface="ＭＳ Ｐゴシック" charset="0"/>
              </a:rPr>
              <a:t>NET VERY OR EXTREMELY SATISFIED</a:t>
            </a:r>
          </a:p>
        </p:txBody>
      </p:sp>
      <p:cxnSp>
        <p:nvCxnSpPr>
          <p:cNvPr id="10" name="Straight Connector 9"/>
          <p:cNvCxnSpPr/>
          <p:nvPr/>
        </p:nvCxnSpPr>
        <p:spPr>
          <a:xfrm flipH="1">
            <a:off x="1495554" y="2630990"/>
            <a:ext cx="234783" cy="0"/>
          </a:xfrm>
          <a:prstGeom prst="line">
            <a:avLst/>
          </a:prstGeom>
          <a:ln w="15875">
            <a:solidFill>
              <a:schemeClr val="accent6"/>
            </a:solidFill>
            <a:prstDash val="sysDot"/>
            <a:tailEnd type="oval"/>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2303356" y="5152424"/>
            <a:ext cx="5110074" cy="215444"/>
            <a:chOff x="4276232" y="2005206"/>
            <a:chExt cx="5110074" cy="215444"/>
          </a:xfrm>
        </p:grpSpPr>
        <p:grpSp>
          <p:nvGrpSpPr>
            <p:cNvPr id="12" name="Group 11"/>
            <p:cNvGrpSpPr/>
            <p:nvPr/>
          </p:nvGrpSpPr>
          <p:grpSpPr>
            <a:xfrm>
              <a:off x="8160026" y="2005207"/>
              <a:ext cx="1226280" cy="215443"/>
              <a:chOff x="9550390" y="6535915"/>
              <a:chExt cx="1231624" cy="198938"/>
            </a:xfrm>
          </p:grpSpPr>
          <p:sp>
            <p:nvSpPr>
              <p:cNvPr id="25" name="Oval 24"/>
              <p:cNvSpPr/>
              <p:nvPr/>
            </p:nvSpPr>
            <p:spPr>
              <a:xfrm>
                <a:off x="9550390" y="6593932"/>
                <a:ext cx="108000" cy="108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20000"/>
                      <a:lumOff val="80000"/>
                    </a:schemeClr>
                  </a:solidFill>
                  <a:latin typeface="Barlow"/>
                </a:endParaRPr>
              </a:p>
            </p:txBody>
          </p:sp>
          <p:sp>
            <p:nvSpPr>
              <p:cNvPr id="26" name="TextBox 25"/>
              <p:cNvSpPr txBox="1"/>
              <p:nvPr/>
            </p:nvSpPr>
            <p:spPr>
              <a:xfrm>
                <a:off x="9628482" y="6535915"/>
                <a:ext cx="1153532" cy="198938"/>
              </a:xfrm>
              <a:prstGeom prst="rect">
                <a:avLst/>
              </a:prstGeom>
              <a:noFill/>
            </p:spPr>
            <p:txBody>
              <a:bodyPr wrap="square" rtlCol="0">
                <a:spAutoFit/>
              </a:bodyPr>
              <a:lstStyle/>
              <a:p>
                <a:r>
                  <a:rPr lang="en-NZ" sz="800" dirty="0">
                    <a:latin typeface="Barlow"/>
                  </a:rPr>
                  <a:t>Extremely satisfied</a:t>
                </a:r>
              </a:p>
            </p:txBody>
          </p:sp>
        </p:grpSp>
        <p:grpSp>
          <p:nvGrpSpPr>
            <p:cNvPr id="13" name="Group 12"/>
            <p:cNvGrpSpPr/>
            <p:nvPr/>
          </p:nvGrpSpPr>
          <p:grpSpPr>
            <a:xfrm>
              <a:off x="7086554" y="2005207"/>
              <a:ext cx="1243835" cy="215443"/>
              <a:chOff x="8847991" y="6533383"/>
              <a:chExt cx="1249256" cy="198938"/>
            </a:xfrm>
          </p:grpSpPr>
          <p:sp>
            <p:nvSpPr>
              <p:cNvPr id="24" name="TextBox 23"/>
              <p:cNvSpPr txBox="1"/>
              <p:nvPr/>
            </p:nvSpPr>
            <p:spPr>
              <a:xfrm>
                <a:off x="8943714" y="6533383"/>
                <a:ext cx="1153533" cy="198938"/>
              </a:xfrm>
              <a:prstGeom prst="rect">
                <a:avLst/>
              </a:prstGeom>
              <a:noFill/>
            </p:spPr>
            <p:txBody>
              <a:bodyPr wrap="square" rtlCol="0">
                <a:spAutoFit/>
              </a:bodyPr>
              <a:lstStyle/>
              <a:p>
                <a:r>
                  <a:rPr lang="en-NZ" sz="800" dirty="0">
                    <a:latin typeface="Barlow"/>
                  </a:rPr>
                  <a:t>Very satisfied</a:t>
                </a:r>
              </a:p>
            </p:txBody>
          </p:sp>
          <p:sp>
            <p:nvSpPr>
              <p:cNvPr id="23" name="Oval 22"/>
              <p:cNvSpPr/>
              <p:nvPr/>
            </p:nvSpPr>
            <p:spPr>
              <a:xfrm>
                <a:off x="8847991" y="6585172"/>
                <a:ext cx="108000" cy="108000"/>
              </a:xfrm>
              <a:prstGeom prst="ellips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40000"/>
                      <a:lumOff val="60000"/>
                    </a:schemeClr>
                  </a:solidFill>
                  <a:latin typeface="Barlow"/>
                </a:endParaRPr>
              </a:p>
            </p:txBody>
          </p:sp>
        </p:grpSp>
        <p:grpSp>
          <p:nvGrpSpPr>
            <p:cNvPr id="14" name="Group 13"/>
            <p:cNvGrpSpPr/>
            <p:nvPr/>
          </p:nvGrpSpPr>
          <p:grpSpPr>
            <a:xfrm>
              <a:off x="6333576" y="2005207"/>
              <a:ext cx="1168484" cy="215443"/>
              <a:chOff x="7760087" y="6538361"/>
              <a:chExt cx="1173577" cy="198938"/>
            </a:xfrm>
          </p:grpSpPr>
          <p:sp>
            <p:nvSpPr>
              <p:cNvPr id="22" name="TextBox 21"/>
              <p:cNvSpPr txBox="1"/>
              <p:nvPr/>
            </p:nvSpPr>
            <p:spPr>
              <a:xfrm>
                <a:off x="7855838" y="6538361"/>
                <a:ext cx="1077826" cy="198938"/>
              </a:xfrm>
              <a:prstGeom prst="rect">
                <a:avLst/>
              </a:prstGeom>
              <a:noFill/>
            </p:spPr>
            <p:txBody>
              <a:bodyPr wrap="square" rtlCol="0">
                <a:spAutoFit/>
              </a:bodyPr>
              <a:lstStyle/>
              <a:p>
                <a:r>
                  <a:rPr lang="en-NZ" sz="800" dirty="0">
                    <a:latin typeface="Barlow"/>
                  </a:rPr>
                  <a:t>Satisfied</a:t>
                </a:r>
              </a:p>
            </p:txBody>
          </p:sp>
          <p:sp>
            <p:nvSpPr>
              <p:cNvPr id="21" name="Oval 20"/>
              <p:cNvSpPr/>
              <p:nvPr/>
            </p:nvSpPr>
            <p:spPr>
              <a:xfrm>
                <a:off x="7760087" y="6598344"/>
                <a:ext cx="108000" cy="1080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60000"/>
                      <a:lumOff val="40000"/>
                    </a:schemeClr>
                  </a:solidFill>
                  <a:latin typeface="Barlow"/>
                </a:endParaRPr>
              </a:p>
            </p:txBody>
          </p:sp>
        </p:grpSp>
        <p:grpSp>
          <p:nvGrpSpPr>
            <p:cNvPr id="15" name="Group 14"/>
            <p:cNvGrpSpPr/>
            <p:nvPr/>
          </p:nvGrpSpPr>
          <p:grpSpPr>
            <a:xfrm>
              <a:off x="5508836" y="2005207"/>
              <a:ext cx="1256057" cy="215443"/>
              <a:chOff x="8675286" y="6184318"/>
              <a:chExt cx="1261531" cy="198938"/>
            </a:xfrm>
          </p:grpSpPr>
          <p:sp>
            <p:nvSpPr>
              <p:cNvPr id="20" name="TextBox 19"/>
              <p:cNvSpPr txBox="1"/>
              <p:nvPr/>
            </p:nvSpPr>
            <p:spPr>
              <a:xfrm>
                <a:off x="8783284" y="6184318"/>
                <a:ext cx="1153533" cy="198938"/>
              </a:xfrm>
              <a:prstGeom prst="rect">
                <a:avLst/>
              </a:prstGeom>
              <a:noFill/>
            </p:spPr>
            <p:txBody>
              <a:bodyPr wrap="square" rtlCol="0">
                <a:spAutoFit/>
              </a:bodyPr>
              <a:lstStyle/>
              <a:p>
                <a:r>
                  <a:rPr lang="en-NZ" sz="800" dirty="0">
                    <a:latin typeface="Barlow"/>
                  </a:rPr>
                  <a:t>Dissatisfied</a:t>
                </a:r>
              </a:p>
            </p:txBody>
          </p:sp>
          <p:sp>
            <p:nvSpPr>
              <p:cNvPr id="19" name="Oval 18"/>
              <p:cNvSpPr/>
              <p:nvPr/>
            </p:nvSpPr>
            <p:spPr>
              <a:xfrm>
                <a:off x="8675286" y="6231926"/>
                <a:ext cx="108000" cy="10800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40000"/>
                      <a:lumOff val="60000"/>
                    </a:schemeClr>
                  </a:solidFill>
                  <a:latin typeface="Barlow"/>
                </a:endParaRPr>
              </a:p>
            </p:txBody>
          </p:sp>
        </p:grpSp>
        <p:grpSp>
          <p:nvGrpSpPr>
            <p:cNvPr id="16" name="Group 15"/>
            <p:cNvGrpSpPr/>
            <p:nvPr/>
          </p:nvGrpSpPr>
          <p:grpSpPr>
            <a:xfrm>
              <a:off x="4276232" y="2005206"/>
              <a:ext cx="1326549" cy="215444"/>
              <a:chOff x="7672955" y="6213212"/>
              <a:chExt cx="1332330" cy="198939"/>
            </a:xfrm>
          </p:grpSpPr>
          <p:sp>
            <p:nvSpPr>
              <p:cNvPr id="18" name="TextBox 17"/>
              <p:cNvSpPr txBox="1"/>
              <p:nvPr/>
            </p:nvSpPr>
            <p:spPr>
              <a:xfrm>
                <a:off x="7763137" y="6213212"/>
                <a:ext cx="1242148" cy="198939"/>
              </a:xfrm>
              <a:prstGeom prst="rect">
                <a:avLst/>
              </a:prstGeom>
              <a:noFill/>
            </p:spPr>
            <p:txBody>
              <a:bodyPr wrap="square" rtlCol="0">
                <a:spAutoFit/>
              </a:bodyPr>
              <a:lstStyle/>
              <a:p>
                <a:r>
                  <a:rPr lang="en-NZ" sz="800" dirty="0">
                    <a:latin typeface="Barlow"/>
                  </a:rPr>
                  <a:t>Extremely dissatisfied</a:t>
                </a:r>
              </a:p>
            </p:txBody>
          </p:sp>
          <p:sp>
            <p:nvSpPr>
              <p:cNvPr id="17" name="Oval 16"/>
              <p:cNvSpPr/>
              <p:nvPr/>
            </p:nvSpPr>
            <p:spPr>
              <a:xfrm>
                <a:off x="7672955" y="6258682"/>
                <a:ext cx="108000" cy="10800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60000"/>
                      <a:lumOff val="40000"/>
                    </a:schemeClr>
                  </a:solidFill>
                  <a:latin typeface="Barlow"/>
                </a:endParaRPr>
              </a:p>
            </p:txBody>
          </p:sp>
        </p:grpSp>
      </p:grpSp>
      <p:sp>
        <p:nvSpPr>
          <p:cNvPr id="27" name="Rectangle 26"/>
          <p:cNvSpPr/>
          <p:nvPr/>
        </p:nvSpPr>
        <p:spPr>
          <a:xfrm>
            <a:off x="1706128" y="2360554"/>
            <a:ext cx="588037" cy="291487"/>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cxnSp>
        <p:nvCxnSpPr>
          <p:cNvPr id="28" name="Straight Connector 27">
            <a:extLst>
              <a:ext uri="{FF2B5EF4-FFF2-40B4-BE49-F238E27FC236}">
                <a16:creationId xmlns:a16="http://schemas.microsoft.com/office/drawing/2014/main" id="{EBA7C037-50A8-4FB8-9DDF-E23B9EA6E342}"/>
              </a:ext>
            </a:extLst>
          </p:cNvPr>
          <p:cNvCxnSpPr>
            <a:cxnSpLocks/>
          </p:cNvCxnSpPr>
          <p:nvPr/>
        </p:nvCxnSpPr>
        <p:spPr>
          <a:xfrm>
            <a:off x="6259481" y="2237631"/>
            <a:ext cx="0" cy="2791570"/>
          </a:xfrm>
          <a:prstGeom prst="line">
            <a:avLst/>
          </a:prstGeom>
          <a:ln w="15875">
            <a:solidFill>
              <a:schemeClr val="bg2"/>
            </a:solidFill>
            <a:prstDash val="dash"/>
          </a:ln>
        </p:spPr>
        <p:style>
          <a:lnRef idx="2">
            <a:schemeClr val="accent1"/>
          </a:lnRef>
          <a:fillRef idx="0">
            <a:schemeClr val="accent1"/>
          </a:fillRef>
          <a:effectRef idx="1">
            <a:schemeClr val="accent1"/>
          </a:effectRef>
          <a:fontRef idx="minor">
            <a:schemeClr val="tx1"/>
          </a:fontRef>
        </p:style>
      </p:cxnSp>
      <p:grpSp>
        <p:nvGrpSpPr>
          <p:cNvPr id="38" name="Group 37"/>
          <p:cNvGrpSpPr/>
          <p:nvPr/>
        </p:nvGrpSpPr>
        <p:grpSpPr>
          <a:xfrm>
            <a:off x="8528854" y="2080165"/>
            <a:ext cx="3097995" cy="1554565"/>
            <a:chOff x="393698" y="878248"/>
            <a:chExt cx="3997326" cy="5133759"/>
          </a:xfrm>
        </p:grpSpPr>
        <p:sp>
          <p:nvSpPr>
            <p:cNvPr id="39" name="Text Box 10"/>
            <p:cNvSpPr txBox="1">
              <a:spLocks noChangeArrowheads="1"/>
            </p:cNvSpPr>
            <p:nvPr/>
          </p:nvSpPr>
          <p:spPr bwMode="auto">
            <a:xfrm>
              <a:off x="393699" y="878248"/>
              <a:ext cx="3997325" cy="1233391"/>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a:t>
              </a:r>
              <a:r>
                <a:rPr lang="en-US" sz="1000" b="1" dirty="0">
                  <a:solidFill>
                    <a:schemeClr val="bg1"/>
                  </a:solidFill>
                  <a:latin typeface="Barlow"/>
                  <a:ea typeface="Barlow" charset="0"/>
                  <a:cs typeface="Arial" panose="020B0604020202020204" pitchFamily="34" charset="0"/>
                </a:rPr>
                <a:t> likely to be more than satisfied are:</a:t>
              </a:r>
            </a:p>
          </p:txBody>
        </p:sp>
        <p:sp>
          <p:nvSpPr>
            <p:cNvPr id="40" name="Text Placeholder 5"/>
            <p:cNvSpPr txBox="1">
              <a:spLocks/>
            </p:cNvSpPr>
            <p:nvPr/>
          </p:nvSpPr>
          <p:spPr>
            <a:xfrm>
              <a:off x="393698" y="2213092"/>
              <a:ext cx="3997325" cy="3798915"/>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Aged </a:t>
              </a:r>
              <a:r>
                <a:rPr lang="en-US" sz="800" b="1" dirty="0">
                  <a:solidFill>
                    <a:srgbClr val="313131"/>
                  </a:solidFill>
                  <a:latin typeface="Barlow"/>
                  <a:cs typeface="Arial" panose="020B0604020202020204" pitchFamily="34" charset="0"/>
                </a:rPr>
                <a:t>55-64 years </a:t>
              </a:r>
              <a:r>
                <a:rPr lang="en-US" sz="800" dirty="0">
                  <a:solidFill>
                    <a:srgbClr val="313131"/>
                  </a:solidFill>
                  <a:latin typeface="Barlow"/>
                  <a:cs typeface="Arial" panose="020B0604020202020204" pitchFamily="34" charset="0"/>
                </a:rPr>
                <a:t>(79% vs. 70%).</a:t>
              </a:r>
            </a:p>
          </p:txBody>
        </p:sp>
      </p:grpSp>
      <p:grpSp>
        <p:nvGrpSpPr>
          <p:cNvPr id="44" name="Group 43"/>
          <p:cNvGrpSpPr/>
          <p:nvPr/>
        </p:nvGrpSpPr>
        <p:grpSpPr>
          <a:xfrm>
            <a:off x="8528855" y="3821991"/>
            <a:ext cx="3097996" cy="1597314"/>
            <a:chOff x="393698" y="1257941"/>
            <a:chExt cx="3997326" cy="3766592"/>
          </a:xfrm>
        </p:grpSpPr>
        <p:sp>
          <p:nvSpPr>
            <p:cNvPr id="45" name="Text Box 10"/>
            <p:cNvSpPr txBox="1">
              <a:spLocks noChangeArrowheads="1"/>
            </p:cNvSpPr>
            <p:nvPr/>
          </p:nvSpPr>
          <p:spPr bwMode="auto">
            <a:xfrm>
              <a:off x="393699" y="1257941"/>
              <a:ext cx="3997325" cy="853695"/>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be more than satisfied are:</a:t>
              </a:r>
            </a:p>
          </p:txBody>
        </p:sp>
        <p:sp>
          <p:nvSpPr>
            <p:cNvPr id="46"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There are no significant differences.</a:t>
              </a:r>
            </a:p>
          </p:txBody>
        </p:sp>
      </p:grpSp>
      <p:sp>
        <p:nvSpPr>
          <p:cNvPr id="49" name="Rectangle 48">
            <a:extLst>
              <a:ext uri="{FF2B5EF4-FFF2-40B4-BE49-F238E27FC236}">
                <a16:creationId xmlns:a16="http://schemas.microsoft.com/office/drawing/2014/main" id="{725D9EAB-0B9D-4647-B21C-0B225E4BF7B7}"/>
              </a:ext>
            </a:extLst>
          </p:cNvPr>
          <p:cNvSpPr/>
          <p:nvPr/>
        </p:nvSpPr>
        <p:spPr>
          <a:xfrm>
            <a:off x="448416" y="687584"/>
            <a:ext cx="11366636" cy="584775"/>
          </a:xfrm>
          <a:prstGeom prst="rect">
            <a:avLst/>
          </a:prstGeom>
        </p:spPr>
        <p:txBody>
          <a:bodyPr wrap="square">
            <a:spAutoFit/>
          </a:bodyPr>
          <a:lstStyle/>
          <a:p>
            <a:r>
              <a:rPr lang="en-NZ" sz="1600" dirty="0">
                <a:solidFill>
                  <a:schemeClr val="bg1">
                    <a:lumMod val="50000"/>
                  </a:schemeClr>
                </a:solidFill>
                <a:latin typeface="Barlow"/>
              </a:rPr>
              <a:t>Overall club satisfaction has remained relatively consistent since 2017, and is slightly above the All Sports 2019/20 average (although the difference is not statistically significant). </a:t>
            </a:r>
            <a:endParaRPr lang="en-NZ" sz="1400" dirty="0">
              <a:solidFill>
                <a:schemeClr val="tx1">
                  <a:lumMod val="65000"/>
                  <a:lumOff val="35000"/>
                </a:schemeClr>
              </a:solidFill>
              <a:latin typeface="Barlow"/>
            </a:endParaRPr>
          </a:p>
        </p:txBody>
      </p:sp>
      <p:sp>
        <p:nvSpPr>
          <p:cNvPr id="36" name="Footer Placeholder 5"/>
          <p:cNvSpPr txBox="1">
            <a:spLocks/>
          </p:cNvSpPr>
          <p:nvPr/>
        </p:nvSpPr>
        <p:spPr>
          <a:xfrm>
            <a:off x="444730" y="6286958"/>
            <a:ext cx="6584143" cy="353988"/>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latin typeface="Barlow"/>
              </a:rPr>
              <a:t>Base: </a:t>
            </a:r>
            <a:r>
              <a:rPr lang="en-US" sz="800" dirty="0">
                <a:latin typeface="Barlow"/>
              </a:rPr>
              <a:t>All respondents (Excluding Don't know/not applicable)</a:t>
            </a:r>
          </a:p>
          <a:p>
            <a:r>
              <a:rPr lang="en-NZ" sz="800" dirty="0">
                <a:latin typeface="Barlow"/>
              </a:rPr>
              <a:t>Q6. </a:t>
            </a:r>
            <a:r>
              <a:rPr lang="en-US" sz="800" dirty="0">
                <a:latin typeface="Barlow"/>
              </a:rPr>
              <a:t>To what extent are you satisfied or dissatisfied with the/ your child's overall experience of paddling Waka Ama at your/ their club?</a:t>
            </a:r>
          </a:p>
        </p:txBody>
      </p:sp>
      <p:sp>
        <p:nvSpPr>
          <p:cNvPr id="41" name="TextBox 40"/>
          <p:cNvSpPr txBox="1"/>
          <p:nvPr/>
        </p:nvSpPr>
        <p:spPr>
          <a:xfrm>
            <a:off x="8403819" y="6286957"/>
            <a:ext cx="3160651" cy="553998"/>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a:t>
            </a:r>
            <a:r>
              <a:rPr lang="en-NZ" sz="800" dirty="0">
                <a:latin typeface="Barlow"/>
                <a:sym typeface="Wingdings 3"/>
              </a:rPr>
              <a:t>Significantly higher/lower than Total Waka Ama 2018</a:t>
            </a:r>
          </a:p>
          <a:p>
            <a:r>
              <a:rPr lang="en-NZ" sz="800" dirty="0">
                <a:solidFill>
                  <a:srgbClr val="000000"/>
                </a:solidFill>
                <a:latin typeface="Barlow"/>
                <a:sym typeface="Wingdings 3"/>
              </a:rPr>
              <a:t> </a:t>
            </a:r>
            <a:r>
              <a:rPr lang="en-NZ" sz="800" dirty="0">
                <a:solidFill>
                  <a:srgbClr val="218535"/>
                </a:solidFill>
                <a:latin typeface="Barlow"/>
                <a:sym typeface="Wingdings 3"/>
              </a:rPr>
              <a:t></a:t>
            </a:r>
            <a:r>
              <a:rPr lang="en-NZ" sz="800" dirty="0">
                <a:solidFill>
                  <a:srgbClr val="FF0000"/>
                </a:solidFill>
                <a:latin typeface="Barlow"/>
                <a:sym typeface="Wingdings 3"/>
              </a:rPr>
              <a:t></a:t>
            </a:r>
            <a:r>
              <a:rPr lang="en-NZ" sz="800" dirty="0">
                <a:solidFill>
                  <a:srgbClr val="000000"/>
                </a:solidFill>
                <a:latin typeface="Barlow"/>
                <a:sym typeface="Wingdings 3"/>
              </a:rPr>
              <a:t> </a:t>
            </a:r>
            <a:r>
              <a:rPr lang="en-NZ" sz="800" dirty="0">
                <a:latin typeface="Barlow"/>
                <a:sym typeface="Wingdings 3"/>
              </a:rPr>
              <a:t>Significantly higher/lower than Total Waka Ama 2017</a:t>
            </a:r>
          </a:p>
          <a:p>
            <a:r>
              <a:rPr lang="en-NZ" sz="1400" b="1" dirty="0">
                <a:solidFill>
                  <a:srgbClr val="218535"/>
                </a:solidFill>
                <a:latin typeface="Barlow"/>
                <a:cs typeface="Arial"/>
                <a:sym typeface="Wingdings 3"/>
              </a:rPr>
              <a:t>□</a:t>
            </a:r>
            <a:r>
              <a:rPr lang="en-NZ" sz="1400" b="1" dirty="0">
                <a:solidFill>
                  <a:srgbClr val="DC0015"/>
                </a:solidFill>
                <a:latin typeface="Barlow"/>
                <a:cs typeface="Arial"/>
                <a:sym typeface="Wingdings 3"/>
              </a:rPr>
              <a:t>□ </a:t>
            </a:r>
            <a:r>
              <a:rPr lang="en-NZ" sz="800" dirty="0">
                <a:latin typeface="Barlow"/>
                <a:sym typeface="Wingdings 3"/>
              </a:rPr>
              <a:t>Significantly higher/lower than All Sports 2019/20</a:t>
            </a:r>
            <a:endParaRPr lang="en-NZ" sz="800" dirty="0">
              <a:latin typeface="Barlow"/>
            </a:endParaRPr>
          </a:p>
        </p:txBody>
      </p:sp>
    </p:spTree>
    <p:extLst>
      <p:ext uri="{BB962C8B-B14F-4D97-AF65-F5344CB8AC3E}">
        <p14:creationId xmlns:p14="http://schemas.microsoft.com/office/powerpoint/2010/main" val="1039124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heme/theme1.xml><?xml version="1.0" encoding="utf-8"?>
<a:theme xmlns:a="http://schemas.openxmlformats.org/drawingml/2006/main" name="Office Theme">
  <a:themeElements>
    <a:clrScheme name="Sport NZ Theme 1">
      <a:dk1>
        <a:srgbClr val="000000"/>
      </a:dk1>
      <a:lt1>
        <a:srgbClr val="FFFFFF"/>
      </a:lt1>
      <a:dk2>
        <a:srgbClr val="9C132A"/>
      </a:dk2>
      <a:lt2>
        <a:srgbClr val="E7E6E6"/>
      </a:lt2>
      <a:accent1>
        <a:srgbClr val="FFD300"/>
      </a:accent1>
      <a:accent2>
        <a:srgbClr val="F7931D"/>
      </a:accent2>
      <a:accent3>
        <a:srgbClr val="ED193A"/>
      </a:accent3>
      <a:accent4>
        <a:srgbClr val="FDB813"/>
      </a:accent4>
      <a:accent5>
        <a:srgbClr val="F5821F"/>
      </a:accent5>
      <a:accent6>
        <a:srgbClr val="9C132A"/>
      </a:accent6>
      <a:hlink>
        <a:srgbClr val="F7931D"/>
      </a:hlink>
      <a:folHlink>
        <a:srgbClr val="BE1D3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Sport NZ Theme 1">
      <a:dk1>
        <a:srgbClr val="000000"/>
      </a:dk1>
      <a:lt1>
        <a:srgbClr val="FFFFFF"/>
      </a:lt1>
      <a:dk2>
        <a:srgbClr val="9C132A"/>
      </a:dk2>
      <a:lt2>
        <a:srgbClr val="E7E6E6"/>
      </a:lt2>
      <a:accent1>
        <a:srgbClr val="FFD300"/>
      </a:accent1>
      <a:accent2>
        <a:srgbClr val="F7931D"/>
      </a:accent2>
      <a:accent3>
        <a:srgbClr val="ED193A"/>
      </a:accent3>
      <a:accent4>
        <a:srgbClr val="FDB813"/>
      </a:accent4>
      <a:accent5>
        <a:srgbClr val="F5821F"/>
      </a:accent5>
      <a:accent6>
        <a:srgbClr val="9C132A"/>
      </a:accent6>
      <a:hlink>
        <a:srgbClr val="F7931D"/>
      </a:hlink>
      <a:folHlink>
        <a:srgbClr val="BE1D3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Sport NZ Theme 1">
      <a:dk1>
        <a:srgbClr val="000000"/>
      </a:dk1>
      <a:lt1>
        <a:srgbClr val="FFFFFF"/>
      </a:lt1>
      <a:dk2>
        <a:srgbClr val="9C132A"/>
      </a:dk2>
      <a:lt2>
        <a:srgbClr val="E7E6E6"/>
      </a:lt2>
      <a:accent1>
        <a:srgbClr val="FFD300"/>
      </a:accent1>
      <a:accent2>
        <a:srgbClr val="F7931D"/>
      </a:accent2>
      <a:accent3>
        <a:srgbClr val="ED193A"/>
      </a:accent3>
      <a:accent4>
        <a:srgbClr val="FDB813"/>
      </a:accent4>
      <a:accent5>
        <a:srgbClr val="F5821F"/>
      </a:accent5>
      <a:accent6>
        <a:srgbClr val="9C132A"/>
      </a:accent6>
      <a:hlink>
        <a:srgbClr val="F7931D"/>
      </a:hlink>
      <a:folHlink>
        <a:srgbClr val="BE1D3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0CC197EA48E24880EB4EFDC86178C6" ma:contentTypeVersion="13" ma:contentTypeDescription="Create a new document." ma:contentTypeScope="" ma:versionID="33a19a6d1edf819260cb7dd3047a4d36">
  <xsd:schema xmlns:xsd="http://www.w3.org/2001/XMLSchema" xmlns:xs="http://www.w3.org/2001/XMLSchema" xmlns:p="http://schemas.microsoft.com/office/2006/metadata/properties" xmlns:ns3="7f49bb13-032c-4ce0-b60a-cd82885d9161" xmlns:ns4="204fa30d-f142-41c0-b53e-a264cb47c77c" targetNamespace="http://schemas.microsoft.com/office/2006/metadata/properties" ma:root="true" ma:fieldsID="296e9c3f25a0a42ae0ba25c46b76f790" ns3:_="" ns4:_="">
    <xsd:import namespace="7f49bb13-032c-4ce0-b60a-cd82885d9161"/>
    <xsd:import namespace="204fa30d-f142-41c0-b53e-a264cb47c77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49bb13-032c-4ce0-b60a-cd82885d916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4fa30d-f142-41c0-b53e-a264cb47c77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F55845-9D56-4DA3-9281-C0E951B1729B}">
  <ds:schemaRefs>
    <ds:schemaRef ds:uri="http://www.w3.org/XML/1998/namespace"/>
    <ds:schemaRef ds:uri="http://schemas.microsoft.com/office/2006/metadata/properties"/>
    <ds:schemaRef ds:uri="204fa30d-f142-41c0-b53e-a264cb47c77c"/>
    <ds:schemaRef ds:uri="http://schemas.microsoft.com/office/2006/documentManagement/types"/>
    <ds:schemaRef ds:uri="http://purl.org/dc/terms/"/>
    <ds:schemaRef ds:uri="http://schemas.microsoft.com/office/infopath/2007/PartnerControls"/>
    <ds:schemaRef ds:uri="http://purl.org/dc/elements/1.1/"/>
    <ds:schemaRef ds:uri="7f49bb13-032c-4ce0-b60a-cd82885d9161"/>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1668E33E-DF6E-464D-AAF8-912C29BFA7F0}">
  <ds:schemaRefs>
    <ds:schemaRef ds:uri="http://schemas.microsoft.com/sharepoint/v3/contenttype/forms"/>
  </ds:schemaRefs>
</ds:datastoreItem>
</file>

<file path=customXml/itemProps3.xml><?xml version="1.0" encoding="utf-8"?>
<ds:datastoreItem xmlns:ds="http://schemas.openxmlformats.org/officeDocument/2006/customXml" ds:itemID="{0A9D0D35-DB17-49AC-B270-A32F6030BD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49bb13-032c-4ce0-b60a-cd82885d9161"/>
    <ds:schemaRef ds:uri="204fa30d-f142-41c0-b53e-a264cb47c7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23193</TotalTime>
  <Words>15212</Words>
  <Application>Microsoft Office PowerPoint</Application>
  <PresentationFormat>Widescreen</PresentationFormat>
  <Paragraphs>2293</Paragraphs>
  <Slides>79</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79</vt:i4>
      </vt:variant>
    </vt:vector>
  </HeadingPairs>
  <TitlesOfParts>
    <vt:vector size="89" baseType="lpstr">
      <vt:lpstr>Arial</vt:lpstr>
      <vt:lpstr>Barlow</vt:lpstr>
      <vt:lpstr>Barlow Bold</vt:lpstr>
      <vt:lpstr>Calibri</vt:lpstr>
      <vt:lpstr>Calibri Light</vt:lpstr>
      <vt:lpstr>Wingdings 2</vt:lpstr>
      <vt:lpstr>Office Theme</vt:lpstr>
      <vt:lpstr>Custom Design</vt:lpstr>
      <vt:lpstr>3_Office Theme</vt:lpstr>
      <vt:lpstr>2_Office Theme</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should be invested in or improved?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joining process</vt:lpstr>
      <vt:lpstr>How people heard about Waka Ama before joining a club</vt:lpstr>
      <vt:lpstr>PowerPoint Presentation</vt:lpstr>
      <vt:lpstr>PowerPoint Presentation</vt:lpstr>
      <vt:lpstr>PowerPoint Presentation</vt:lpstr>
      <vt:lpstr>Emphasis on winning, developing skills and having fun at club</vt:lpstr>
      <vt:lpstr>Gender equality at the club</vt:lpstr>
      <vt:lpstr>PowerPoint Presentation</vt:lpstr>
      <vt:lpstr>PowerPoint Presentation</vt:lpstr>
      <vt:lpstr>PowerPoint Presentation</vt:lpstr>
      <vt:lpstr>PowerPoint Presentation</vt:lpstr>
      <vt:lpstr>How does experience differ between associations?</vt:lpstr>
      <vt:lpstr>Overall satisfaction is consistent across all associations</vt:lpstr>
      <vt:lpstr>Respondents from TPOTI association are less likely to recommend their Waka Ama club                   </vt:lpstr>
      <vt:lpstr>Perceived value for money is consistent across all associations</vt:lpstr>
      <vt:lpstr>Respondents from Tai Tokerau Polynesian Canoe are most satisfied with their overall experience</vt:lpstr>
      <vt:lpstr>Reason for belonging to a club</vt:lpstr>
      <vt:lpstr>Satisfaction across associations: more than satisfied with key drivers</vt:lpstr>
      <vt:lpstr>Satisfaction across regions: more than satisfied with secondary drivers</vt:lpstr>
      <vt:lpstr>Focus for improvement (if fees increased)</vt:lpstr>
      <vt:lpstr>PowerPoint Presentation</vt:lpstr>
      <vt:lpstr>Age - gender distribution</vt:lpstr>
      <vt:lpstr>PowerPoint Presentation</vt:lpstr>
      <vt:lpstr>PowerPoint Presentation</vt:lpstr>
      <vt:lpstr>Region of residence</vt:lpstr>
      <vt:lpstr>Role at club &amp; membership tenure</vt:lpstr>
      <vt:lpstr>Competitive level &amp; paddling frequency</vt:lpstr>
      <vt:lpstr>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Glen McCarty</cp:lastModifiedBy>
  <cp:revision>628</cp:revision>
  <dcterms:created xsi:type="dcterms:W3CDTF">2020-02-11T22:37:23Z</dcterms:created>
  <dcterms:modified xsi:type="dcterms:W3CDTF">2020-07-17T04:07:41Z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0x010100C50CC197EA48E24880EB4EFDC86178C6</vt:lpwstr>
  </property>
</Properties>
</file>